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56" r:id="rId2"/>
    <p:sldId id="280" r:id="rId3"/>
    <p:sldId id="257" r:id="rId4"/>
    <p:sldId id="259" r:id="rId5"/>
    <p:sldId id="258" r:id="rId6"/>
    <p:sldId id="277" r:id="rId7"/>
    <p:sldId id="278" r:id="rId8"/>
    <p:sldId id="260" r:id="rId9"/>
    <p:sldId id="279" r:id="rId10"/>
    <p:sldId id="261" r:id="rId11"/>
    <p:sldId id="262" r:id="rId12"/>
    <p:sldId id="263" r:id="rId13"/>
    <p:sldId id="264" r:id="rId14"/>
    <p:sldId id="265" r:id="rId15"/>
    <p:sldId id="266"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2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D3B656-6E49-4C86-B684-B2FD5F3D0C4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243789118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3B656-6E49-4C86-B684-B2FD5F3D0C4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305850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3B656-6E49-4C86-B684-B2FD5F3D0C4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118310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3B656-6E49-4C86-B684-B2FD5F3D0C4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43E7C-F931-442A-8D97-8AAE7A31C29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878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3B656-6E49-4C86-B684-B2FD5F3D0C4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421516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3D3B656-6E49-4C86-B684-B2FD5F3D0C49}"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363523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3D3B656-6E49-4C86-B684-B2FD5F3D0C49}"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168620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D3B656-6E49-4C86-B684-B2FD5F3D0C4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369636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D3B656-6E49-4C86-B684-B2FD5F3D0C4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1153244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D3B656-6E49-4C86-B684-B2FD5F3D0C4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160684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3B656-6E49-4C86-B684-B2FD5F3D0C49}"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208662181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D3B656-6E49-4C86-B684-B2FD5F3D0C4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12473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D3B656-6E49-4C86-B684-B2FD5F3D0C49}"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86067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D3B656-6E49-4C86-B684-B2FD5F3D0C49}"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180835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D3B656-6E49-4C86-B684-B2FD5F3D0C49}"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237693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3B656-6E49-4C86-B684-B2FD5F3D0C4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136512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3B656-6E49-4C86-B684-B2FD5F3D0C49}"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43E7C-F931-442A-8D97-8AAE7A31C29D}" type="slidenum">
              <a:rPr lang="en-US" smtClean="0"/>
              <a:t>‹#›</a:t>
            </a:fld>
            <a:endParaRPr lang="en-US"/>
          </a:p>
        </p:txBody>
      </p:sp>
    </p:spTree>
    <p:extLst>
      <p:ext uri="{BB962C8B-B14F-4D97-AF65-F5344CB8AC3E}">
        <p14:creationId xmlns:p14="http://schemas.microsoft.com/office/powerpoint/2010/main" val="92750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D3B656-6E49-4C86-B684-B2FD5F3D0C49}" type="datetimeFigureOut">
              <a:rPr lang="en-US" smtClean="0"/>
              <a:t>12/9/2015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B243E7C-F931-442A-8D97-8AAE7A31C29D}" type="slidenum">
              <a:rPr lang="en-US" smtClean="0"/>
              <a:t>‹#›</a:t>
            </a:fld>
            <a:endParaRPr lang="en-US"/>
          </a:p>
        </p:txBody>
      </p:sp>
    </p:spTree>
    <p:extLst>
      <p:ext uri="{BB962C8B-B14F-4D97-AF65-F5344CB8AC3E}">
        <p14:creationId xmlns:p14="http://schemas.microsoft.com/office/powerpoint/2010/main" val="321173160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Ng3XHPdexNM" TargetMode="External"/><Relationship Id="rId2" Type="http://schemas.openxmlformats.org/officeDocument/2006/relationships/hyperlink" Target="https://www.youtube.com/watch?v=7lPMoyzDiNo"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o3CizbLkV8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92048"/>
          </a:xfrm>
        </p:spPr>
        <p:txBody>
          <a:bodyPr/>
          <a:lstStyle/>
          <a:p>
            <a:r>
              <a:rPr lang="en-US" b="1" dirty="0" smtClean="0"/>
              <a:t>Objective 4.02</a:t>
            </a:r>
            <a:endParaRPr lang="en-US" b="1" dirty="0"/>
          </a:p>
        </p:txBody>
      </p:sp>
      <p:sp>
        <p:nvSpPr>
          <p:cNvPr id="3" name="Subtitle 2"/>
          <p:cNvSpPr>
            <a:spLocks noGrp="1"/>
          </p:cNvSpPr>
          <p:nvPr>
            <p:ph type="subTitle" idx="1"/>
          </p:nvPr>
        </p:nvSpPr>
        <p:spPr>
          <a:xfrm>
            <a:off x="1751012" y="3103808"/>
            <a:ext cx="8689976" cy="2343955"/>
          </a:xfrm>
        </p:spPr>
        <p:txBody>
          <a:bodyPr>
            <a:normAutofit/>
          </a:bodyPr>
          <a:lstStyle/>
          <a:p>
            <a:r>
              <a:rPr lang="en-US" sz="4400" b="1" dirty="0" smtClean="0"/>
              <a:t>Understand pricing strategies in the fashion industry</a:t>
            </a:r>
            <a:endParaRPr lang="en-US" sz="4400" b="1" dirty="0"/>
          </a:p>
        </p:txBody>
      </p:sp>
    </p:spTree>
    <p:extLst>
      <p:ext uri="{BB962C8B-B14F-4D97-AF65-F5344CB8AC3E}">
        <p14:creationId xmlns:p14="http://schemas.microsoft.com/office/powerpoint/2010/main" val="1220258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29979"/>
          </a:xfrm>
        </p:spPr>
        <p:txBody>
          <a:bodyPr/>
          <a:lstStyle/>
          <a:p>
            <a:r>
              <a:rPr lang="en-US" b="1" u="sng" dirty="0" smtClean="0"/>
              <a:t>Key terms continued…</a:t>
            </a:r>
            <a:endParaRPr lang="en-US" b="1" u="sng" dirty="0"/>
          </a:p>
        </p:txBody>
      </p:sp>
      <p:sp>
        <p:nvSpPr>
          <p:cNvPr id="3" name="Content Placeholder 2"/>
          <p:cNvSpPr>
            <a:spLocks noGrp="1"/>
          </p:cNvSpPr>
          <p:nvPr>
            <p:ph sz="quarter" idx="13"/>
          </p:nvPr>
        </p:nvSpPr>
        <p:spPr>
          <a:xfrm>
            <a:off x="702614" y="1859387"/>
            <a:ext cx="10575611" cy="3016482"/>
          </a:xfrm>
        </p:spPr>
        <p:txBody>
          <a:bodyPr>
            <a:normAutofit fontScale="92500" lnSpcReduction="10000"/>
          </a:bodyPr>
          <a:lstStyle/>
          <a:p>
            <a:r>
              <a:rPr lang="en-US" sz="2400" b="1" dirty="0"/>
              <a:t>Odd-figure pricing</a:t>
            </a:r>
            <a:r>
              <a:rPr lang="en-US" sz="2400" dirty="0"/>
              <a:t>-the  retail pricing of merchandise a few cents less than </a:t>
            </a:r>
            <a:r>
              <a:rPr lang="en-US" sz="2400" dirty="0" smtClean="0"/>
              <a:t>an even  </a:t>
            </a:r>
            <a:r>
              <a:rPr lang="en-US" sz="2400" dirty="0"/>
              <a:t>dollar denomination</a:t>
            </a:r>
            <a:r>
              <a:rPr lang="en-US" sz="2400" dirty="0" smtClean="0"/>
              <a:t>.</a:t>
            </a:r>
          </a:p>
          <a:p>
            <a:pPr marL="0" indent="0">
              <a:buNone/>
            </a:pPr>
            <a:endParaRPr lang="en-US" sz="2400" dirty="0" smtClean="0"/>
          </a:p>
          <a:p>
            <a:r>
              <a:rPr lang="en-US" sz="2400" b="1" dirty="0" smtClean="0"/>
              <a:t>Premium </a:t>
            </a:r>
            <a:r>
              <a:rPr lang="en-US" sz="2400" b="1" dirty="0"/>
              <a:t>pricing (image pricing or prestige pricing)-is </a:t>
            </a:r>
            <a:r>
              <a:rPr lang="en-US" sz="2400" dirty="0"/>
              <a:t>the practice of keeping the price of a product or service artificially high in order to encourage favorable perceptions among buyers, based solely on the price</a:t>
            </a:r>
            <a:r>
              <a:rPr lang="en-US" sz="2400" dirty="0" smtClean="0"/>
              <a:t>.</a:t>
            </a:r>
          </a:p>
          <a:p>
            <a:pPr lvl="1"/>
            <a:r>
              <a:rPr lang="en-US" sz="2200" dirty="0" smtClean="0"/>
              <a:t>Think of Luxury brands like Rolex, Rolls Royce, BMW, Tiffany’s Michael </a:t>
            </a:r>
            <a:r>
              <a:rPr lang="en-US" sz="2200" dirty="0" err="1" smtClean="0"/>
              <a:t>kors</a:t>
            </a:r>
            <a:r>
              <a:rPr lang="en-US" sz="2200" dirty="0" smtClean="0"/>
              <a:t>, etc.</a:t>
            </a:r>
            <a:endParaRPr lang="en-US" sz="2200" dirty="0"/>
          </a:p>
          <a:p>
            <a:endParaRPr lang="en-US" sz="2400" dirty="0"/>
          </a:p>
        </p:txBody>
      </p:sp>
      <p:pic>
        <p:nvPicPr>
          <p:cNvPr id="4" name="Picture 3"/>
          <p:cNvPicPr>
            <a:picLocks noChangeAspect="1"/>
          </p:cNvPicPr>
          <p:nvPr/>
        </p:nvPicPr>
        <p:blipFill>
          <a:blip r:embed="rId2"/>
          <a:stretch>
            <a:fillRect/>
          </a:stretch>
        </p:blipFill>
        <p:spPr>
          <a:xfrm>
            <a:off x="6764189" y="5086760"/>
            <a:ext cx="2857500" cy="1600200"/>
          </a:xfrm>
          <a:prstGeom prst="rect">
            <a:avLst/>
          </a:prstGeom>
        </p:spPr>
      </p:pic>
      <p:pic>
        <p:nvPicPr>
          <p:cNvPr id="5" name="Picture 4"/>
          <p:cNvPicPr>
            <a:picLocks noChangeAspect="1"/>
          </p:cNvPicPr>
          <p:nvPr/>
        </p:nvPicPr>
        <p:blipFill>
          <a:blip r:embed="rId3"/>
          <a:stretch>
            <a:fillRect/>
          </a:stretch>
        </p:blipFill>
        <p:spPr>
          <a:xfrm>
            <a:off x="2175791" y="4875869"/>
            <a:ext cx="2385879" cy="1861928"/>
          </a:xfrm>
          <a:prstGeom prst="rect">
            <a:avLst/>
          </a:prstGeom>
        </p:spPr>
      </p:pic>
      <p:pic>
        <p:nvPicPr>
          <p:cNvPr id="6" name="Picture 5"/>
          <p:cNvPicPr>
            <a:picLocks noChangeAspect="1"/>
          </p:cNvPicPr>
          <p:nvPr/>
        </p:nvPicPr>
        <p:blipFill>
          <a:blip r:embed="rId4"/>
          <a:stretch>
            <a:fillRect/>
          </a:stretch>
        </p:blipFill>
        <p:spPr>
          <a:xfrm>
            <a:off x="9913712" y="295946"/>
            <a:ext cx="1857375" cy="1352550"/>
          </a:xfrm>
          <a:prstGeom prst="rect">
            <a:avLst/>
          </a:prstGeom>
        </p:spPr>
      </p:pic>
    </p:spTree>
    <p:extLst>
      <p:ext uri="{BB962C8B-B14F-4D97-AF65-F5344CB8AC3E}">
        <p14:creationId xmlns:p14="http://schemas.microsoft.com/office/powerpoint/2010/main" val="1322755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67" y="0"/>
            <a:ext cx="10364451" cy="939827"/>
          </a:xfrm>
        </p:spPr>
        <p:txBody>
          <a:bodyPr/>
          <a:lstStyle/>
          <a:p>
            <a:r>
              <a:rPr lang="en-US" b="1" u="sng" dirty="0" smtClean="0"/>
              <a:t>Key terms continued…</a:t>
            </a:r>
            <a:endParaRPr lang="en-US" b="1" u="sng" dirty="0"/>
          </a:p>
        </p:txBody>
      </p:sp>
      <p:sp>
        <p:nvSpPr>
          <p:cNvPr id="3" name="Content Placeholder 2"/>
          <p:cNvSpPr>
            <a:spLocks noGrp="1"/>
          </p:cNvSpPr>
          <p:nvPr>
            <p:ph sz="quarter" idx="13"/>
          </p:nvPr>
        </p:nvSpPr>
        <p:spPr>
          <a:xfrm>
            <a:off x="82584" y="1655971"/>
            <a:ext cx="5429876" cy="5202029"/>
          </a:xfrm>
        </p:spPr>
        <p:txBody>
          <a:bodyPr>
            <a:normAutofit lnSpcReduction="10000"/>
          </a:bodyPr>
          <a:lstStyle/>
          <a:p>
            <a:r>
              <a:rPr lang="en-US" sz="2400" b="1" dirty="0"/>
              <a:t>Psychological pricing-</a:t>
            </a:r>
            <a:r>
              <a:rPr lang="en-US" sz="2400" dirty="0"/>
              <a:t>is the practice of setting prices slightly lower than rounded numbers, in the belief that customers do not round up these prices, and so will treat them as lower prices than they really are</a:t>
            </a:r>
            <a:r>
              <a:rPr lang="en-US" sz="2400" dirty="0" smtClean="0"/>
              <a:t>.	</a:t>
            </a:r>
          </a:p>
          <a:p>
            <a:pPr lvl="1"/>
            <a:r>
              <a:rPr lang="en-US" sz="2200" dirty="0" smtClean="0"/>
              <a:t>Designed to appeal to people’s FEELINGS. For example </a:t>
            </a:r>
          </a:p>
          <a:p>
            <a:pPr marL="457200" lvl="1" indent="0">
              <a:buNone/>
            </a:pPr>
            <a:r>
              <a:rPr lang="en-US" sz="2200" dirty="0" smtClean="0"/>
              <a:t>Buy 2 Cookies for $1. or BOGO $1 cookies. Which one sounds better to you?</a:t>
            </a:r>
          </a:p>
          <a:p>
            <a:pPr marL="0" indent="0">
              <a:buNone/>
            </a:pPr>
            <a:endParaRPr lang="en-US" sz="2400" b="1" dirty="0" smtClean="0"/>
          </a:p>
          <a:p>
            <a:pPr marL="0" indent="0">
              <a:buNone/>
            </a:pPr>
            <a:endParaRPr lang="en-US" sz="2400" b="1" dirty="0"/>
          </a:p>
          <a:p>
            <a:endParaRPr lang="en-US" dirty="0"/>
          </a:p>
        </p:txBody>
      </p:sp>
      <p:pic>
        <p:nvPicPr>
          <p:cNvPr id="4" name="Picture 3"/>
          <p:cNvPicPr>
            <a:picLocks noChangeAspect="1"/>
          </p:cNvPicPr>
          <p:nvPr/>
        </p:nvPicPr>
        <p:blipFill>
          <a:blip r:embed="rId2"/>
          <a:stretch>
            <a:fillRect/>
          </a:stretch>
        </p:blipFill>
        <p:spPr>
          <a:xfrm>
            <a:off x="8811250" y="767143"/>
            <a:ext cx="3238500" cy="838200"/>
          </a:xfrm>
          <a:prstGeom prst="rect">
            <a:avLst/>
          </a:prstGeom>
        </p:spPr>
      </p:pic>
      <p:pic>
        <p:nvPicPr>
          <p:cNvPr id="5" name="Picture 4"/>
          <p:cNvPicPr>
            <a:picLocks noChangeAspect="1"/>
          </p:cNvPicPr>
          <p:nvPr/>
        </p:nvPicPr>
        <p:blipFill>
          <a:blip r:embed="rId3"/>
          <a:stretch>
            <a:fillRect/>
          </a:stretch>
        </p:blipFill>
        <p:spPr>
          <a:xfrm>
            <a:off x="7600961" y="4932547"/>
            <a:ext cx="2466975" cy="1847850"/>
          </a:xfrm>
          <a:prstGeom prst="rect">
            <a:avLst/>
          </a:prstGeom>
        </p:spPr>
      </p:pic>
      <p:pic>
        <p:nvPicPr>
          <p:cNvPr id="2050" name="Picture 2" descr="http://blog.wisepricer.com/wp-content/uploads/2012/09/20100530-walmart-price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3392" y="1916014"/>
            <a:ext cx="4178574" cy="301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53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94373"/>
          </a:xfrm>
        </p:spPr>
        <p:txBody>
          <a:bodyPr/>
          <a:lstStyle/>
          <a:p>
            <a:r>
              <a:rPr lang="en-US" b="1" u="sng" dirty="0" smtClean="0"/>
              <a:t>Key terms continued….</a:t>
            </a:r>
            <a:endParaRPr lang="en-US" b="1" u="sng" dirty="0"/>
          </a:p>
        </p:txBody>
      </p:sp>
      <p:sp>
        <p:nvSpPr>
          <p:cNvPr id="3" name="Content Placeholder 2"/>
          <p:cNvSpPr>
            <a:spLocks noGrp="1"/>
          </p:cNvSpPr>
          <p:nvPr>
            <p:ph sz="quarter" idx="13"/>
          </p:nvPr>
        </p:nvSpPr>
        <p:spPr>
          <a:xfrm>
            <a:off x="913775" y="1620118"/>
            <a:ext cx="8138785" cy="5052714"/>
          </a:xfrm>
        </p:spPr>
        <p:txBody>
          <a:bodyPr/>
          <a:lstStyle/>
          <a:p>
            <a:r>
              <a:rPr lang="en-US" sz="2400" b="1" dirty="0" smtClean="0"/>
              <a:t>Supply</a:t>
            </a:r>
            <a:r>
              <a:rPr lang="en-US" sz="2400" dirty="0" smtClean="0"/>
              <a:t>-quantities </a:t>
            </a:r>
            <a:r>
              <a:rPr lang="en-US" sz="2400" dirty="0" smtClean="0">
                <a:solidFill>
                  <a:schemeClr val="accent6">
                    <a:lumMod val="50000"/>
                  </a:schemeClr>
                </a:solidFill>
              </a:rPr>
              <a:t>(Amount) </a:t>
            </a:r>
            <a:r>
              <a:rPr lang="en-US" sz="2400" dirty="0">
                <a:solidFill>
                  <a:schemeClr val="accent6">
                    <a:lumMod val="50000"/>
                  </a:schemeClr>
                </a:solidFill>
              </a:rPr>
              <a:t>of a good or service that producers are willing and able to provide at a particular time </a:t>
            </a:r>
            <a:r>
              <a:rPr lang="en-US" sz="2400" dirty="0"/>
              <a:t>at various prices.</a:t>
            </a:r>
          </a:p>
          <a:p>
            <a:r>
              <a:rPr lang="en-US" sz="2400" b="1" dirty="0"/>
              <a:t>Total </a:t>
            </a:r>
            <a:r>
              <a:rPr lang="en-US" sz="2400" b="1" dirty="0" smtClean="0"/>
              <a:t>costs</a:t>
            </a:r>
            <a:r>
              <a:rPr lang="en-US" sz="2400" dirty="0" smtClean="0"/>
              <a:t>- </a:t>
            </a:r>
            <a:r>
              <a:rPr lang="en-US" sz="2400" dirty="0" smtClean="0">
                <a:solidFill>
                  <a:schemeClr val="accent6">
                    <a:lumMod val="50000"/>
                  </a:schemeClr>
                </a:solidFill>
              </a:rPr>
              <a:t>Fixed + Variable Costs</a:t>
            </a:r>
            <a:endParaRPr lang="en-US" sz="2400" dirty="0">
              <a:solidFill>
                <a:schemeClr val="accent6">
                  <a:lumMod val="50000"/>
                </a:schemeClr>
              </a:solidFill>
            </a:endParaRPr>
          </a:p>
          <a:p>
            <a:r>
              <a:rPr lang="en-US" sz="2400" b="1" dirty="0" smtClean="0"/>
              <a:t>Variable </a:t>
            </a:r>
            <a:r>
              <a:rPr lang="en-US" sz="2400" b="1" dirty="0"/>
              <a:t>cost</a:t>
            </a:r>
            <a:r>
              <a:rPr lang="en-US" sz="2400" dirty="0"/>
              <a:t>-expenses that increase or decrease with the volume of sales or production</a:t>
            </a:r>
            <a:r>
              <a:rPr lang="en-US" sz="2400" dirty="0" smtClean="0"/>
              <a:t>.  </a:t>
            </a:r>
            <a:r>
              <a:rPr lang="en-US" sz="2400" b="1" dirty="0" smtClean="0"/>
              <a:t>Example: Commission, wages, raw materials- The more you make, the higher the expense.</a:t>
            </a:r>
            <a:endParaRPr lang="en-US" sz="2400" b="1" dirty="0"/>
          </a:p>
          <a:p>
            <a:pPr marL="0" indent="0">
              <a:buNone/>
            </a:pPr>
            <a:endParaRPr lang="en-US" dirty="0"/>
          </a:p>
        </p:txBody>
      </p:sp>
      <p:pic>
        <p:nvPicPr>
          <p:cNvPr id="5" name="Picture 4"/>
          <p:cNvPicPr>
            <a:picLocks noChangeAspect="1"/>
          </p:cNvPicPr>
          <p:nvPr/>
        </p:nvPicPr>
        <p:blipFill>
          <a:blip r:embed="rId2"/>
          <a:stretch>
            <a:fillRect/>
          </a:stretch>
        </p:blipFill>
        <p:spPr>
          <a:xfrm>
            <a:off x="9761544" y="4529707"/>
            <a:ext cx="2143125" cy="2143125"/>
          </a:xfrm>
          <a:prstGeom prst="rect">
            <a:avLst/>
          </a:prstGeom>
        </p:spPr>
      </p:pic>
      <p:pic>
        <p:nvPicPr>
          <p:cNvPr id="6" name="Picture 5"/>
          <p:cNvPicPr>
            <a:picLocks noChangeAspect="1"/>
          </p:cNvPicPr>
          <p:nvPr/>
        </p:nvPicPr>
        <p:blipFill>
          <a:blip r:embed="rId3"/>
          <a:stretch>
            <a:fillRect/>
          </a:stretch>
        </p:blipFill>
        <p:spPr>
          <a:xfrm>
            <a:off x="9541013" y="3304797"/>
            <a:ext cx="2363656" cy="853191"/>
          </a:xfrm>
          <a:prstGeom prst="rect">
            <a:avLst/>
          </a:prstGeom>
        </p:spPr>
      </p:pic>
    </p:spTree>
    <p:extLst>
      <p:ext uri="{BB962C8B-B14F-4D97-AF65-F5344CB8AC3E}">
        <p14:creationId xmlns:p14="http://schemas.microsoft.com/office/powerpoint/2010/main" val="76247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625695" cy="1596177"/>
          </a:xfrm>
        </p:spPr>
        <p:txBody>
          <a:bodyPr/>
          <a:lstStyle/>
          <a:p>
            <a:r>
              <a:rPr lang="en-US" b="1" u="sng" dirty="0"/>
              <a:t>Supply and demand relationship impact on prices</a:t>
            </a:r>
          </a:p>
        </p:txBody>
      </p:sp>
      <p:sp>
        <p:nvSpPr>
          <p:cNvPr id="3" name="Content Placeholder 2"/>
          <p:cNvSpPr>
            <a:spLocks noGrp="1"/>
          </p:cNvSpPr>
          <p:nvPr>
            <p:ph sz="quarter" idx="13"/>
          </p:nvPr>
        </p:nvSpPr>
        <p:spPr>
          <a:xfrm>
            <a:off x="913775" y="1890573"/>
            <a:ext cx="10363826" cy="4471590"/>
          </a:xfrm>
        </p:spPr>
        <p:txBody>
          <a:bodyPr>
            <a:normAutofit/>
          </a:bodyPr>
          <a:lstStyle/>
          <a:p>
            <a:r>
              <a:rPr lang="en-US" b="1" dirty="0"/>
              <a:t>Supply:</a:t>
            </a:r>
            <a:r>
              <a:rPr lang="en-US" dirty="0"/>
              <a:t>  Level of production</a:t>
            </a:r>
          </a:p>
          <a:p>
            <a:r>
              <a:rPr lang="en-US" b="1" dirty="0"/>
              <a:t>Demand:  </a:t>
            </a:r>
            <a:r>
              <a:rPr lang="en-US" dirty="0"/>
              <a:t>level of purchases from consumer</a:t>
            </a:r>
          </a:p>
          <a:p>
            <a:r>
              <a:rPr lang="en-US" b="1" dirty="0"/>
              <a:t>Law of supply and demand:  </a:t>
            </a:r>
            <a:r>
              <a:rPr lang="en-US" dirty="0"/>
              <a:t>supply will follow </a:t>
            </a:r>
            <a:r>
              <a:rPr lang="en-US" dirty="0" smtClean="0"/>
              <a:t>demand.  </a:t>
            </a:r>
          </a:p>
          <a:p>
            <a:pPr marL="0" indent="0">
              <a:buNone/>
            </a:pPr>
            <a:r>
              <a:rPr lang="en-US" dirty="0" smtClean="0"/>
              <a:t>     </a:t>
            </a:r>
            <a:r>
              <a:rPr lang="en-US" b="1" dirty="0" smtClean="0"/>
              <a:t>For example:</a:t>
            </a:r>
            <a:endParaRPr lang="en-US" b="1" dirty="0"/>
          </a:p>
          <a:p>
            <a:r>
              <a:rPr lang="en-US" dirty="0"/>
              <a:t>     demand low-=supply low</a:t>
            </a:r>
          </a:p>
          <a:p>
            <a:r>
              <a:rPr lang="en-US" dirty="0"/>
              <a:t>     demand high=supply </a:t>
            </a:r>
            <a:r>
              <a:rPr lang="en-US" dirty="0" smtClean="0"/>
              <a:t>high</a:t>
            </a:r>
          </a:p>
          <a:p>
            <a:r>
              <a:rPr lang="en-US" b="1" dirty="0"/>
              <a:t>Consumers will pay more for items in high demand or short supply</a:t>
            </a:r>
            <a:r>
              <a:rPr lang="en-US" b="1" dirty="0" smtClean="0"/>
              <a:t>. Such as:</a:t>
            </a:r>
            <a:endParaRPr lang="en-US" b="1" dirty="0"/>
          </a:p>
          <a:p>
            <a:r>
              <a:rPr lang="en-US" dirty="0"/>
              <a:t>     Limited time offers</a:t>
            </a:r>
          </a:p>
          <a:p>
            <a:r>
              <a:rPr lang="en-US" dirty="0"/>
              <a:t>     Seasonal items available just for the season</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8636357" y="2002428"/>
            <a:ext cx="2286000" cy="2427904"/>
          </a:xfrm>
          <a:prstGeom prst="rect">
            <a:avLst/>
          </a:prstGeom>
        </p:spPr>
      </p:pic>
    </p:spTree>
    <p:extLst>
      <p:ext uri="{BB962C8B-B14F-4D97-AF65-F5344CB8AC3E}">
        <p14:creationId xmlns:p14="http://schemas.microsoft.com/office/powerpoint/2010/main" val="190445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Supply and demand relationship impact on prices</a:t>
            </a:r>
          </a:p>
        </p:txBody>
      </p:sp>
      <p:sp>
        <p:nvSpPr>
          <p:cNvPr id="3" name="Content Placeholder 2"/>
          <p:cNvSpPr>
            <a:spLocks noGrp="1"/>
          </p:cNvSpPr>
          <p:nvPr>
            <p:ph sz="quarter" idx="13"/>
          </p:nvPr>
        </p:nvSpPr>
        <p:spPr>
          <a:xfrm>
            <a:off x="913775" y="2096636"/>
            <a:ext cx="10363826" cy="3982193"/>
          </a:xfrm>
        </p:spPr>
        <p:txBody>
          <a:bodyPr>
            <a:normAutofit fontScale="85000" lnSpcReduction="20000"/>
          </a:bodyPr>
          <a:lstStyle/>
          <a:p>
            <a:r>
              <a:rPr lang="en-US" sz="3100" dirty="0"/>
              <a:t>The </a:t>
            </a:r>
            <a:r>
              <a:rPr lang="en-US" sz="3100" b="1" dirty="0">
                <a:solidFill>
                  <a:schemeClr val="accent6">
                    <a:lumMod val="50000"/>
                  </a:schemeClr>
                </a:solidFill>
              </a:rPr>
              <a:t>higher the supply </a:t>
            </a:r>
            <a:r>
              <a:rPr lang="en-US" sz="3100" i="1" dirty="0">
                <a:solidFill>
                  <a:schemeClr val="accent6">
                    <a:lumMod val="50000"/>
                  </a:schemeClr>
                </a:solidFill>
              </a:rPr>
              <a:t>typically the lower the price due to so many options being available to consumers</a:t>
            </a:r>
            <a:r>
              <a:rPr lang="en-US" sz="3100" dirty="0"/>
              <a:t>; this drives down price.  </a:t>
            </a:r>
            <a:r>
              <a:rPr lang="en-US" sz="3100" b="1" dirty="0">
                <a:solidFill>
                  <a:schemeClr val="accent6">
                    <a:lumMod val="50000"/>
                  </a:schemeClr>
                </a:solidFill>
              </a:rPr>
              <a:t>The product is </a:t>
            </a:r>
            <a:r>
              <a:rPr lang="en-US" sz="3100" b="1" dirty="0" smtClean="0">
                <a:solidFill>
                  <a:schemeClr val="accent6">
                    <a:lumMod val="50000"/>
                  </a:schemeClr>
                </a:solidFill>
              </a:rPr>
              <a:t>most likely in the </a:t>
            </a:r>
            <a:r>
              <a:rPr lang="en-US" sz="3100" b="1" dirty="0">
                <a:solidFill>
                  <a:schemeClr val="accent6">
                    <a:lumMod val="50000"/>
                  </a:schemeClr>
                </a:solidFill>
              </a:rPr>
              <a:t>Peak Phase of the business cycle.</a:t>
            </a:r>
          </a:p>
          <a:p>
            <a:r>
              <a:rPr lang="en-US" sz="3100" b="1" dirty="0">
                <a:solidFill>
                  <a:schemeClr val="accent6">
                    <a:lumMod val="50000"/>
                  </a:schemeClr>
                </a:solidFill>
              </a:rPr>
              <a:t>When demand drops</a:t>
            </a:r>
            <a:r>
              <a:rPr lang="en-US" sz="3100" dirty="0"/>
              <a:t>, supply will reduce and sometimes stop completely.  </a:t>
            </a:r>
            <a:r>
              <a:rPr lang="en-US" sz="3100" b="1" dirty="0">
                <a:solidFill>
                  <a:schemeClr val="accent6">
                    <a:lumMod val="50000"/>
                  </a:schemeClr>
                </a:solidFill>
              </a:rPr>
              <a:t>The product </a:t>
            </a:r>
            <a:r>
              <a:rPr lang="en-US" sz="3100" b="1" dirty="0" smtClean="0">
                <a:solidFill>
                  <a:schemeClr val="accent6">
                    <a:lumMod val="50000"/>
                  </a:schemeClr>
                </a:solidFill>
              </a:rPr>
              <a:t>may be </a:t>
            </a:r>
            <a:r>
              <a:rPr lang="en-US" sz="3100" b="1" dirty="0">
                <a:solidFill>
                  <a:schemeClr val="accent6">
                    <a:lumMod val="50000"/>
                  </a:schemeClr>
                </a:solidFill>
              </a:rPr>
              <a:t>on the Decline Phase of the business cycle</a:t>
            </a:r>
            <a:r>
              <a:rPr lang="en-US" sz="3100" b="1" dirty="0" smtClean="0"/>
              <a:t>.</a:t>
            </a:r>
            <a:endParaRPr lang="en-US" dirty="0" smtClean="0">
              <a:hlinkClick r:id="rId2"/>
            </a:endParaRPr>
          </a:p>
          <a:p>
            <a:r>
              <a:rPr lang="en-US" dirty="0" smtClean="0">
                <a:hlinkClick r:id="rId2"/>
              </a:rPr>
              <a:t>https</a:t>
            </a:r>
            <a:r>
              <a:rPr lang="en-US" dirty="0">
                <a:hlinkClick r:id="rId2"/>
              </a:rPr>
              <a:t>://www.youtube.com/watch?v=7lPMoyzDiNo</a:t>
            </a:r>
            <a:endParaRPr lang="en-US" dirty="0"/>
          </a:p>
          <a:p>
            <a:r>
              <a:rPr lang="en-US" dirty="0">
                <a:hlinkClick r:id="rId3"/>
              </a:rPr>
              <a:t>https://www.youtube.com/watch?v=Ng3XHPdexNM</a:t>
            </a:r>
            <a:endParaRPr lang="en-US" dirty="0"/>
          </a:p>
          <a:p>
            <a:endParaRPr lang="en-US" dirty="0"/>
          </a:p>
        </p:txBody>
      </p:sp>
      <p:pic>
        <p:nvPicPr>
          <p:cNvPr id="4" name="Picture 3"/>
          <p:cNvPicPr>
            <a:picLocks noChangeAspect="1"/>
          </p:cNvPicPr>
          <p:nvPr/>
        </p:nvPicPr>
        <p:blipFill>
          <a:blip r:embed="rId4"/>
          <a:stretch>
            <a:fillRect/>
          </a:stretch>
        </p:blipFill>
        <p:spPr>
          <a:xfrm>
            <a:off x="9285668" y="4430332"/>
            <a:ext cx="2720796" cy="2071351"/>
          </a:xfrm>
          <a:prstGeom prst="rect">
            <a:avLst/>
          </a:prstGeom>
        </p:spPr>
      </p:pic>
    </p:spTree>
    <p:extLst>
      <p:ext uri="{BB962C8B-B14F-4D97-AF65-F5344CB8AC3E}">
        <p14:creationId xmlns:p14="http://schemas.microsoft.com/office/powerpoint/2010/main" val="578498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785943"/>
            <a:ext cx="10364451" cy="695128"/>
          </a:xfrm>
        </p:spPr>
        <p:txBody>
          <a:bodyPr>
            <a:normAutofit fontScale="90000"/>
          </a:bodyPr>
          <a:lstStyle/>
          <a:p>
            <a:pPr lvl="0"/>
            <a:r>
              <a:rPr lang="en-US" b="1" u="sng" dirty="0"/>
              <a:t>Strategies for using prices to attract and maintain customers</a:t>
            </a:r>
            <a:r>
              <a:rPr lang="en-US" dirty="0"/>
              <a:t/>
            </a:r>
            <a:br>
              <a:rPr lang="en-US" dirty="0"/>
            </a:br>
            <a:endParaRPr lang="en-US" dirty="0"/>
          </a:p>
        </p:txBody>
      </p:sp>
      <p:sp>
        <p:nvSpPr>
          <p:cNvPr id="3" name="Content Placeholder 2"/>
          <p:cNvSpPr>
            <a:spLocks noGrp="1"/>
          </p:cNvSpPr>
          <p:nvPr>
            <p:ph sz="quarter" idx="13"/>
          </p:nvPr>
        </p:nvSpPr>
        <p:spPr>
          <a:xfrm>
            <a:off x="913774" y="1481072"/>
            <a:ext cx="10363826" cy="4958366"/>
          </a:xfrm>
        </p:spPr>
        <p:txBody>
          <a:bodyPr>
            <a:normAutofit/>
          </a:bodyPr>
          <a:lstStyle/>
          <a:p>
            <a:r>
              <a:rPr lang="en-US" b="1" dirty="0"/>
              <a:t>Price:</a:t>
            </a:r>
            <a:r>
              <a:rPr lang="en-US" dirty="0"/>
              <a:t>  the amount charged for products.  </a:t>
            </a:r>
          </a:p>
          <a:p>
            <a:r>
              <a:rPr lang="en-US" b="1" dirty="0"/>
              <a:t>Product Positioning/Price Point:  </a:t>
            </a:r>
            <a:r>
              <a:rPr lang="en-US" dirty="0"/>
              <a:t>Level of quality and value placed on products. </a:t>
            </a:r>
            <a:r>
              <a:rPr lang="en-US" dirty="0" smtClean="0"/>
              <a:t>   </a:t>
            </a:r>
            <a:r>
              <a:rPr lang="en-US" dirty="0" smtClean="0">
                <a:hlinkClick r:id="rId2"/>
              </a:rPr>
              <a:t>https</a:t>
            </a:r>
            <a:r>
              <a:rPr lang="en-US" dirty="0">
                <a:hlinkClick r:id="rId2"/>
              </a:rPr>
              <a:t>://</a:t>
            </a:r>
            <a:r>
              <a:rPr lang="en-US" dirty="0" smtClean="0">
                <a:hlinkClick r:id="rId2"/>
              </a:rPr>
              <a:t>www.youtube.com/watch?v=o3CizbLkV8Q</a:t>
            </a:r>
            <a:endParaRPr lang="en-US" dirty="0" smtClean="0"/>
          </a:p>
          <a:p>
            <a:pPr marL="0" indent="0">
              <a:buNone/>
            </a:pPr>
            <a:endParaRPr lang="en-US" b="1" dirty="0"/>
          </a:p>
          <a:p>
            <a:endParaRPr lang="en-US" dirty="0"/>
          </a:p>
          <a:p>
            <a:endParaRPr lang="en-US" dirty="0"/>
          </a:p>
        </p:txBody>
      </p:sp>
    </p:spTree>
    <p:extLst>
      <p:ext uri="{BB962C8B-B14F-4D97-AF65-F5344CB8AC3E}">
        <p14:creationId xmlns:p14="http://schemas.microsoft.com/office/powerpoint/2010/main" val="260409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266" y="631396"/>
            <a:ext cx="10364451" cy="1596177"/>
          </a:xfrm>
        </p:spPr>
        <p:txBody>
          <a:bodyPr/>
          <a:lstStyle/>
          <a:p>
            <a:r>
              <a:rPr lang="en-US" b="1" u="sng" dirty="0"/>
              <a:t>Pricing </a:t>
            </a:r>
            <a:r>
              <a:rPr lang="en-US" b="1" u="sng" dirty="0" smtClean="0"/>
              <a:t>Strategies continued…</a:t>
            </a:r>
            <a:endParaRPr lang="en-US" b="1" u="sng" dirty="0"/>
          </a:p>
        </p:txBody>
      </p:sp>
      <p:sp>
        <p:nvSpPr>
          <p:cNvPr id="3" name="Content Placeholder 2"/>
          <p:cNvSpPr>
            <a:spLocks noGrp="1"/>
          </p:cNvSpPr>
          <p:nvPr>
            <p:ph sz="quarter" idx="13"/>
          </p:nvPr>
        </p:nvSpPr>
        <p:spPr>
          <a:xfrm>
            <a:off x="913774" y="2367092"/>
            <a:ext cx="10363826" cy="3943556"/>
          </a:xfrm>
        </p:spPr>
        <p:txBody>
          <a:bodyPr>
            <a:normAutofit/>
          </a:bodyPr>
          <a:lstStyle/>
          <a:p>
            <a:r>
              <a:rPr lang="en-US" sz="2400" b="1" dirty="0"/>
              <a:t>Overbuying:  </a:t>
            </a:r>
            <a:r>
              <a:rPr lang="en-US" sz="2400" dirty="0"/>
              <a:t>strategy used to build levels of price points which increases store traffic.  Consumers like feeling like they are getting a great deal.  Buying on sale or on clearance typically persuades larger purchases.</a:t>
            </a:r>
          </a:p>
          <a:p>
            <a:r>
              <a:rPr lang="en-US" sz="2400" b="1" dirty="0"/>
              <a:t>Liquidators:  </a:t>
            </a:r>
            <a:r>
              <a:rPr lang="en-US" sz="2400" dirty="0"/>
              <a:t>step in the channel of distribution once a product has reached the decline phase of the business cycle.  </a:t>
            </a:r>
          </a:p>
          <a:p>
            <a:r>
              <a:rPr lang="en-US" sz="2400" b="1" dirty="0"/>
              <a:t>Close out Inventory:  </a:t>
            </a:r>
            <a:r>
              <a:rPr lang="en-US" sz="2400" dirty="0"/>
              <a:t>Items are combined in large lots and sold at a fraction of the original retail price.   </a:t>
            </a:r>
          </a:p>
          <a:p>
            <a:endParaRPr lang="en-US" dirty="0"/>
          </a:p>
        </p:txBody>
      </p:sp>
      <p:pic>
        <p:nvPicPr>
          <p:cNvPr id="4" name="Picture 3"/>
          <p:cNvPicPr>
            <a:picLocks noChangeAspect="1"/>
          </p:cNvPicPr>
          <p:nvPr/>
        </p:nvPicPr>
        <p:blipFill>
          <a:blip r:embed="rId2"/>
          <a:stretch>
            <a:fillRect/>
          </a:stretch>
        </p:blipFill>
        <p:spPr>
          <a:xfrm>
            <a:off x="478778" y="379723"/>
            <a:ext cx="2466975" cy="1847850"/>
          </a:xfrm>
          <a:prstGeom prst="rect">
            <a:avLst/>
          </a:prstGeom>
        </p:spPr>
      </p:pic>
    </p:spTree>
    <p:extLst>
      <p:ext uri="{BB962C8B-B14F-4D97-AF65-F5344CB8AC3E}">
        <p14:creationId xmlns:p14="http://schemas.microsoft.com/office/powerpoint/2010/main" val="2092151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Methods for calculating retail prices</a:t>
            </a:r>
          </a:p>
        </p:txBody>
      </p:sp>
      <p:sp>
        <p:nvSpPr>
          <p:cNvPr id="3" name="Content Placeholder 2"/>
          <p:cNvSpPr>
            <a:spLocks noGrp="1"/>
          </p:cNvSpPr>
          <p:nvPr>
            <p:ph sz="quarter" idx="13"/>
          </p:nvPr>
        </p:nvSpPr>
        <p:spPr/>
        <p:txBody>
          <a:bodyPr/>
          <a:lstStyle/>
          <a:p>
            <a:r>
              <a:rPr lang="en-US" sz="2400" b="1" dirty="0"/>
              <a:t>Formula for Calculating Price: </a:t>
            </a:r>
            <a:endParaRPr lang="en-US" sz="2400" b="1" dirty="0" smtClean="0"/>
          </a:p>
          <a:p>
            <a:r>
              <a:rPr lang="en-US" sz="2400" dirty="0"/>
              <a:t>Retail Price = Cost + Markup</a:t>
            </a:r>
          </a:p>
          <a:p>
            <a:r>
              <a:rPr lang="en-US" sz="2400" dirty="0"/>
              <a:t>Markup = Retail Price – Cost</a:t>
            </a:r>
          </a:p>
          <a:p>
            <a:r>
              <a:rPr lang="en-US" sz="2400" dirty="0"/>
              <a:t>Cost = Retail Price - Markup</a:t>
            </a:r>
          </a:p>
          <a:p>
            <a:endParaRPr lang="en-US" sz="2400" b="1" dirty="0" smtClean="0"/>
          </a:p>
          <a:p>
            <a:pPr marL="0" indent="0">
              <a:buNone/>
            </a:pPr>
            <a:r>
              <a:rPr lang="en-US" sz="2400" b="1" dirty="0" smtClean="0"/>
              <a:t> </a:t>
            </a:r>
            <a:endParaRPr lang="en-US" sz="2400" b="1" dirty="0"/>
          </a:p>
          <a:p>
            <a:endParaRPr lang="en-US" dirty="0"/>
          </a:p>
        </p:txBody>
      </p:sp>
      <p:pic>
        <p:nvPicPr>
          <p:cNvPr id="4" name="Picture 3"/>
          <p:cNvPicPr>
            <a:picLocks noChangeAspect="1"/>
          </p:cNvPicPr>
          <p:nvPr/>
        </p:nvPicPr>
        <p:blipFill>
          <a:blip r:embed="rId2"/>
          <a:stretch>
            <a:fillRect/>
          </a:stretch>
        </p:blipFill>
        <p:spPr>
          <a:xfrm>
            <a:off x="6992866" y="2214694"/>
            <a:ext cx="4031449" cy="3348979"/>
          </a:xfrm>
          <a:prstGeom prst="rect">
            <a:avLst/>
          </a:prstGeom>
        </p:spPr>
      </p:pic>
    </p:spTree>
    <p:extLst>
      <p:ext uri="{BB962C8B-B14F-4D97-AF65-F5344CB8AC3E}">
        <p14:creationId xmlns:p14="http://schemas.microsoft.com/office/powerpoint/2010/main" val="887123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Formulas Businesses use</a:t>
            </a:r>
            <a:r>
              <a:rPr lang="en-US" dirty="0"/>
              <a:t/>
            </a:r>
            <a:br>
              <a:rPr lang="en-US" dirty="0"/>
            </a:br>
            <a:endParaRPr lang="en-US" dirty="0"/>
          </a:p>
        </p:txBody>
      </p:sp>
      <p:sp>
        <p:nvSpPr>
          <p:cNvPr id="3" name="Content Placeholder 2"/>
          <p:cNvSpPr>
            <a:spLocks noGrp="1"/>
          </p:cNvSpPr>
          <p:nvPr>
            <p:ph sz="quarter" idx="13"/>
          </p:nvPr>
        </p:nvSpPr>
        <p:spPr>
          <a:xfrm>
            <a:off x="913774" y="1687132"/>
            <a:ext cx="10363826" cy="4816699"/>
          </a:xfrm>
        </p:spPr>
        <p:txBody>
          <a:bodyPr>
            <a:normAutofit/>
          </a:bodyPr>
          <a:lstStyle/>
          <a:p>
            <a:r>
              <a:rPr lang="en-US" sz="2400" b="1" dirty="0" smtClean="0"/>
              <a:t>Final Selling </a:t>
            </a:r>
            <a:r>
              <a:rPr lang="en-US" sz="2400" b="1" dirty="0"/>
              <a:t>Price </a:t>
            </a:r>
            <a:r>
              <a:rPr lang="en-US" sz="2400" dirty="0"/>
              <a:t>= cost </a:t>
            </a:r>
            <a:r>
              <a:rPr lang="en-US" sz="2400" dirty="0" smtClean="0"/>
              <a:t>+ markup (% or $)</a:t>
            </a:r>
            <a:endParaRPr lang="en-US" sz="2400" dirty="0"/>
          </a:p>
          <a:p>
            <a:r>
              <a:rPr lang="en-US" sz="2400" b="1" dirty="0" smtClean="0"/>
              <a:t>Keystone </a:t>
            </a:r>
            <a:r>
              <a:rPr lang="en-US" sz="2400" b="1" dirty="0"/>
              <a:t>Markup </a:t>
            </a:r>
            <a:r>
              <a:rPr lang="en-US" sz="2400" dirty="0" smtClean="0"/>
              <a:t>=Cost * 2</a:t>
            </a:r>
          </a:p>
          <a:p>
            <a:r>
              <a:rPr lang="en-US" sz="2400" b="1" dirty="0" smtClean="0"/>
              <a:t>Total Expenses= </a:t>
            </a:r>
            <a:r>
              <a:rPr lang="en-US" sz="2400" dirty="0" smtClean="0"/>
              <a:t>Fixed expenses + Variable Expenses</a:t>
            </a:r>
          </a:p>
          <a:p>
            <a:r>
              <a:rPr lang="en-US" sz="2400" b="1" dirty="0" smtClean="0"/>
              <a:t>Net Profit= Sales - Total Expenses</a:t>
            </a:r>
          </a:p>
          <a:p>
            <a:pPr lvl="1"/>
            <a:r>
              <a:rPr lang="en-US" sz="2200" i="1" dirty="0" smtClean="0"/>
              <a:t>(Sales can sometimes be called Revenue or Gross Profit) </a:t>
            </a:r>
          </a:p>
          <a:p>
            <a:pPr marL="0" indent="0">
              <a:buNone/>
            </a:pPr>
            <a:endParaRPr lang="en-US" sz="2400" b="1" dirty="0" smtClean="0"/>
          </a:p>
          <a:p>
            <a:endParaRPr lang="en-US" sz="2400" b="1" dirty="0"/>
          </a:p>
          <a:p>
            <a:endParaRPr lang="en-US" dirty="0"/>
          </a:p>
        </p:txBody>
      </p:sp>
      <p:pic>
        <p:nvPicPr>
          <p:cNvPr id="4" name="Picture 3"/>
          <p:cNvPicPr>
            <a:picLocks noChangeAspect="1"/>
          </p:cNvPicPr>
          <p:nvPr/>
        </p:nvPicPr>
        <p:blipFill>
          <a:blip r:embed="rId2"/>
          <a:stretch>
            <a:fillRect/>
          </a:stretch>
        </p:blipFill>
        <p:spPr>
          <a:xfrm>
            <a:off x="8970134" y="3142445"/>
            <a:ext cx="2307465" cy="2550017"/>
          </a:xfrm>
          <a:prstGeom prst="rect">
            <a:avLst/>
          </a:prstGeom>
        </p:spPr>
      </p:pic>
    </p:spTree>
    <p:extLst>
      <p:ext uri="{BB962C8B-B14F-4D97-AF65-F5344CB8AC3E}">
        <p14:creationId xmlns:p14="http://schemas.microsoft.com/office/powerpoint/2010/main" val="2141328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Calculating markdowns</a:t>
            </a:r>
            <a:endParaRPr lang="en-US" b="1" u="sng" dirty="0"/>
          </a:p>
        </p:txBody>
      </p:sp>
      <p:sp>
        <p:nvSpPr>
          <p:cNvPr id="3" name="Content Placeholder 2"/>
          <p:cNvSpPr>
            <a:spLocks noGrp="1"/>
          </p:cNvSpPr>
          <p:nvPr>
            <p:ph sz="quarter" idx="13"/>
          </p:nvPr>
        </p:nvSpPr>
        <p:spPr>
          <a:xfrm>
            <a:off x="914400" y="2449465"/>
            <a:ext cx="10363826" cy="4883713"/>
          </a:xfrm>
        </p:spPr>
        <p:txBody>
          <a:bodyPr>
            <a:noAutofit/>
          </a:bodyPr>
          <a:lstStyle/>
          <a:p>
            <a:r>
              <a:rPr lang="en-US" sz="2400" b="1" dirty="0"/>
              <a:t>Markdowns:</a:t>
            </a:r>
            <a:r>
              <a:rPr lang="en-US" sz="2400" dirty="0"/>
              <a:t>  Price reductions; Discounts;  Typically calculated on a percentage of the retail price. </a:t>
            </a:r>
          </a:p>
          <a:p>
            <a:r>
              <a:rPr lang="en-US" sz="2400" dirty="0" smtClean="0"/>
              <a:t>     </a:t>
            </a:r>
            <a:r>
              <a:rPr lang="en-US" sz="2400" b="1" dirty="0"/>
              <a:t>Markdown %</a:t>
            </a:r>
            <a:r>
              <a:rPr lang="en-US" sz="2400" dirty="0"/>
              <a:t> = markdown / original retail price</a:t>
            </a:r>
          </a:p>
          <a:p>
            <a:r>
              <a:rPr lang="en-US" sz="2400" dirty="0" smtClean="0"/>
              <a:t>     </a:t>
            </a:r>
            <a:r>
              <a:rPr lang="en-US" sz="2400" b="1" dirty="0"/>
              <a:t>Markdown % of net sales </a:t>
            </a:r>
            <a:r>
              <a:rPr lang="en-US" sz="2400" dirty="0"/>
              <a:t>= total markdowns / total net sales</a:t>
            </a:r>
          </a:p>
          <a:p>
            <a:r>
              <a:rPr lang="en-US" sz="2400" b="1" dirty="0" smtClean="0"/>
              <a:t>Markdown </a:t>
            </a:r>
            <a:r>
              <a:rPr lang="en-US" sz="2400" b="1" dirty="0"/>
              <a:t>ratio:  </a:t>
            </a:r>
            <a:r>
              <a:rPr lang="en-US" sz="2400" dirty="0"/>
              <a:t>Calculated for specific time period; Used to measure the performance of departments, buyers, salespeople, and individual products</a:t>
            </a:r>
          </a:p>
        </p:txBody>
      </p:sp>
      <p:pic>
        <p:nvPicPr>
          <p:cNvPr id="4" name="Picture 3"/>
          <p:cNvPicPr>
            <a:picLocks noChangeAspect="1"/>
          </p:cNvPicPr>
          <p:nvPr/>
        </p:nvPicPr>
        <p:blipFill>
          <a:blip r:embed="rId2"/>
          <a:stretch>
            <a:fillRect/>
          </a:stretch>
        </p:blipFill>
        <p:spPr>
          <a:xfrm>
            <a:off x="720412" y="151926"/>
            <a:ext cx="2019300" cy="2153392"/>
          </a:xfrm>
          <a:prstGeom prst="rect">
            <a:avLst/>
          </a:prstGeom>
        </p:spPr>
      </p:pic>
    </p:spTree>
    <p:extLst>
      <p:ext uri="{BB962C8B-B14F-4D97-AF65-F5344CB8AC3E}">
        <p14:creationId xmlns:p14="http://schemas.microsoft.com/office/powerpoint/2010/main" val="1120600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Objectives of Pricing Strategies</a:t>
            </a:r>
            <a:br>
              <a:rPr lang="en-US" b="1" u="sng" dirty="0"/>
            </a:br>
            <a:endParaRPr lang="en-US" dirty="0"/>
          </a:p>
        </p:txBody>
      </p:sp>
      <p:sp>
        <p:nvSpPr>
          <p:cNvPr id="3" name="Content Placeholder 2"/>
          <p:cNvSpPr>
            <a:spLocks noGrp="1"/>
          </p:cNvSpPr>
          <p:nvPr>
            <p:ph sz="quarter" idx="13"/>
          </p:nvPr>
        </p:nvSpPr>
        <p:spPr>
          <a:xfrm>
            <a:off x="511438" y="1727012"/>
            <a:ext cx="11046578" cy="4600636"/>
          </a:xfrm>
        </p:spPr>
        <p:txBody>
          <a:bodyPr>
            <a:noAutofit/>
          </a:bodyPr>
          <a:lstStyle/>
          <a:p>
            <a:r>
              <a:rPr lang="en-US" sz="2400" b="1" dirty="0" smtClean="0"/>
              <a:t>Profitability</a:t>
            </a:r>
            <a:r>
              <a:rPr lang="en-US" sz="2400" b="1" dirty="0"/>
              <a:t>:</a:t>
            </a:r>
            <a:r>
              <a:rPr lang="en-US" sz="2400" dirty="0"/>
              <a:t>  usually a measure of gross margin as a percentage of sales; information located on the financial reports.</a:t>
            </a:r>
          </a:p>
          <a:p>
            <a:r>
              <a:rPr lang="en-US" sz="2400" b="1" dirty="0"/>
              <a:t>Sales Volume: </a:t>
            </a:r>
            <a:r>
              <a:rPr lang="en-US" sz="2400" dirty="0"/>
              <a:t>goals expressed in units or dollars.  Higher sales volumes has increase stock turnover and impacts market share; calculate for store, </a:t>
            </a:r>
            <a:r>
              <a:rPr lang="en-US" sz="2400" dirty="0" err="1"/>
              <a:t>dept</a:t>
            </a:r>
            <a:r>
              <a:rPr lang="en-US" sz="2400" dirty="0"/>
              <a:t>, product lines, and individual styles.</a:t>
            </a:r>
          </a:p>
          <a:p>
            <a:r>
              <a:rPr lang="en-US" sz="2400" b="1" dirty="0"/>
              <a:t>Competition:</a:t>
            </a:r>
            <a:r>
              <a:rPr lang="en-US" sz="2400" dirty="0"/>
              <a:t> lower price is a competition advantage for similar products</a:t>
            </a:r>
          </a:p>
          <a:p>
            <a:r>
              <a:rPr lang="en-US" sz="2400" b="1" dirty="0"/>
              <a:t>Image:</a:t>
            </a:r>
            <a:r>
              <a:rPr lang="en-US" sz="2400" dirty="0"/>
              <a:t>  Prestige motivated consumers are driven by the image of the stores and product assortments.  Quality and level of customer services are key points.</a:t>
            </a:r>
          </a:p>
          <a:p>
            <a:endParaRPr lang="en-US" sz="2400" dirty="0"/>
          </a:p>
        </p:txBody>
      </p:sp>
    </p:spTree>
    <p:extLst>
      <p:ext uri="{BB962C8B-B14F-4D97-AF65-F5344CB8AC3E}">
        <p14:creationId xmlns:p14="http://schemas.microsoft.com/office/powerpoint/2010/main" val="1281454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Operating Statements</a:t>
            </a:r>
          </a:p>
        </p:txBody>
      </p:sp>
      <p:sp>
        <p:nvSpPr>
          <p:cNvPr id="3" name="Content Placeholder 2"/>
          <p:cNvSpPr>
            <a:spLocks noGrp="1"/>
          </p:cNvSpPr>
          <p:nvPr>
            <p:ph sz="quarter" idx="13"/>
          </p:nvPr>
        </p:nvSpPr>
        <p:spPr>
          <a:xfrm>
            <a:off x="913775" y="2804974"/>
            <a:ext cx="10363826" cy="3424107"/>
          </a:xfrm>
        </p:spPr>
        <p:txBody>
          <a:bodyPr/>
          <a:lstStyle/>
          <a:p>
            <a:r>
              <a:rPr lang="en-US" sz="2400" dirty="0"/>
              <a:t>Net Sales </a:t>
            </a:r>
            <a:r>
              <a:rPr lang="en-US" sz="2400" b="1" dirty="0"/>
              <a:t>minus</a:t>
            </a:r>
            <a:r>
              <a:rPr lang="en-US" sz="2400" dirty="0"/>
              <a:t> </a:t>
            </a:r>
            <a:r>
              <a:rPr lang="en-US" sz="2400" dirty="0" smtClean="0"/>
              <a:t>Cost of goods sold </a:t>
            </a:r>
            <a:r>
              <a:rPr lang="en-US" sz="2400" b="1" dirty="0"/>
              <a:t>equals</a:t>
            </a:r>
            <a:r>
              <a:rPr lang="en-US" sz="2400" dirty="0"/>
              <a:t> Gross Profit</a:t>
            </a:r>
            <a:r>
              <a:rPr lang="en-US" sz="2400" dirty="0" smtClean="0"/>
              <a:t>. </a:t>
            </a:r>
            <a:endParaRPr lang="en-US" sz="2400" dirty="0"/>
          </a:p>
          <a:p>
            <a:r>
              <a:rPr lang="en-US" sz="2400" dirty="0"/>
              <a:t>Gross Profit </a:t>
            </a:r>
            <a:r>
              <a:rPr lang="en-US" sz="2400" b="1" dirty="0"/>
              <a:t>minus</a:t>
            </a:r>
            <a:r>
              <a:rPr lang="en-US" sz="2400" dirty="0"/>
              <a:t> expenses </a:t>
            </a:r>
            <a:r>
              <a:rPr lang="en-US" sz="2400" b="1" dirty="0"/>
              <a:t>equals</a:t>
            </a:r>
            <a:r>
              <a:rPr lang="en-US" sz="2400" dirty="0"/>
              <a:t> Net Profit</a:t>
            </a:r>
          </a:p>
          <a:p>
            <a:r>
              <a:rPr lang="en-US" sz="2400" b="1" dirty="0"/>
              <a:t>Fixed Cost:  </a:t>
            </a:r>
            <a:r>
              <a:rPr lang="en-US" sz="2400" dirty="0"/>
              <a:t>expenses with a set price.  </a:t>
            </a:r>
          </a:p>
          <a:p>
            <a:r>
              <a:rPr lang="en-US" sz="2400" b="1" dirty="0"/>
              <a:t>Variable Cost:  </a:t>
            </a:r>
            <a:r>
              <a:rPr lang="en-US" sz="2400" dirty="0"/>
              <a:t>expenses that vary from month to month; based on usage; utility bills </a:t>
            </a:r>
          </a:p>
          <a:p>
            <a:pPr marL="0" indent="0">
              <a:buNone/>
            </a:pPr>
            <a:endParaRPr lang="en-US" dirty="0"/>
          </a:p>
        </p:txBody>
      </p:sp>
      <p:pic>
        <p:nvPicPr>
          <p:cNvPr id="4" name="Picture 3"/>
          <p:cNvPicPr>
            <a:picLocks noChangeAspect="1"/>
          </p:cNvPicPr>
          <p:nvPr/>
        </p:nvPicPr>
        <p:blipFill>
          <a:blip r:embed="rId2"/>
          <a:stretch>
            <a:fillRect/>
          </a:stretch>
        </p:blipFill>
        <p:spPr>
          <a:xfrm>
            <a:off x="9197394" y="604834"/>
            <a:ext cx="2400300" cy="1905000"/>
          </a:xfrm>
          <a:prstGeom prst="rect">
            <a:avLst/>
          </a:prstGeom>
        </p:spPr>
      </p:pic>
    </p:spTree>
    <p:extLst>
      <p:ext uri="{BB962C8B-B14F-4D97-AF65-F5344CB8AC3E}">
        <p14:creationId xmlns:p14="http://schemas.microsoft.com/office/powerpoint/2010/main" val="2006994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Price market categories</a:t>
            </a:r>
            <a:r>
              <a:rPr lang="en-US" dirty="0"/>
              <a:t/>
            </a:r>
            <a:br>
              <a:rPr lang="en-US" dirty="0"/>
            </a:br>
            <a:endParaRPr lang="en-US" dirty="0"/>
          </a:p>
        </p:txBody>
      </p:sp>
      <p:sp>
        <p:nvSpPr>
          <p:cNvPr id="3" name="Content Placeholder 2"/>
          <p:cNvSpPr>
            <a:spLocks noGrp="1"/>
          </p:cNvSpPr>
          <p:nvPr>
            <p:ph sz="quarter" idx="13"/>
          </p:nvPr>
        </p:nvSpPr>
        <p:spPr>
          <a:xfrm>
            <a:off x="913773" y="1725769"/>
            <a:ext cx="10728727" cy="4533363"/>
          </a:xfrm>
        </p:spPr>
        <p:txBody>
          <a:bodyPr>
            <a:normAutofit fontScale="92500" lnSpcReduction="20000"/>
          </a:bodyPr>
          <a:lstStyle/>
          <a:p>
            <a:pPr marL="0" indent="0">
              <a:buNone/>
            </a:pPr>
            <a:r>
              <a:rPr lang="en-US" b="1" dirty="0" smtClean="0"/>
              <a:t>Key terms:</a:t>
            </a:r>
          </a:p>
          <a:p>
            <a:pPr marL="0" lvl="0" indent="0">
              <a:buNone/>
            </a:pPr>
            <a:r>
              <a:rPr lang="en-US" b="1" dirty="0"/>
              <a:t>bridge </a:t>
            </a:r>
            <a:r>
              <a:rPr lang="en-US" b="1" dirty="0" smtClean="0"/>
              <a:t>lines-</a:t>
            </a:r>
            <a:r>
              <a:rPr lang="en-US" dirty="0" smtClean="0"/>
              <a:t>Secondary or “diffusion” lines of well-known designers priced between the designer and better categories,</a:t>
            </a:r>
            <a:endParaRPr lang="en-US" b="1" dirty="0" smtClean="0"/>
          </a:p>
          <a:p>
            <a:pPr marL="0" lvl="0" indent="0">
              <a:buNone/>
            </a:pPr>
            <a:r>
              <a:rPr lang="en-US" b="1" dirty="0" smtClean="0"/>
              <a:t>Contemporary apparel-</a:t>
            </a:r>
            <a:r>
              <a:rPr lang="en-US" dirty="0" smtClean="0"/>
              <a:t>clothing that is accessible, in price and in terms of the way people wear it.</a:t>
            </a:r>
            <a:endParaRPr lang="en-US" b="1" dirty="0" smtClean="0"/>
          </a:p>
          <a:p>
            <a:pPr marL="0" lvl="0" indent="0">
              <a:buNone/>
            </a:pPr>
            <a:r>
              <a:rPr lang="en-US" b="1" dirty="0" smtClean="0"/>
              <a:t>Couture-</a:t>
            </a:r>
            <a:r>
              <a:rPr lang="en-US" dirty="0" smtClean="0"/>
              <a:t>custom-made designer segment of the fashion industry for the highest priced “class” market.</a:t>
            </a:r>
            <a:endParaRPr lang="en-US" b="1" dirty="0" smtClean="0"/>
          </a:p>
          <a:p>
            <a:pPr marL="0" lvl="0" indent="0">
              <a:buNone/>
            </a:pPr>
            <a:r>
              <a:rPr lang="en-US" b="1" dirty="0" smtClean="0"/>
              <a:t>Discount-</a:t>
            </a:r>
            <a:r>
              <a:rPr lang="en-US" dirty="0" smtClean="0"/>
              <a:t>clothing that is produced for the discount market or can be clothing that is sold in the off-priced market because they didn’t sell at the intended price market category.</a:t>
            </a:r>
            <a:endParaRPr lang="en-US" b="1" dirty="0" smtClean="0"/>
          </a:p>
          <a:p>
            <a:pPr marL="0" lvl="0" indent="0">
              <a:buNone/>
            </a:pPr>
            <a:r>
              <a:rPr lang="en-US" b="1" dirty="0" smtClean="0"/>
              <a:t>Knockoffs-</a:t>
            </a:r>
            <a:r>
              <a:rPr lang="en-US" dirty="0" smtClean="0"/>
              <a:t>copy of another, usually higher-priced garment.</a:t>
            </a:r>
            <a:endParaRPr lang="en-US" b="1" dirty="0" smtClean="0"/>
          </a:p>
          <a:p>
            <a:pPr marL="0" lvl="0" indent="0">
              <a:buNone/>
            </a:pPr>
            <a:r>
              <a:rPr lang="en-US" b="1" dirty="0"/>
              <a:t>Moderate</a:t>
            </a:r>
            <a:r>
              <a:rPr lang="en-US" dirty="0"/>
              <a:t>-Medium priced merchandise which is a step above budget.  This is the price classification that majority of clothing and footwear fall into.</a:t>
            </a:r>
          </a:p>
          <a:p>
            <a:pPr marL="0" indent="0">
              <a:buNone/>
            </a:pPr>
            <a:endParaRPr lang="en-US" dirty="0"/>
          </a:p>
        </p:txBody>
      </p:sp>
      <p:pic>
        <p:nvPicPr>
          <p:cNvPr id="4" name="Picture 3"/>
          <p:cNvPicPr>
            <a:picLocks noChangeAspect="1"/>
          </p:cNvPicPr>
          <p:nvPr/>
        </p:nvPicPr>
        <p:blipFill>
          <a:blip r:embed="rId2"/>
          <a:stretch>
            <a:fillRect/>
          </a:stretch>
        </p:blipFill>
        <p:spPr>
          <a:xfrm>
            <a:off x="9252887" y="128789"/>
            <a:ext cx="1714500" cy="1890140"/>
          </a:xfrm>
          <a:prstGeom prst="rect">
            <a:avLst/>
          </a:prstGeom>
        </p:spPr>
      </p:pic>
    </p:spTree>
    <p:extLst>
      <p:ext uri="{BB962C8B-B14F-4D97-AF65-F5344CB8AC3E}">
        <p14:creationId xmlns:p14="http://schemas.microsoft.com/office/powerpoint/2010/main" val="3297758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31820"/>
            <a:ext cx="10364451" cy="1442434"/>
          </a:xfrm>
        </p:spPr>
        <p:txBody>
          <a:bodyPr>
            <a:normAutofit fontScale="90000"/>
          </a:bodyPr>
          <a:lstStyle/>
          <a:p>
            <a:r>
              <a:rPr lang="en-US" dirty="0"/>
              <a:t>	</a:t>
            </a:r>
            <a:r>
              <a:rPr lang="en-US" dirty="0" smtClean="0"/>
              <a:t/>
            </a:r>
            <a:br>
              <a:rPr lang="en-US" dirty="0" smtClean="0"/>
            </a:br>
            <a:r>
              <a:rPr lang="en-US" dirty="0"/>
              <a:t/>
            </a:r>
            <a:br>
              <a:rPr lang="en-US" dirty="0"/>
            </a:br>
            <a:r>
              <a:rPr lang="en-US" b="1" u="sng" dirty="0" smtClean="0"/>
              <a:t>Price </a:t>
            </a:r>
            <a:r>
              <a:rPr lang="en-US" b="1" u="sng" dirty="0"/>
              <a:t>market categories</a:t>
            </a:r>
            <a:r>
              <a:rPr lang="en-US" dirty="0"/>
              <a:t/>
            </a:r>
            <a:br>
              <a:rPr lang="en-US" dirty="0"/>
            </a:br>
            <a:r>
              <a:rPr lang="en-US" dirty="0"/>
              <a:t/>
            </a:r>
            <a:br>
              <a:rPr lang="en-US" dirty="0"/>
            </a:br>
            <a:endParaRPr lang="en-US" dirty="0"/>
          </a:p>
        </p:txBody>
      </p:sp>
      <p:sp>
        <p:nvSpPr>
          <p:cNvPr id="3" name="Content Placeholder 2"/>
          <p:cNvSpPr>
            <a:spLocks noGrp="1"/>
          </p:cNvSpPr>
          <p:nvPr>
            <p:ph sz="quarter" idx="13"/>
          </p:nvPr>
        </p:nvSpPr>
        <p:spPr>
          <a:xfrm>
            <a:off x="914400" y="1674254"/>
            <a:ext cx="10363826" cy="4855335"/>
          </a:xfrm>
        </p:spPr>
        <p:txBody>
          <a:bodyPr>
            <a:normAutofit lnSpcReduction="10000"/>
          </a:bodyPr>
          <a:lstStyle/>
          <a:p>
            <a:r>
              <a:rPr lang="en-US" b="1" dirty="0"/>
              <a:t>Designer:</a:t>
            </a:r>
            <a:r>
              <a:rPr lang="en-US" dirty="0"/>
              <a:t>  couture; customer made, one of a kind, very expensive, time consuming, high level of quality and service.  Small market and narrow line of goods</a:t>
            </a:r>
            <a:r>
              <a:rPr lang="en-US" dirty="0" smtClean="0"/>
              <a:t>.</a:t>
            </a:r>
          </a:p>
          <a:p>
            <a:r>
              <a:rPr lang="en-US" b="1" dirty="0" smtClean="0"/>
              <a:t>Bridge</a:t>
            </a:r>
            <a:r>
              <a:rPr lang="en-US" b="1" dirty="0"/>
              <a:t>:</a:t>
            </a:r>
            <a:r>
              <a:rPr lang="en-US" dirty="0"/>
              <a:t>  Most expensive ready to wear(off the rack), produced in limited </a:t>
            </a:r>
            <a:r>
              <a:rPr lang="en-US" dirty="0" smtClean="0"/>
              <a:t>quality</a:t>
            </a:r>
            <a:r>
              <a:rPr lang="en-US" dirty="0"/>
              <a:t>, expensive, limited quantity to maintain exclusivity, upscale department stores and boutiques with limited assortments. </a:t>
            </a:r>
          </a:p>
          <a:p>
            <a:r>
              <a:rPr lang="en-US" b="1" dirty="0" smtClean="0"/>
              <a:t>Better</a:t>
            </a:r>
            <a:r>
              <a:rPr lang="en-US" b="1" dirty="0"/>
              <a:t>:  </a:t>
            </a:r>
            <a:r>
              <a:rPr lang="en-US" dirty="0"/>
              <a:t>Mass production of high quality goods.  Still designer labels, Located at broader selection of fine department stores.  </a:t>
            </a:r>
          </a:p>
          <a:p>
            <a:r>
              <a:rPr lang="en-US" b="1" dirty="0" smtClean="0"/>
              <a:t>Moderate</a:t>
            </a:r>
            <a:r>
              <a:rPr lang="en-US" b="1" dirty="0"/>
              <a:t>:  </a:t>
            </a:r>
            <a:r>
              <a:rPr lang="en-US" dirty="0"/>
              <a:t>medium price merchandise of well known brands.  Styles are </a:t>
            </a:r>
            <a:r>
              <a:rPr lang="en-US" dirty="0" smtClean="0"/>
              <a:t>Adapted </a:t>
            </a:r>
            <a:r>
              <a:rPr lang="en-US" dirty="0"/>
              <a:t>from proven accepted designs.  Fashion followers driven.  Items are sold through chain stores.  Knockoffs are copied fashion from accepted styles.   They are adapted by fashion stylists.</a:t>
            </a:r>
          </a:p>
          <a:p>
            <a:endParaRPr lang="en-US" dirty="0"/>
          </a:p>
        </p:txBody>
      </p:sp>
      <p:pic>
        <p:nvPicPr>
          <p:cNvPr id="4" name="Picture 3"/>
          <p:cNvPicPr>
            <a:picLocks noChangeAspect="1"/>
          </p:cNvPicPr>
          <p:nvPr/>
        </p:nvPicPr>
        <p:blipFill>
          <a:blip r:embed="rId2"/>
          <a:stretch>
            <a:fillRect/>
          </a:stretch>
        </p:blipFill>
        <p:spPr>
          <a:xfrm>
            <a:off x="9944034" y="231820"/>
            <a:ext cx="2110592" cy="1771650"/>
          </a:xfrm>
          <a:prstGeom prst="rect">
            <a:avLst/>
          </a:prstGeom>
        </p:spPr>
      </p:pic>
      <p:pic>
        <p:nvPicPr>
          <p:cNvPr id="5" name="Picture 4"/>
          <p:cNvPicPr>
            <a:picLocks noChangeAspect="1"/>
          </p:cNvPicPr>
          <p:nvPr/>
        </p:nvPicPr>
        <p:blipFill>
          <a:blip r:embed="rId3"/>
          <a:stretch>
            <a:fillRect/>
          </a:stretch>
        </p:blipFill>
        <p:spPr>
          <a:xfrm>
            <a:off x="137375" y="214850"/>
            <a:ext cx="1098997" cy="2390775"/>
          </a:xfrm>
          <a:prstGeom prst="rect">
            <a:avLst/>
          </a:prstGeom>
        </p:spPr>
      </p:pic>
    </p:spTree>
    <p:extLst>
      <p:ext uri="{BB962C8B-B14F-4D97-AF65-F5344CB8AC3E}">
        <p14:creationId xmlns:p14="http://schemas.microsoft.com/office/powerpoint/2010/main" val="1668109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41999"/>
            <a:ext cx="10364451" cy="1596177"/>
          </a:xfrm>
        </p:spPr>
        <p:txBody>
          <a:bodyPr/>
          <a:lstStyle/>
          <a:p>
            <a:r>
              <a:rPr lang="en-US" b="1" u="sng" dirty="0" smtClean="0"/>
              <a:t>Contemporary:  </a:t>
            </a:r>
            <a:r>
              <a:rPr lang="en-US" b="1" u="sng" dirty="0"/>
              <a:t>a new classification/niche</a:t>
            </a:r>
            <a:r>
              <a:rPr lang="en-US" dirty="0"/>
              <a:t/>
            </a:r>
            <a:br>
              <a:rPr lang="en-US" dirty="0"/>
            </a:br>
            <a:endParaRPr lang="en-US" dirty="0"/>
          </a:p>
        </p:txBody>
      </p:sp>
      <p:sp>
        <p:nvSpPr>
          <p:cNvPr id="3" name="Content Placeholder 2"/>
          <p:cNvSpPr>
            <a:spLocks noGrp="1"/>
          </p:cNvSpPr>
          <p:nvPr>
            <p:ph sz="quarter" idx="13"/>
          </p:nvPr>
        </p:nvSpPr>
        <p:spPr>
          <a:xfrm>
            <a:off x="913149" y="1207993"/>
            <a:ext cx="10363826" cy="3424107"/>
          </a:xfrm>
        </p:spPr>
        <p:txBody>
          <a:bodyPr>
            <a:noAutofit/>
          </a:bodyPr>
          <a:lstStyle/>
          <a:p>
            <a:r>
              <a:rPr lang="en-US" sz="2400" dirty="0"/>
              <a:t>The contemporary brands fashion market is clearly brimming with a high level of competition.   The up-and-coming contemporary designers are forced to continuously compete with older, established luxury brands in the targeting of the younger generation of consumers.</a:t>
            </a:r>
          </a:p>
          <a:p>
            <a:r>
              <a:rPr lang="en-US" sz="2400" dirty="0"/>
              <a:t>The contemporary market began out of consumers’ need and want to own versatile clothing that could be worn on a daily basis.   Stylish consumers were hungry for locating a head-to-toe outfit that luxury brands create, but could be sold at a more reasonable price point</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5975797" y="5331854"/>
            <a:ext cx="5138671" cy="1371599"/>
          </a:xfrm>
          <a:prstGeom prst="rect">
            <a:avLst/>
          </a:prstGeom>
        </p:spPr>
      </p:pic>
    </p:spTree>
    <p:extLst>
      <p:ext uri="{BB962C8B-B14F-4D97-AF65-F5344CB8AC3E}">
        <p14:creationId xmlns:p14="http://schemas.microsoft.com/office/powerpoint/2010/main" val="2965553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54878"/>
            <a:ext cx="10364451" cy="1596177"/>
          </a:xfrm>
        </p:spPr>
        <p:txBody>
          <a:bodyPr/>
          <a:lstStyle/>
          <a:p>
            <a:r>
              <a:rPr lang="en-US" b="1" u="sng" dirty="0"/>
              <a:t>Contemporary:  a new classification/niche</a:t>
            </a:r>
          </a:p>
        </p:txBody>
      </p:sp>
      <p:sp>
        <p:nvSpPr>
          <p:cNvPr id="3" name="Content Placeholder 2"/>
          <p:cNvSpPr>
            <a:spLocks noGrp="1"/>
          </p:cNvSpPr>
          <p:nvPr>
            <p:ph sz="quarter" idx="13"/>
          </p:nvPr>
        </p:nvSpPr>
        <p:spPr>
          <a:xfrm>
            <a:off x="180303" y="1378040"/>
            <a:ext cx="10363826" cy="4816698"/>
          </a:xfrm>
        </p:spPr>
        <p:txBody>
          <a:bodyPr>
            <a:normAutofit/>
          </a:bodyPr>
          <a:lstStyle/>
          <a:p>
            <a:r>
              <a:rPr lang="en-US" sz="2400" dirty="0"/>
              <a:t>The luxury industry makes clothing for occasions that are special, not for a woman’s everyday life.  Designer collections and Haute Couture lines are great, but trendy women with a little less money to burn needed an alternative.  </a:t>
            </a:r>
            <a:r>
              <a:rPr lang="en-US" sz="2400" b="1" dirty="0"/>
              <a:t>Contemporary</a:t>
            </a:r>
            <a:r>
              <a:rPr lang="en-US" sz="2400" dirty="0"/>
              <a:t> apparel is clothing that is accessible, in price and in terms of the way people wear it. </a:t>
            </a:r>
            <a:endParaRPr lang="en-US" sz="2400" dirty="0" smtClean="0"/>
          </a:p>
          <a:p>
            <a:pPr marL="0" indent="0">
              <a:buNone/>
            </a:pPr>
            <a:endParaRPr lang="en-US" sz="2400" dirty="0"/>
          </a:p>
          <a:p>
            <a:r>
              <a:rPr lang="en-US" sz="2400" dirty="0"/>
              <a:t>The contemporary category often contains more modern-style clothes compared to the higher end luxury market.  The voice of the contemporary industry is a bit more modern and a tad younger (not always, but often).</a:t>
            </a:r>
          </a:p>
          <a:p>
            <a:endParaRPr lang="en-US" dirty="0"/>
          </a:p>
          <a:p>
            <a:endParaRPr lang="en-US" dirty="0"/>
          </a:p>
        </p:txBody>
      </p:sp>
      <p:pic>
        <p:nvPicPr>
          <p:cNvPr id="4" name="Picture 3"/>
          <p:cNvPicPr>
            <a:picLocks noChangeAspect="1"/>
          </p:cNvPicPr>
          <p:nvPr/>
        </p:nvPicPr>
        <p:blipFill>
          <a:blip r:embed="rId2"/>
          <a:stretch>
            <a:fillRect/>
          </a:stretch>
        </p:blipFill>
        <p:spPr>
          <a:xfrm>
            <a:off x="10544129" y="1931359"/>
            <a:ext cx="1468192" cy="3400495"/>
          </a:xfrm>
          <a:prstGeom prst="rect">
            <a:avLst/>
          </a:prstGeom>
        </p:spPr>
      </p:pic>
      <p:pic>
        <p:nvPicPr>
          <p:cNvPr id="5" name="Picture 4"/>
          <p:cNvPicPr>
            <a:picLocks noChangeAspect="1"/>
          </p:cNvPicPr>
          <p:nvPr/>
        </p:nvPicPr>
        <p:blipFill>
          <a:blip r:embed="rId3"/>
          <a:stretch>
            <a:fillRect/>
          </a:stretch>
        </p:blipFill>
        <p:spPr>
          <a:xfrm>
            <a:off x="4290653" y="5641248"/>
            <a:ext cx="2143125" cy="1106979"/>
          </a:xfrm>
          <a:prstGeom prst="rect">
            <a:avLst/>
          </a:prstGeom>
        </p:spPr>
      </p:pic>
    </p:spTree>
    <p:extLst>
      <p:ext uri="{BB962C8B-B14F-4D97-AF65-F5344CB8AC3E}">
        <p14:creationId xmlns:p14="http://schemas.microsoft.com/office/powerpoint/2010/main" val="4216730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93434"/>
            <a:ext cx="10364451" cy="928929"/>
          </a:xfrm>
        </p:spPr>
        <p:txBody>
          <a:bodyPr/>
          <a:lstStyle/>
          <a:p>
            <a:r>
              <a:rPr lang="en-US" b="1" u="sng" dirty="0" smtClean="0"/>
              <a:t>Key terms</a:t>
            </a:r>
            <a:endParaRPr lang="en-US" b="1" u="sng" dirty="0"/>
          </a:p>
        </p:txBody>
      </p:sp>
      <p:sp>
        <p:nvSpPr>
          <p:cNvPr id="3" name="Content Placeholder 2"/>
          <p:cNvSpPr>
            <a:spLocks noGrp="1"/>
          </p:cNvSpPr>
          <p:nvPr>
            <p:ph sz="quarter" idx="13"/>
          </p:nvPr>
        </p:nvSpPr>
        <p:spPr>
          <a:xfrm>
            <a:off x="913774" y="1052634"/>
            <a:ext cx="10363826" cy="4328160"/>
          </a:xfrm>
        </p:spPr>
        <p:txBody>
          <a:bodyPr>
            <a:noAutofit/>
          </a:bodyPr>
          <a:lstStyle/>
          <a:p>
            <a:pPr lvl="0"/>
            <a:r>
              <a:rPr lang="en-US" sz="2400" b="1" dirty="0" smtClean="0"/>
              <a:t>Cost </a:t>
            </a:r>
            <a:r>
              <a:rPr lang="en-US" sz="2400" b="1" dirty="0"/>
              <a:t>plus </a:t>
            </a:r>
            <a:r>
              <a:rPr lang="en-US" sz="2400" b="1" dirty="0" smtClean="0"/>
              <a:t>pricing</a:t>
            </a:r>
            <a:r>
              <a:rPr lang="en-US" sz="2400" dirty="0" smtClean="0"/>
              <a:t>-</a:t>
            </a:r>
            <a:r>
              <a:rPr lang="en-US" sz="2400" dirty="0" smtClean="0">
                <a:effectLst/>
              </a:rPr>
              <a:t> </a:t>
            </a:r>
            <a:r>
              <a:rPr lang="en-US" sz="2400" i="1" dirty="0">
                <a:effectLst/>
              </a:rPr>
              <a:t>is a </a:t>
            </a:r>
            <a:r>
              <a:rPr lang="en-US" sz="2400" b="1" i="1" dirty="0">
                <a:effectLst/>
              </a:rPr>
              <a:t>cost</a:t>
            </a:r>
            <a:r>
              <a:rPr lang="en-US" sz="2400" i="1" dirty="0">
                <a:effectLst/>
              </a:rPr>
              <a:t>-based method for setting the prices of goods and services</a:t>
            </a:r>
            <a:r>
              <a:rPr lang="en-US" sz="2400" i="1" dirty="0" smtClean="0">
                <a:effectLst/>
              </a:rPr>
              <a:t>.  Under this approach, you </a:t>
            </a:r>
            <a:r>
              <a:rPr lang="en-US" sz="2400" i="1" dirty="0" smtClean="0"/>
              <a:t>Add the cost of material, direct labor and overhead plus a markup percentage to derive the price of the product.</a:t>
            </a:r>
          </a:p>
          <a:p>
            <a:pPr lvl="1"/>
            <a:r>
              <a:rPr lang="en-US" sz="2200" dirty="0" smtClean="0"/>
              <a:t>Basically you look at the </a:t>
            </a:r>
            <a:r>
              <a:rPr lang="en-US" sz="2200" b="1" u="sng" dirty="0" smtClean="0">
                <a:solidFill>
                  <a:schemeClr val="accent6">
                    <a:lumMod val="50000"/>
                  </a:schemeClr>
                </a:solidFill>
              </a:rPr>
              <a:t>total expenses/costs associated with making a product. Then decide to mark up by a % </a:t>
            </a:r>
          </a:p>
          <a:p>
            <a:pPr lvl="0"/>
            <a:r>
              <a:rPr lang="en-US" sz="2400" b="1" dirty="0" smtClean="0"/>
              <a:t>Demand</a:t>
            </a:r>
            <a:r>
              <a:rPr lang="en-US" sz="2400" dirty="0" smtClean="0"/>
              <a:t>- the amounts of a good or service that consumers are </a:t>
            </a:r>
            <a:r>
              <a:rPr lang="en-US" sz="2400" b="1" u="sng" dirty="0" smtClean="0">
                <a:solidFill>
                  <a:schemeClr val="accent6">
                    <a:lumMod val="50000"/>
                  </a:schemeClr>
                </a:solidFill>
              </a:rPr>
              <a:t>willing and able to buy at a certain time and price.</a:t>
            </a:r>
          </a:p>
          <a:p>
            <a:endParaRPr lang="en-US" sz="2400" dirty="0"/>
          </a:p>
        </p:txBody>
      </p:sp>
      <p:pic>
        <p:nvPicPr>
          <p:cNvPr id="4" name="Picture 3"/>
          <p:cNvPicPr>
            <a:picLocks noChangeAspect="1"/>
          </p:cNvPicPr>
          <p:nvPr/>
        </p:nvPicPr>
        <p:blipFill>
          <a:blip r:embed="rId2"/>
          <a:stretch>
            <a:fillRect/>
          </a:stretch>
        </p:blipFill>
        <p:spPr>
          <a:xfrm>
            <a:off x="133693" y="4943548"/>
            <a:ext cx="3224116" cy="1914452"/>
          </a:xfrm>
          <a:prstGeom prst="rect">
            <a:avLst/>
          </a:prstGeom>
        </p:spPr>
      </p:pic>
      <p:pic>
        <p:nvPicPr>
          <p:cNvPr id="5" name="Picture 4"/>
          <p:cNvPicPr>
            <a:picLocks noChangeAspect="1"/>
          </p:cNvPicPr>
          <p:nvPr/>
        </p:nvPicPr>
        <p:blipFill>
          <a:blip r:embed="rId3"/>
          <a:stretch>
            <a:fillRect/>
          </a:stretch>
        </p:blipFill>
        <p:spPr>
          <a:xfrm>
            <a:off x="10162407" y="4228135"/>
            <a:ext cx="1895274" cy="2305318"/>
          </a:xfrm>
          <a:prstGeom prst="rect">
            <a:avLst/>
          </a:prstGeom>
        </p:spPr>
      </p:pic>
    </p:spTree>
    <p:extLst>
      <p:ext uri="{BB962C8B-B14F-4D97-AF65-F5344CB8AC3E}">
        <p14:creationId xmlns:p14="http://schemas.microsoft.com/office/powerpoint/2010/main" val="129765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13335"/>
          </a:xfrm>
        </p:spPr>
        <p:txBody>
          <a:bodyPr/>
          <a:lstStyle/>
          <a:p>
            <a:r>
              <a:rPr lang="en-US" b="1" u="sng" dirty="0" smtClean="0"/>
              <a:t>Key terms continued…</a:t>
            </a:r>
            <a:endParaRPr lang="en-US" b="1" u="sng" dirty="0"/>
          </a:p>
        </p:txBody>
      </p:sp>
      <p:sp>
        <p:nvSpPr>
          <p:cNvPr id="3" name="Content Placeholder 2"/>
          <p:cNvSpPr>
            <a:spLocks noGrp="1"/>
          </p:cNvSpPr>
          <p:nvPr>
            <p:ph sz="quarter" idx="13"/>
          </p:nvPr>
        </p:nvSpPr>
        <p:spPr>
          <a:xfrm>
            <a:off x="279793" y="1551495"/>
            <a:ext cx="11632413" cy="5103799"/>
          </a:xfrm>
        </p:spPr>
        <p:txBody>
          <a:bodyPr>
            <a:noAutofit/>
          </a:bodyPr>
          <a:lstStyle/>
          <a:p>
            <a:pPr lvl="0"/>
            <a:endParaRPr lang="en-US" sz="2400" b="1" dirty="0" smtClean="0"/>
          </a:p>
          <a:p>
            <a:pPr lvl="0"/>
            <a:r>
              <a:rPr lang="en-US" sz="2400" b="1" dirty="0"/>
              <a:t>Economy </a:t>
            </a:r>
            <a:r>
              <a:rPr lang="en-US" sz="2400" b="1" dirty="0" smtClean="0"/>
              <a:t>pricing (Everyday Low Pricing)</a:t>
            </a:r>
            <a:r>
              <a:rPr lang="en-US" sz="2400" dirty="0" smtClean="0"/>
              <a:t>-a </a:t>
            </a:r>
            <a:r>
              <a:rPr lang="en-US" sz="2400" dirty="0"/>
              <a:t>valuation </a:t>
            </a:r>
            <a:r>
              <a:rPr lang="en-US" sz="2400" dirty="0" smtClean="0"/>
              <a:t>technique      (Strategy) </a:t>
            </a:r>
            <a:r>
              <a:rPr lang="en-US" sz="2400" dirty="0"/>
              <a:t>which </a:t>
            </a:r>
            <a:r>
              <a:rPr lang="en-US" sz="2400" b="1" dirty="0">
                <a:solidFill>
                  <a:schemeClr val="accent6">
                    <a:lumMod val="50000"/>
                  </a:schemeClr>
                </a:solidFill>
              </a:rPr>
              <a:t>assigns a low price </a:t>
            </a:r>
            <a:r>
              <a:rPr lang="en-US" sz="2400" b="1" dirty="0" smtClean="0">
                <a:solidFill>
                  <a:schemeClr val="accent6">
                    <a:lumMod val="50000"/>
                  </a:schemeClr>
                </a:solidFill>
              </a:rPr>
              <a:t>to products. Designed to increase store traffic because of perceived value. </a:t>
            </a:r>
          </a:p>
          <a:p>
            <a:pPr lvl="1"/>
            <a:r>
              <a:rPr lang="en-US" sz="2200" i="1" dirty="0" smtClean="0">
                <a:solidFill>
                  <a:schemeClr val="accent6">
                    <a:lumMod val="50000"/>
                  </a:schemeClr>
                </a:solidFill>
              </a:rPr>
              <a:t>example, Walmart and low prices plus their Price matching</a:t>
            </a:r>
            <a:endParaRPr lang="en-US" sz="2200" i="1" dirty="0">
              <a:solidFill>
                <a:schemeClr val="accent6">
                  <a:lumMod val="50000"/>
                </a:schemeClr>
              </a:solidFill>
            </a:endParaRPr>
          </a:p>
          <a:p>
            <a:pPr lvl="0"/>
            <a:r>
              <a:rPr lang="en-US" sz="2400" b="1" dirty="0"/>
              <a:t>Fixed </a:t>
            </a:r>
            <a:r>
              <a:rPr lang="en-US" sz="2400" b="1" dirty="0" smtClean="0">
                <a:solidFill>
                  <a:schemeClr val="accent6">
                    <a:lumMod val="50000"/>
                  </a:schemeClr>
                </a:solidFill>
              </a:rPr>
              <a:t>costs</a:t>
            </a:r>
            <a:r>
              <a:rPr lang="en-US" sz="2400" dirty="0" smtClean="0">
                <a:solidFill>
                  <a:schemeClr val="accent6">
                    <a:lumMod val="50000"/>
                  </a:schemeClr>
                </a:solidFill>
              </a:rPr>
              <a:t>-EXPENSES </a:t>
            </a:r>
            <a:r>
              <a:rPr lang="en-US" sz="2400" dirty="0">
                <a:solidFill>
                  <a:schemeClr val="accent6">
                    <a:lumMod val="50000"/>
                  </a:schemeClr>
                </a:solidFill>
              </a:rPr>
              <a:t>THAT REMAIN THE SAME REGARDLESS OF SALES VOLUME</a:t>
            </a:r>
            <a:r>
              <a:rPr lang="en-US" sz="2400" dirty="0" smtClean="0">
                <a:solidFill>
                  <a:schemeClr val="accent6">
                    <a:lumMod val="50000"/>
                  </a:schemeClr>
                </a:solidFill>
              </a:rPr>
              <a:t>. </a:t>
            </a:r>
            <a:r>
              <a:rPr lang="en-US" sz="2400" b="1" dirty="0" smtClean="0">
                <a:solidFill>
                  <a:schemeClr val="accent6">
                    <a:lumMod val="50000"/>
                  </a:schemeClr>
                </a:solidFill>
              </a:rPr>
              <a:t> </a:t>
            </a:r>
          </a:p>
          <a:p>
            <a:pPr lvl="1"/>
            <a:r>
              <a:rPr lang="en-US" sz="2200" b="1" dirty="0" smtClean="0">
                <a:solidFill>
                  <a:schemeClr val="accent6">
                    <a:lumMod val="50000"/>
                  </a:schemeClr>
                </a:solidFill>
              </a:rPr>
              <a:t> </a:t>
            </a:r>
            <a:r>
              <a:rPr lang="en-US" sz="2200" i="1" dirty="0" smtClean="0">
                <a:solidFill>
                  <a:schemeClr val="accent6">
                    <a:lumMod val="50000"/>
                  </a:schemeClr>
                </a:solidFill>
              </a:rPr>
              <a:t>Example:  Rent, Utilities, insurance, internet service</a:t>
            </a:r>
          </a:p>
          <a:p>
            <a:pPr lvl="0"/>
            <a:r>
              <a:rPr lang="en-US" sz="2400" b="1" dirty="0" smtClean="0"/>
              <a:t>Gross profit</a:t>
            </a:r>
            <a:r>
              <a:rPr lang="en-US" sz="2400" dirty="0" smtClean="0"/>
              <a:t>- The amount of </a:t>
            </a:r>
            <a:r>
              <a:rPr lang="en-US" sz="2400" dirty="0" smtClean="0">
                <a:solidFill>
                  <a:schemeClr val="accent6">
                    <a:lumMod val="50000"/>
                  </a:schemeClr>
                </a:solidFill>
              </a:rPr>
              <a:t>Profit you make</a:t>
            </a:r>
            <a:r>
              <a:rPr lang="en-US" sz="2400" b="1" u="sng" dirty="0" smtClean="0">
                <a:solidFill>
                  <a:schemeClr val="accent6">
                    <a:lumMod val="50000"/>
                  </a:schemeClr>
                </a:solidFill>
              </a:rPr>
              <a:t> BEFORE </a:t>
            </a:r>
            <a:r>
              <a:rPr lang="en-US" sz="2400" dirty="0" smtClean="0">
                <a:solidFill>
                  <a:schemeClr val="accent6">
                    <a:lumMod val="50000"/>
                  </a:schemeClr>
                </a:solidFill>
              </a:rPr>
              <a:t>taking out expenses</a:t>
            </a:r>
            <a:endParaRPr lang="en-US" sz="2400" b="1" dirty="0">
              <a:solidFill>
                <a:schemeClr val="accent6">
                  <a:lumMod val="50000"/>
                </a:schemeClr>
              </a:solidFill>
            </a:endParaRPr>
          </a:p>
          <a:p>
            <a:r>
              <a:rPr lang="en-US" sz="2400" b="1" dirty="0"/>
              <a:t>Net profit</a:t>
            </a:r>
            <a:r>
              <a:rPr lang="en-US" sz="2400" dirty="0"/>
              <a:t>-a resulting positive </a:t>
            </a:r>
            <a:r>
              <a:rPr lang="en-US" sz="2400" dirty="0">
                <a:solidFill>
                  <a:schemeClr val="accent6">
                    <a:lumMod val="50000"/>
                  </a:schemeClr>
                </a:solidFill>
              </a:rPr>
              <a:t>number </a:t>
            </a:r>
            <a:r>
              <a:rPr lang="en-US" sz="2400" b="1" u="sng" dirty="0">
                <a:solidFill>
                  <a:schemeClr val="accent6">
                    <a:lumMod val="50000"/>
                  </a:schemeClr>
                </a:solidFill>
              </a:rPr>
              <a:t>after </a:t>
            </a:r>
            <a:r>
              <a:rPr lang="en-US" sz="2400" dirty="0">
                <a:solidFill>
                  <a:schemeClr val="accent6">
                    <a:lumMod val="50000"/>
                  </a:schemeClr>
                </a:solidFill>
              </a:rPr>
              <a:t>expenses have been deducted from the gross </a:t>
            </a:r>
            <a:r>
              <a:rPr lang="en-US" sz="2400" dirty="0" smtClean="0">
                <a:solidFill>
                  <a:schemeClr val="accent6">
                    <a:lumMod val="50000"/>
                  </a:schemeClr>
                </a:solidFill>
              </a:rPr>
              <a:t>margin/Profit </a:t>
            </a:r>
            <a:r>
              <a:rPr lang="en-US" sz="2400" dirty="0">
                <a:solidFill>
                  <a:schemeClr val="accent6">
                    <a:lumMod val="50000"/>
                  </a:schemeClr>
                </a:solidFill>
              </a:rPr>
              <a:t>figure</a:t>
            </a:r>
            <a:r>
              <a:rPr lang="en-US" sz="2400" dirty="0"/>
              <a:t>.</a:t>
            </a:r>
          </a:p>
          <a:p>
            <a:pPr lvl="0"/>
            <a:endParaRPr lang="en-US" sz="2400" dirty="0"/>
          </a:p>
          <a:p>
            <a:endParaRPr lang="en-US" sz="2400" dirty="0"/>
          </a:p>
        </p:txBody>
      </p:sp>
      <p:pic>
        <p:nvPicPr>
          <p:cNvPr id="4" name="Picture 3"/>
          <p:cNvPicPr>
            <a:picLocks noChangeAspect="1"/>
          </p:cNvPicPr>
          <p:nvPr/>
        </p:nvPicPr>
        <p:blipFill>
          <a:blip r:embed="rId2"/>
          <a:stretch>
            <a:fillRect/>
          </a:stretch>
        </p:blipFill>
        <p:spPr>
          <a:xfrm>
            <a:off x="10721901" y="618517"/>
            <a:ext cx="1306753" cy="1865956"/>
          </a:xfrm>
          <a:prstGeom prst="rect">
            <a:avLst/>
          </a:prstGeom>
        </p:spPr>
      </p:pic>
      <p:pic>
        <p:nvPicPr>
          <p:cNvPr id="5" name="Picture 4"/>
          <p:cNvPicPr>
            <a:picLocks noChangeAspect="1"/>
          </p:cNvPicPr>
          <p:nvPr/>
        </p:nvPicPr>
        <p:blipFill>
          <a:blip r:embed="rId3"/>
          <a:stretch>
            <a:fillRect/>
          </a:stretch>
        </p:blipFill>
        <p:spPr>
          <a:xfrm>
            <a:off x="390659" y="74412"/>
            <a:ext cx="1828800" cy="1766695"/>
          </a:xfrm>
          <a:prstGeom prst="rect">
            <a:avLst/>
          </a:prstGeom>
        </p:spPr>
      </p:pic>
    </p:spTree>
    <p:extLst>
      <p:ext uri="{BB962C8B-B14F-4D97-AF65-F5344CB8AC3E}">
        <p14:creationId xmlns:p14="http://schemas.microsoft.com/office/powerpoint/2010/main" val="1308156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943" y="466909"/>
            <a:ext cx="10364451" cy="858591"/>
          </a:xfrm>
        </p:spPr>
        <p:txBody>
          <a:bodyPr/>
          <a:lstStyle/>
          <a:p>
            <a:r>
              <a:rPr lang="en-US" b="1" u="sng" dirty="0" smtClean="0"/>
              <a:t>Key terms continued…</a:t>
            </a:r>
            <a:endParaRPr lang="en-US" b="1" u="sng" dirty="0"/>
          </a:p>
        </p:txBody>
      </p:sp>
      <p:sp>
        <p:nvSpPr>
          <p:cNvPr id="3" name="Content Placeholder 2"/>
          <p:cNvSpPr>
            <a:spLocks noGrp="1"/>
          </p:cNvSpPr>
          <p:nvPr>
            <p:ph sz="quarter" idx="13"/>
          </p:nvPr>
        </p:nvSpPr>
        <p:spPr>
          <a:xfrm>
            <a:off x="98739" y="1858970"/>
            <a:ext cx="10363826" cy="3997009"/>
          </a:xfrm>
        </p:spPr>
        <p:txBody>
          <a:bodyPr>
            <a:noAutofit/>
          </a:bodyPr>
          <a:lstStyle/>
          <a:p>
            <a:pPr lvl="0"/>
            <a:r>
              <a:rPr lang="en-US" sz="2400" b="1" dirty="0" smtClean="0"/>
              <a:t>Law </a:t>
            </a:r>
            <a:r>
              <a:rPr lang="en-US" sz="2400" b="1" dirty="0"/>
              <a:t>of supply and demand</a:t>
            </a:r>
            <a:r>
              <a:rPr lang="en-US" sz="2400" dirty="0"/>
              <a:t>-states that when an item is scarce, but many people want it, the price of that item will rise.  Conversely, if there is a larger supply of an item than consumer demand warrants, the price will </a:t>
            </a:r>
            <a:r>
              <a:rPr lang="en-US" sz="2400" dirty="0" smtClean="0"/>
              <a:t>fall</a:t>
            </a:r>
            <a:endParaRPr lang="en-US" sz="2400" dirty="0"/>
          </a:p>
          <a:p>
            <a:pPr lvl="0"/>
            <a:r>
              <a:rPr lang="en-US" sz="2400" b="1" dirty="0"/>
              <a:t>Loss leader</a:t>
            </a:r>
            <a:r>
              <a:rPr lang="en-US" sz="2400" dirty="0"/>
              <a:t>-low-priced articles on which stores make little or no profit because of lowering the price for promotional reasons</a:t>
            </a:r>
            <a:r>
              <a:rPr lang="en-US" sz="2400" dirty="0" smtClean="0"/>
              <a:t>. Designed to increase store traffic or sales for another item. </a:t>
            </a:r>
            <a:endParaRPr lang="en-US" sz="2400" dirty="0"/>
          </a:p>
          <a:p>
            <a:endParaRPr lang="en-US" dirty="0" smtClean="0"/>
          </a:p>
        </p:txBody>
      </p:sp>
      <p:pic>
        <p:nvPicPr>
          <p:cNvPr id="4" name="Picture 3"/>
          <p:cNvPicPr>
            <a:picLocks noChangeAspect="1"/>
          </p:cNvPicPr>
          <p:nvPr/>
        </p:nvPicPr>
        <p:blipFill>
          <a:blip r:embed="rId2"/>
          <a:stretch>
            <a:fillRect/>
          </a:stretch>
        </p:blipFill>
        <p:spPr>
          <a:xfrm>
            <a:off x="9460302" y="5623011"/>
            <a:ext cx="2731698" cy="1234989"/>
          </a:xfrm>
          <a:prstGeom prst="rect">
            <a:avLst/>
          </a:prstGeom>
        </p:spPr>
      </p:pic>
      <p:pic>
        <p:nvPicPr>
          <p:cNvPr id="6" name="Picture 5"/>
          <p:cNvPicPr>
            <a:picLocks noChangeAspect="1"/>
          </p:cNvPicPr>
          <p:nvPr/>
        </p:nvPicPr>
        <p:blipFill>
          <a:blip r:embed="rId3"/>
          <a:stretch>
            <a:fillRect/>
          </a:stretch>
        </p:blipFill>
        <p:spPr>
          <a:xfrm>
            <a:off x="10038251" y="81648"/>
            <a:ext cx="1642887" cy="1568972"/>
          </a:xfrm>
          <a:prstGeom prst="rect">
            <a:avLst/>
          </a:prstGeom>
        </p:spPr>
      </p:pic>
    </p:spTree>
    <p:extLst>
      <p:ext uri="{BB962C8B-B14F-4D97-AF65-F5344CB8AC3E}">
        <p14:creationId xmlns:p14="http://schemas.microsoft.com/office/powerpoint/2010/main" val="107635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fixingtheeconomists.files.wordpress.com/2014/02/law_of_demand1.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56" y="116742"/>
            <a:ext cx="12192001" cy="55037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9456" y="5620510"/>
            <a:ext cx="11058144" cy="707886"/>
          </a:xfrm>
          <a:prstGeom prst="rect">
            <a:avLst/>
          </a:prstGeom>
          <a:noFill/>
        </p:spPr>
        <p:txBody>
          <a:bodyPr wrap="square" rtlCol="0">
            <a:spAutoFit/>
          </a:bodyPr>
          <a:lstStyle/>
          <a:p>
            <a:r>
              <a:rPr lang="en-US" sz="2000" dirty="0" smtClean="0"/>
              <a:t>Think Gas Prices, when they go down, people generally will try to conserve the gas they use. When prices are LOW, people may travel more, therefore demand will increase</a:t>
            </a:r>
            <a:endParaRPr lang="en-US" sz="2000" dirty="0"/>
          </a:p>
        </p:txBody>
      </p:sp>
    </p:spTree>
    <p:extLst>
      <p:ext uri="{BB962C8B-B14F-4D97-AF65-F5344CB8AC3E}">
        <p14:creationId xmlns:p14="http://schemas.microsoft.com/office/powerpoint/2010/main" val="204264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adesimpletradesmart.com/files/2015/03/capitalism-supply-and-demand.gif"/>
          <p:cNvPicPr>
            <a:picLocks noChangeAspect="1" noChangeArrowheads="1"/>
          </p:cNvPicPr>
          <p:nvPr/>
        </p:nvPicPr>
        <p:blipFill>
          <a:blip r:embed="rId2">
            <a:clrChange>
              <a:clrFrom>
                <a:srgbClr val="FCFDFC"/>
              </a:clrFrom>
              <a:clrTo>
                <a:srgbClr val="FCFDFC">
                  <a:alpha val="0"/>
                </a:srgbClr>
              </a:clrTo>
            </a:clrChange>
            <a:extLst>
              <a:ext uri="{28A0092B-C50C-407E-A947-70E740481C1C}">
                <a14:useLocalDpi xmlns:a14="http://schemas.microsoft.com/office/drawing/2010/main" val="0"/>
              </a:ext>
            </a:extLst>
          </a:blip>
          <a:srcRect/>
          <a:stretch>
            <a:fillRect/>
          </a:stretch>
        </p:blipFill>
        <p:spPr bwMode="auto">
          <a:xfrm>
            <a:off x="0" y="764821"/>
            <a:ext cx="12192001" cy="523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93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80894"/>
            <a:ext cx="10364451" cy="1027401"/>
          </a:xfrm>
        </p:spPr>
        <p:txBody>
          <a:bodyPr>
            <a:normAutofit/>
          </a:bodyPr>
          <a:lstStyle/>
          <a:p>
            <a:r>
              <a:rPr lang="en-US" b="1" u="sng" dirty="0" smtClean="0"/>
              <a:t>Key terms continued…</a:t>
            </a:r>
            <a:endParaRPr lang="en-US" b="1" u="sng" dirty="0"/>
          </a:p>
        </p:txBody>
      </p:sp>
      <p:sp>
        <p:nvSpPr>
          <p:cNvPr id="3" name="Content Placeholder 2"/>
          <p:cNvSpPr>
            <a:spLocks noGrp="1"/>
          </p:cNvSpPr>
          <p:nvPr>
            <p:ph sz="quarter" idx="13"/>
          </p:nvPr>
        </p:nvSpPr>
        <p:spPr>
          <a:xfrm>
            <a:off x="291981" y="1589189"/>
            <a:ext cx="11638641" cy="4642338"/>
          </a:xfrm>
        </p:spPr>
        <p:txBody>
          <a:bodyPr>
            <a:normAutofit/>
          </a:bodyPr>
          <a:lstStyle/>
          <a:p>
            <a:r>
              <a:rPr lang="en-US" sz="2400" b="1" dirty="0" smtClean="0"/>
              <a:t>Markdown</a:t>
            </a:r>
            <a:r>
              <a:rPr lang="en-US" sz="2400" dirty="0" smtClean="0"/>
              <a:t>- Reducing a price that customers will pay. Can be a % or a $</a:t>
            </a:r>
          </a:p>
          <a:p>
            <a:r>
              <a:rPr lang="en-US" sz="2400" b="1" dirty="0" smtClean="0"/>
              <a:t>Markup</a:t>
            </a:r>
            <a:r>
              <a:rPr lang="en-US" sz="2400" dirty="0" smtClean="0"/>
              <a:t>-amount </a:t>
            </a:r>
            <a:r>
              <a:rPr lang="en-US" sz="2400" dirty="0"/>
              <a:t>added to the cost of merchandise to determine the selling price</a:t>
            </a:r>
            <a:r>
              <a:rPr lang="en-US" sz="2400" dirty="0" smtClean="0"/>
              <a:t>. </a:t>
            </a:r>
            <a:r>
              <a:rPr lang="en-US" sz="2400" b="1" dirty="0"/>
              <a:t>(Markup=retail price-cost</a:t>
            </a:r>
            <a:r>
              <a:rPr lang="en-US" sz="2400" b="1" dirty="0" smtClean="0"/>
              <a:t>)</a:t>
            </a:r>
          </a:p>
          <a:p>
            <a:pPr lvl="0"/>
            <a:r>
              <a:rPr lang="en-US" sz="2400" b="1" dirty="0"/>
              <a:t>Keystone markup</a:t>
            </a:r>
            <a:r>
              <a:rPr lang="en-US" sz="2400" dirty="0"/>
              <a:t>-doubling the cost price to arrive at the retail price. </a:t>
            </a:r>
            <a:r>
              <a:rPr lang="en-US" sz="2400" b="1" dirty="0"/>
              <a:t>Example:</a:t>
            </a:r>
            <a:r>
              <a:rPr lang="en-US" sz="2400" dirty="0"/>
              <a:t> </a:t>
            </a:r>
            <a:r>
              <a:rPr lang="en-US" sz="2400" b="1" dirty="0"/>
              <a:t>($50.00 (cost)+$50.oo=$100.00 retail price</a:t>
            </a:r>
            <a:r>
              <a:rPr lang="en-US" sz="2400" b="1" dirty="0" smtClean="0"/>
              <a:t>)</a:t>
            </a:r>
          </a:p>
          <a:p>
            <a:r>
              <a:rPr lang="en-US" sz="2400" b="1" dirty="0"/>
              <a:t>Sales tax</a:t>
            </a:r>
            <a:r>
              <a:rPr lang="en-US" sz="2400" dirty="0"/>
              <a:t>-an extra percentage of a purchase collected by retailers in most states to be paid to the state government.</a:t>
            </a:r>
          </a:p>
          <a:p>
            <a:pPr lvl="0"/>
            <a:endParaRPr lang="en-US" sz="2400" b="1" dirty="0"/>
          </a:p>
          <a:p>
            <a:endParaRPr lang="en-US" dirty="0"/>
          </a:p>
        </p:txBody>
      </p:sp>
      <p:pic>
        <p:nvPicPr>
          <p:cNvPr id="4" name="Picture 3"/>
          <p:cNvPicPr>
            <a:picLocks noChangeAspect="1"/>
          </p:cNvPicPr>
          <p:nvPr/>
        </p:nvPicPr>
        <p:blipFill>
          <a:blip r:embed="rId2"/>
          <a:stretch>
            <a:fillRect/>
          </a:stretch>
        </p:blipFill>
        <p:spPr>
          <a:xfrm>
            <a:off x="10357213" y="0"/>
            <a:ext cx="1573410" cy="1707317"/>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198328" y="4630794"/>
            <a:ext cx="2158885" cy="1913969"/>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600017" y="5010150"/>
            <a:ext cx="3477295" cy="1847850"/>
          </a:xfrm>
          <a:prstGeom prst="rect">
            <a:avLst/>
          </a:prstGeom>
        </p:spPr>
      </p:pic>
    </p:spTree>
    <p:extLst>
      <p:ext uri="{BB962C8B-B14F-4D97-AF65-F5344CB8AC3E}">
        <p14:creationId xmlns:p14="http://schemas.microsoft.com/office/powerpoint/2010/main" val="2761706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27671" y="1538038"/>
            <a:ext cx="6023599" cy="4511885"/>
          </a:xfrm>
          <a:prstGeom prst="rect">
            <a:avLst/>
          </a:prstGeom>
        </p:spPr>
      </p:pic>
      <p:sp>
        <p:nvSpPr>
          <p:cNvPr id="6" name="Content Placeholder 5"/>
          <p:cNvSpPr>
            <a:spLocks noGrp="1"/>
          </p:cNvSpPr>
          <p:nvPr>
            <p:ph sz="quarter" idx="13"/>
          </p:nvPr>
        </p:nvSpPr>
        <p:spPr>
          <a:xfrm>
            <a:off x="0" y="2021746"/>
            <a:ext cx="5724144" cy="6397395"/>
          </a:xfrm>
        </p:spPr>
        <p:txBody>
          <a:bodyPr>
            <a:normAutofit/>
          </a:bodyPr>
          <a:lstStyle/>
          <a:p>
            <a:r>
              <a:rPr lang="en-US" dirty="0" smtClean="0"/>
              <a:t>Remember, we always pay sales tax (Except on the special Tax free day in august before school each year)</a:t>
            </a:r>
          </a:p>
          <a:p>
            <a:r>
              <a:rPr lang="en-US" dirty="0" err="1" smtClean="0"/>
              <a:t>ALWAys</a:t>
            </a:r>
            <a:r>
              <a:rPr lang="en-US" dirty="0" smtClean="0"/>
              <a:t> calculate your Final Selling price first.</a:t>
            </a:r>
          </a:p>
          <a:p>
            <a:r>
              <a:rPr lang="en-US" dirty="0" smtClean="0"/>
              <a:t>Remember, discounts/markdowns </a:t>
            </a:r>
            <a:r>
              <a:rPr lang="en-US" dirty="0" err="1" smtClean="0"/>
              <a:t>ALWays</a:t>
            </a:r>
            <a:r>
              <a:rPr lang="en-US" dirty="0" smtClean="0"/>
              <a:t> should be taken out of the price before you calculate sales tax. </a:t>
            </a:r>
          </a:p>
          <a:p>
            <a:r>
              <a:rPr lang="en-US" dirty="0" smtClean="0"/>
              <a:t>Do you want to pay tax on money you didn’t spend?!!!</a:t>
            </a:r>
          </a:p>
          <a:p>
            <a:endParaRPr lang="en-US" dirty="0"/>
          </a:p>
        </p:txBody>
      </p:sp>
    </p:spTree>
    <p:extLst>
      <p:ext uri="{BB962C8B-B14F-4D97-AF65-F5344CB8AC3E}">
        <p14:creationId xmlns:p14="http://schemas.microsoft.com/office/powerpoint/2010/main" val="2027655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587</TotalTime>
  <Words>1394</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Tw Cen MT</vt:lpstr>
      <vt:lpstr>Droplet</vt:lpstr>
      <vt:lpstr>Objective 4.02</vt:lpstr>
      <vt:lpstr>Objectives of Pricing Strategies </vt:lpstr>
      <vt:lpstr>Key terms</vt:lpstr>
      <vt:lpstr>Key terms continued…</vt:lpstr>
      <vt:lpstr>Key terms continued…</vt:lpstr>
      <vt:lpstr>PowerPoint Presentation</vt:lpstr>
      <vt:lpstr>PowerPoint Presentation</vt:lpstr>
      <vt:lpstr>Key terms continued…</vt:lpstr>
      <vt:lpstr>PowerPoint Presentation</vt:lpstr>
      <vt:lpstr>Key terms continued…</vt:lpstr>
      <vt:lpstr>Key terms continued…</vt:lpstr>
      <vt:lpstr>Key terms continued….</vt:lpstr>
      <vt:lpstr>Supply and demand relationship impact on prices</vt:lpstr>
      <vt:lpstr>Supply and demand relationship impact on prices</vt:lpstr>
      <vt:lpstr>Strategies for using prices to attract and maintain customers </vt:lpstr>
      <vt:lpstr>Pricing Strategies continued…</vt:lpstr>
      <vt:lpstr>Methods for calculating retail prices</vt:lpstr>
      <vt:lpstr>Formulas Businesses use </vt:lpstr>
      <vt:lpstr>Calculating markdowns</vt:lpstr>
      <vt:lpstr>Operating Statements</vt:lpstr>
      <vt:lpstr>Price market categories </vt:lpstr>
      <vt:lpstr>   Price market categories  </vt:lpstr>
      <vt:lpstr>Contemporary:  a new classification/niche </vt:lpstr>
      <vt:lpstr>Contemporary:  a new classification/niche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4.02</dc:title>
  <dc:creator>Bridgette Jones</dc:creator>
  <cp:lastModifiedBy>Eton, Rebecca A.</cp:lastModifiedBy>
  <cp:revision>66</cp:revision>
  <dcterms:created xsi:type="dcterms:W3CDTF">2015-10-29T18:44:39Z</dcterms:created>
  <dcterms:modified xsi:type="dcterms:W3CDTF">2015-12-09T14:07:57Z</dcterms:modified>
</cp:coreProperties>
</file>