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5" r:id="rId8"/>
    <p:sldId id="264" r:id="rId9"/>
    <p:sldId id="261" r:id="rId10"/>
    <p:sldId id="262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75" autoAdjust="0"/>
  </p:normalViewPr>
  <p:slideViewPr>
    <p:cSldViewPr>
      <p:cViewPr>
        <p:scale>
          <a:sx n="94" d="100"/>
          <a:sy n="94" d="100"/>
        </p:scale>
        <p:origin x="9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0C7402-B361-418E-98A9-3B496EB732E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20F8CA-E2EB-4F40-ABAF-45D4C6D2C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Management Indicator 3.09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Position company to acquire desired business image.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045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 between </a:t>
            </a:r>
            <a:br>
              <a:rPr lang="en-US" dirty="0" smtClean="0"/>
            </a:br>
            <a:r>
              <a:rPr lang="en-US" dirty="0" smtClean="0"/>
              <a:t>corporate and distributor brands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Corporate Brand (manufacturer brand):  the brand that represents the whole company.  For Ex. Nike</a:t>
            </a:r>
          </a:p>
          <a:p>
            <a:pPr lvl="1"/>
            <a:r>
              <a:rPr lang="en-US" dirty="0" smtClean="0"/>
              <a:t>Also called - national brands or regional brands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Distributor Brands (also private brand):  a brand owned by the reseller.  Ex.  Store brand, dealer band, private label brand such as:  Gap jeans or Sam’s choice soft drinks</a:t>
            </a:r>
          </a:p>
          <a:p>
            <a:pPr lvl="1"/>
            <a:r>
              <a:rPr lang="en-US" dirty="0" smtClean="0"/>
              <a:t>Appeal to customers who want the quality and performance of a national brand at a lower price.  </a:t>
            </a:r>
          </a:p>
          <a:p>
            <a:pPr lvl="1"/>
            <a:r>
              <a:rPr lang="en-US" dirty="0" smtClean="0"/>
              <a:t>Private brands are usually more profitable for the seller than national brands and will often develop higher levels of customer loyalty simply because they cannot be purchased at a competing store.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676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headings on the board</a:t>
            </a:r>
          </a:p>
          <a:p>
            <a:pPr lvl="1"/>
            <a:r>
              <a:rPr lang="en-US" dirty="0" smtClean="0"/>
              <a:t>Food, appliances, gasoline, automobiles</a:t>
            </a:r>
          </a:p>
          <a:p>
            <a:r>
              <a:rPr lang="en-US" dirty="0" smtClean="0"/>
              <a:t>List brand names for each category, both national and private distributor brands.  </a:t>
            </a:r>
          </a:p>
          <a:p>
            <a:pPr lvl="1"/>
            <a:r>
              <a:rPr lang="en-US" dirty="0" smtClean="0"/>
              <a:t>You must come to the board and put in the proper heading.</a:t>
            </a:r>
          </a:p>
          <a:p>
            <a:pPr lvl="1"/>
            <a:r>
              <a:rPr lang="en-US" dirty="0" smtClean="0"/>
              <a:t>You must label whether it is a corporate brand or distributor brand.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096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1054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Imagine that your name is a brand for a company or product. </a:t>
            </a:r>
          </a:p>
          <a:p>
            <a:pPr marL="118872" indent="0">
              <a:buNone/>
            </a:pPr>
            <a:endParaRPr lang="en-US" dirty="0"/>
          </a:p>
          <a:p>
            <a:pPr lvl="1"/>
            <a:r>
              <a:rPr lang="en-US" dirty="0" smtClean="0"/>
              <a:t>Describe your product.</a:t>
            </a:r>
          </a:p>
          <a:p>
            <a:pPr lvl="1"/>
            <a:r>
              <a:rPr lang="en-US" dirty="0"/>
              <a:t>What kind of product would it be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your brand name? </a:t>
            </a:r>
          </a:p>
          <a:p>
            <a:pPr lvl="1"/>
            <a:r>
              <a:rPr lang="en-US" dirty="0" smtClean="0"/>
              <a:t>State your slogan.</a:t>
            </a:r>
          </a:p>
          <a:p>
            <a:pPr lvl="1"/>
            <a:r>
              <a:rPr lang="en-US" dirty="0" smtClean="0"/>
              <a:t>When people hear or see your brand name, what image do you want them to see?</a:t>
            </a:r>
          </a:p>
          <a:p>
            <a:pPr lvl="1"/>
            <a:r>
              <a:rPr lang="en-US" dirty="0" smtClean="0"/>
              <a:t>What distinguishes your brand from others in the same field?</a:t>
            </a:r>
          </a:p>
          <a:p>
            <a:pPr lvl="1"/>
            <a:r>
              <a:rPr lang="en-US" dirty="0" smtClean="0"/>
              <a:t>How would you represent your brand when you market it?  What would you wear?  What would you be seen doing?</a:t>
            </a:r>
          </a:p>
          <a:p>
            <a:pPr lvl="1"/>
            <a:r>
              <a:rPr lang="en-US" dirty="0" smtClean="0"/>
              <a:t>Why should customers buy your brand?  What benefits does your brand offer?</a:t>
            </a:r>
          </a:p>
          <a:p>
            <a:pPr lvl="1"/>
            <a:r>
              <a:rPr lang="en-US" dirty="0" smtClean="0"/>
              <a:t>Marketing Essentials book p. 164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811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 10 branded products that you know.</a:t>
            </a:r>
          </a:p>
          <a:p>
            <a:r>
              <a:rPr lang="en-US" dirty="0" smtClean="0"/>
              <a:t>Now, list another brand of that product.</a:t>
            </a:r>
          </a:p>
          <a:p>
            <a:r>
              <a:rPr lang="en-US" dirty="0" smtClean="0"/>
              <a:t>Make three columns on your paper. </a:t>
            </a:r>
          </a:p>
          <a:p>
            <a:pPr lvl="1"/>
            <a:r>
              <a:rPr lang="en-US" dirty="0" smtClean="0"/>
              <a:t>First column:  </a:t>
            </a:r>
          </a:p>
          <a:p>
            <a:pPr lvl="2"/>
            <a:r>
              <a:rPr lang="en-US" dirty="0" smtClean="0"/>
              <a:t>Products for which you will only buy one brand.</a:t>
            </a:r>
          </a:p>
          <a:p>
            <a:pPr lvl="1"/>
            <a:r>
              <a:rPr lang="en-US" dirty="0" smtClean="0"/>
              <a:t>Second Column:</a:t>
            </a:r>
          </a:p>
          <a:p>
            <a:pPr lvl="2"/>
            <a:r>
              <a:rPr lang="en-US" dirty="0" smtClean="0"/>
              <a:t>Products for which you will buy any brand.</a:t>
            </a:r>
          </a:p>
          <a:p>
            <a:pPr lvl="1"/>
            <a:r>
              <a:rPr lang="en-US" dirty="0" smtClean="0"/>
              <a:t>Third Column:</a:t>
            </a:r>
          </a:p>
          <a:p>
            <a:pPr lvl="2"/>
            <a:r>
              <a:rPr lang="en-US" dirty="0" smtClean="0"/>
              <a:t>Products which you will buy a store brand or generic brand.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838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Brand identity</a:t>
            </a:r>
          </a:p>
          <a:p>
            <a:r>
              <a:rPr lang="en-US" dirty="0" smtClean="0"/>
              <a:t>Values</a:t>
            </a:r>
          </a:p>
          <a:p>
            <a:r>
              <a:rPr lang="en-US" dirty="0" smtClean="0"/>
              <a:t>Brand cues</a:t>
            </a:r>
          </a:p>
          <a:p>
            <a:r>
              <a:rPr lang="en-US" dirty="0"/>
              <a:t>B</a:t>
            </a:r>
            <a:r>
              <a:rPr lang="en-US" dirty="0" smtClean="0"/>
              <a:t>rand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Touch points</a:t>
            </a:r>
          </a:p>
          <a:p>
            <a:r>
              <a:rPr lang="en-US" dirty="0" smtClean="0"/>
              <a:t>Brand promise</a:t>
            </a:r>
          </a:p>
          <a:p>
            <a:r>
              <a:rPr lang="en-US" dirty="0" smtClean="0"/>
              <a:t>Corporate brands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209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a flip book of the vocabulary words.  Use the </a:t>
            </a:r>
            <a:r>
              <a:rPr lang="en-US" u="sng" dirty="0" smtClean="0"/>
              <a:t>Marketing Essentials </a:t>
            </a:r>
            <a:r>
              <a:rPr lang="en-US" dirty="0" smtClean="0"/>
              <a:t>or </a:t>
            </a:r>
            <a:r>
              <a:rPr lang="en-US" u="sng" dirty="0" smtClean="0"/>
              <a:t>Marketing Dynamics </a:t>
            </a:r>
            <a:r>
              <a:rPr lang="en-US" dirty="0" smtClean="0"/>
              <a:t>as a resource.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825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elements that make up a corporate brand’s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of the following elements are often combined to form a firm’s corporate symbol or name.  </a:t>
            </a:r>
            <a:endParaRPr lang="en-US" dirty="0"/>
          </a:p>
          <a:p>
            <a:pPr lvl="1"/>
            <a:r>
              <a:rPr lang="en-US" dirty="0" smtClean="0"/>
              <a:t>Brand Name (product brand):  It is a word, group of words, letters, or numbers that represent a product/service.  </a:t>
            </a:r>
          </a:p>
          <a:p>
            <a:pPr lvl="1"/>
            <a:r>
              <a:rPr lang="en-US" dirty="0" smtClean="0"/>
              <a:t>Trade Name (corporate brand):  identifies and promotes a company or a division of a particular corporation.  This is the legal name when doing business.  </a:t>
            </a:r>
          </a:p>
          <a:p>
            <a:pPr lvl="1"/>
            <a:r>
              <a:rPr lang="en-US" dirty="0" smtClean="0"/>
              <a:t>Brand Mark:  a unique symbol, coloring, lettering or other design element</a:t>
            </a:r>
          </a:p>
          <a:p>
            <a:pPr lvl="1"/>
            <a:r>
              <a:rPr lang="en-US" dirty="0" smtClean="0"/>
              <a:t>Trade Character:  a specific type of brand mark in the human form or characteristics.</a:t>
            </a:r>
          </a:p>
          <a:p>
            <a:pPr lvl="1"/>
            <a:r>
              <a:rPr lang="en-US" dirty="0" smtClean="0"/>
              <a:t>Trademark:  a word, name, symbol, device or a combination of these elements that is given legal protection by the federal government.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472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Describe the elements that make up a corporate brand’s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Brand identity includes following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Brand vision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rand culture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ositioning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ersonality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resentations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825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the use of values in</a:t>
            </a:r>
            <a:br>
              <a:rPr lang="en-US" dirty="0" smtClean="0"/>
            </a:br>
            <a:r>
              <a:rPr lang="en-US" dirty="0" smtClean="0"/>
              <a:t> corporate brand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value of a brand is its ability to increase sales through brand recognition and brand loyalty.  </a:t>
            </a:r>
          </a:p>
          <a:p>
            <a:pPr lvl="1"/>
            <a:r>
              <a:rPr lang="en-US" dirty="0" smtClean="0"/>
              <a:t>Brand Loyalty:  a situation in which the customer will buy only a certain brand of a product.  </a:t>
            </a:r>
            <a:endParaRPr lang="en-US" dirty="0"/>
          </a:p>
          <a:p>
            <a:pPr lvl="2"/>
            <a:r>
              <a:rPr lang="en-US" dirty="0" smtClean="0"/>
              <a:t>Results in repeat purchases</a:t>
            </a:r>
          </a:p>
          <a:p>
            <a:pPr lvl="2"/>
            <a:r>
              <a:rPr lang="en-US" dirty="0" smtClean="0"/>
              <a:t>More profits</a:t>
            </a:r>
            <a:endParaRPr lang="en-US" dirty="0"/>
          </a:p>
          <a:p>
            <a:pPr lvl="2"/>
            <a:r>
              <a:rPr lang="en-US" dirty="0" smtClean="0"/>
              <a:t>Occurs when the brand meets customer needs</a:t>
            </a:r>
          </a:p>
          <a:p>
            <a:pPr lvl="2"/>
            <a:r>
              <a:rPr lang="en-US" dirty="0" smtClean="0"/>
              <a:t>Occurs when marketers create a strong relationship between the customer and the brand.</a:t>
            </a:r>
          </a:p>
        </p:txBody>
      </p:sp>
    </p:spTree>
    <p:extLst>
      <p:ext uri="{BB962C8B-B14F-4D97-AF65-F5344CB8AC3E}">
        <p14:creationId xmlns="" xmlns:p14="http://schemas.microsoft.com/office/powerpoint/2010/main" val="212777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the significance of a </a:t>
            </a:r>
            <a:br>
              <a:rPr lang="en-US" dirty="0" smtClean="0"/>
            </a:br>
            <a:r>
              <a:rPr lang="en-US" dirty="0" smtClean="0"/>
              <a:t>corporate brand’s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Brand Personality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attribution of human personality traits (seriousness, warmth, imagination, etc.) to a brand as a way to achieve differentiation. Usually done through long-term above-the-line advertising and appropriate packaging and graphics. These traits inform brand behavior through both prepared communication/packaging, etc., and through the people who represent the brand - its employees</a:t>
            </a:r>
            <a:r>
              <a:rPr lang="en-US" sz="2400" dirty="0" smtClean="0"/>
              <a:t>.</a:t>
            </a:r>
          </a:p>
          <a:p>
            <a:pPr lvl="1"/>
            <a:r>
              <a:rPr lang="en-US" sz="1400" dirty="0"/>
              <a:t>http://www.brandchannel.com/education_glossary.asp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96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the significance of a </a:t>
            </a:r>
            <a:br>
              <a:rPr lang="en-US" dirty="0" smtClean="0"/>
            </a:br>
            <a:r>
              <a:rPr lang="en-US" dirty="0" smtClean="0"/>
              <a:t>corporate brand’s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Brand personality is a method of communicating the benefits associated with your product, in terms of its attributes.</a:t>
            </a:r>
          </a:p>
          <a:p>
            <a:r>
              <a:rPr lang="en-US" dirty="0" smtClean="0"/>
              <a:t>Brand personality distinguishes the brand from competitors.</a:t>
            </a:r>
          </a:p>
          <a:p>
            <a:r>
              <a:rPr lang="en-US" dirty="0" smtClean="0"/>
              <a:t>Brand personality can also be used to create loyal customers by encouraging them to buy your brand through positive associations.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r>
              <a:rPr lang="en-US" sz="1500" dirty="0" smtClean="0"/>
              <a:t>http</a:t>
            </a:r>
            <a:r>
              <a:rPr lang="en-US" sz="1500" dirty="0"/>
              <a:t>://www.polr.co.uk/online-marketing/index.php/importance-of-brand-personality/</a:t>
            </a:r>
            <a:endParaRPr lang="en-US" sz="1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0810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the significance of a </a:t>
            </a:r>
            <a:br>
              <a:rPr lang="en-US" dirty="0" smtClean="0"/>
            </a:br>
            <a:r>
              <a:rPr lang="en-US" dirty="0" smtClean="0"/>
              <a:t>corporate brand’s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172201" cy="398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7809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use of </a:t>
            </a:r>
            <a:br>
              <a:rPr lang="en-US" dirty="0" smtClean="0"/>
            </a:br>
            <a:r>
              <a:rPr lang="en-US" dirty="0" smtClean="0"/>
              <a:t>corporate brand touch points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36246297"/>
              </p:ext>
            </p:extLst>
          </p:nvPr>
        </p:nvGraphicFramePr>
        <p:xfrm>
          <a:off x="5410200" y="1371600"/>
          <a:ext cx="2306320" cy="3962400"/>
        </p:xfrm>
        <a:graphic>
          <a:graphicData uri="http://schemas.openxmlformats.org/drawingml/2006/table">
            <a:tbl>
              <a:tblPr/>
              <a:tblGrid>
                <a:gridCol w="2306320"/>
              </a:tblGrid>
              <a:tr h="39624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Acquisition Branding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(Prospects):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Customer Service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Technical Support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Logistics / Delivery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Corporate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Headquarters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Branch Offices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Tradeshow Booth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Business 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6687617"/>
              </p:ext>
            </p:extLst>
          </p:nvPr>
        </p:nvGraphicFramePr>
        <p:xfrm>
          <a:off x="990600" y="1371600"/>
          <a:ext cx="441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505"/>
                <a:gridCol w="2397095"/>
              </a:tblGrid>
              <a:tr h="3708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Internal Branding</a:t>
                      </a:r>
                      <a:r>
                        <a:rPr lang="en-US" sz="1600" dirty="0" smtClean="0"/>
                        <a:t> (Employees):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Recruitment Advertising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Website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Employee Handbook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Screening Process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Goals and Objectives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Review Process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Compensation Structure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Internal Communications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Recognition Programs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Training and Development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Promotion Criteria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Retention Branding</a:t>
                      </a:r>
                      <a:r>
                        <a:rPr lang="en-US" sz="1600" dirty="0" smtClean="0"/>
                        <a:t> (Customers): </a:t>
                      </a:r>
                    </a:p>
                    <a:p>
                      <a:r>
                        <a:rPr lang="en-US" sz="1200" dirty="0" smtClean="0"/>
                        <a:t>• Policies and Procedures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Logo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Identity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Website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Email Marketing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On Hold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Receptionist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Brochures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Datasheets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Press Releases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Advertisements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Direct Mail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Catalogs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Packaging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Pricing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Strategic Alliances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Correspondence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• Announcements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9706023"/>
              </p:ext>
            </p:extLst>
          </p:nvPr>
        </p:nvGraphicFramePr>
        <p:xfrm>
          <a:off x="1828800" y="5283200"/>
          <a:ext cx="4978400" cy="1615440"/>
        </p:xfrm>
        <a:graphic>
          <a:graphicData uri="http://schemas.openxmlformats.org/drawingml/2006/table">
            <a:tbl>
              <a:tblPr/>
              <a:tblGrid>
                <a:gridCol w="4978400"/>
              </a:tblGrid>
              <a:tr h="15900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Financial Branding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(Financial Community):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Press Releases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Annual Report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Quarterly Reports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Analyst Briefings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• Investor Presentation 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15562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303</TotalTime>
  <Words>783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Marketing Management Indicator 3.09</vt:lpstr>
      <vt:lpstr>Vocabulary</vt:lpstr>
      <vt:lpstr>Describe the elements that make up a corporate brand’s identity</vt:lpstr>
      <vt:lpstr>Describe the elements that make up a corporate brand’s identity</vt:lpstr>
      <vt:lpstr>Explain the use of values in  corporate brand development</vt:lpstr>
      <vt:lpstr>Discuss the significance of a  corporate brand’s personality</vt:lpstr>
      <vt:lpstr>Discuss the significance of a  corporate brand’s personality</vt:lpstr>
      <vt:lpstr>Discuss the significance of a  corporate brand’s personality</vt:lpstr>
      <vt:lpstr>Describe the use of  corporate brand touch points</vt:lpstr>
      <vt:lpstr>Distinguish between  corporate and distributor brands</vt:lpstr>
      <vt:lpstr>APDS</vt:lpstr>
      <vt:lpstr>Summarizing Activity</vt:lpstr>
      <vt:lpstr>APDS </vt:lpstr>
    </vt:vector>
  </TitlesOfParts>
  <Company>NRMPS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Element 3.08</dc:title>
  <dc:creator>NRMS</dc:creator>
  <cp:lastModifiedBy>rebeccaa.eton</cp:lastModifiedBy>
  <cp:revision>12</cp:revision>
  <dcterms:created xsi:type="dcterms:W3CDTF">2011-06-27T19:56:38Z</dcterms:created>
  <dcterms:modified xsi:type="dcterms:W3CDTF">2014-11-12T12:13:55Z</dcterms:modified>
</cp:coreProperties>
</file>