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6B1B11-530E-4AB4-B956-9F4CFD243C2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620FF9-2A00-4768-BED6-174C92BB3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img101.imageshack.us/img101/5404/happymeal13.jpg&amp;imgrefurl=http://andrewchenblog.com/2009/11/01/how-social-gaming-offers-create-value-for-everyone-not-just-facebook-and-zynga/&amp;usg=__4odz8fD0-JVNQaB6bw0WUjZehrM=&amp;h=358&amp;w=500&amp;sz=250&amp;hl=en&amp;start=1&amp;zoom=1&amp;tbnid=WrT8P3AdoAV3kM:&amp;tbnh=93&amp;tbnw=130&amp;ei=Y6ONTvDsMtGCtgfRsfGHDA&amp;prev=/search?q=product+bundling&amp;hl=en&amp;safe=active&amp;gbv=2&amp;tbm=isch&amp;itb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rticles.mplans.com/product-bundl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ticles.mplans.com/product-bundl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erenceforbusiness.com/management/Bun-Comp/Bundled-Goods-and-Servic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rticles.mplans.com/product-bundl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knowhow.com/marketing/packaging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ottmaxwell.wordpress.com/2005/12/03/attenuate-goliaths-bundling-strengt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cashflowtips.wordpress.com/2010/04/08/price-bundling-and-product-bundling-can-increase-sales-and-cash-flo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3.08 </a:t>
            </a:r>
            <a:r>
              <a:rPr lang="en-US" dirty="0" smtClean="0"/>
              <a:t>Employ product-mix strategies to meet customer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Indicator: Describe the nature of product bundling</a:t>
            </a:r>
            <a:endParaRPr lang="en-US" dirty="0"/>
          </a:p>
        </p:txBody>
      </p:sp>
      <p:pic>
        <p:nvPicPr>
          <p:cNvPr id="23554" name="Picture 2" descr="http://t1.gstatic.com/images?q=tbn:ANd9GcSVxoQFK6aapMP3XHZ7MhopLfmQjAJSECLoWyi8Z6ViRsB2tD_PWBkW3O2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1507" y="3352800"/>
            <a:ext cx="2769419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in developing a bundling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Volume:</a:t>
            </a:r>
            <a:r>
              <a:rPr lang="en-US" dirty="0" smtClean="0"/>
              <a:t> Bundling typically increases unit sales volume.</a:t>
            </a:r>
          </a:p>
          <a:p>
            <a:r>
              <a:rPr lang="en-US" b="1" dirty="0" smtClean="0"/>
              <a:t>Margins:</a:t>
            </a:r>
            <a:r>
              <a:rPr lang="en-US" dirty="0" smtClean="0"/>
              <a:t> Bundling can reduce margins.</a:t>
            </a:r>
          </a:p>
          <a:p>
            <a:r>
              <a:rPr lang="en-US" b="1" dirty="0" smtClean="0"/>
              <a:t>Exposure:</a:t>
            </a:r>
            <a:r>
              <a:rPr lang="en-US" dirty="0" smtClean="0"/>
              <a:t> Bundling may offer new channel opportunities or exposure to new potential customers.</a:t>
            </a:r>
          </a:p>
          <a:p>
            <a:r>
              <a:rPr lang="en-US" b="1" dirty="0" smtClean="0"/>
              <a:t>Risk:</a:t>
            </a:r>
            <a:r>
              <a:rPr lang="en-US" dirty="0" smtClean="0"/>
              <a:t> If executed incorrectly, bundling may cannibalize more profitable sales, resulting in lower contribution margins and potential channel conflict.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>Read more: </a:t>
            </a:r>
            <a:r>
              <a:rPr lang="en-US" sz="1300" dirty="0" smtClean="0">
                <a:hlinkClick r:id="rId2"/>
              </a:rPr>
              <a:t>http://articles.mplans.com/product-bundling/#ixzz1a0mSx6gc</a:t>
            </a:r>
            <a:endParaRPr lang="en-US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how product bundling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Product bundling is combining two or more products or services together, creating differentiation, greater value and therefore enhancing the offering to the customer. </a:t>
            </a:r>
          </a:p>
          <a:p>
            <a:r>
              <a:rPr lang="en-US" dirty="0" smtClean="0"/>
              <a:t>Bundling is based on the idea that consumers value the grouped package more than the individual items.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>
                <a:hlinkClick r:id="rId2"/>
              </a:rPr>
              <a:t>http://articles.mplans.com/product-bundling/#ixzz1a0OuoUlr</a:t>
            </a:r>
            <a:endParaRPr lang="en-US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Occasions when product bundling makes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Companies may choose to bundle goods for several reasons, including cost efficiency, market opportunities to enhance profits, and competitive strategy.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Bundling is often intended to entice value- and convenience-seeking customers who would otherwise buy from another supplier or multiple suppliers by offering unique or appealing combinations of goods relative to their competitors.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>
                <a:hlinkClick r:id="rId2"/>
              </a:rPr>
              <a:t>Bundled Goods and Services - strategy, system, examples, company, business, system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http://www.referenceforbusiness.com/management/Bun-Comp/Bundled-Goods-and-Services.html#ixzz1a66mGj48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Computers – mouse, keyboard software packages, etc.</a:t>
            </a:r>
          </a:p>
          <a:p>
            <a:r>
              <a:rPr lang="en-US" dirty="0" smtClean="0"/>
              <a:t>Theater season tickets</a:t>
            </a:r>
          </a:p>
          <a:p>
            <a:r>
              <a:rPr lang="en-US" dirty="0" smtClean="0"/>
              <a:t>Free cell phone with 2-year contract</a:t>
            </a:r>
          </a:p>
          <a:p>
            <a:r>
              <a:rPr lang="en-US" dirty="0" smtClean="0"/>
              <a:t>Luggage sets</a:t>
            </a:r>
          </a:p>
          <a:p>
            <a:r>
              <a:rPr lang="en-US" dirty="0" smtClean="0"/>
              <a:t>Internet/phone/television</a:t>
            </a:r>
          </a:p>
          <a:p>
            <a:r>
              <a:rPr lang="en-US" dirty="0" smtClean="0"/>
              <a:t>Value meals</a:t>
            </a:r>
          </a:p>
          <a:p>
            <a:r>
              <a:rPr lang="en-US" dirty="0" smtClean="0"/>
              <a:t>Hotels – Friday night stay, Saturday morning breakfast</a:t>
            </a:r>
          </a:p>
          <a:p>
            <a:r>
              <a:rPr lang="en-US" dirty="0" smtClean="0"/>
              <a:t>Cross industry bundling – airlines &amp; credit cards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associated with product bundling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Bundling can enhance an organization’s offering mix while minimizing costs. This is </a:t>
            </a:r>
            <a:r>
              <a:rPr lang="en-US" i="1" u="sng" dirty="0" smtClean="0"/>
              <a:t>attractive to consumers </a:t>
            </a:r>
            <a:r>
              <a:rPr lang="en-US" dirty="0" smtClean="0"/>
              <a:t>who will benefit from a single, value-oriented purchase of complementary offerings. </a:t>
            </a:r>
          </a:p>
          <a:p>
            <a:r>
              <a:rPr lang="en-US" dirty="0" smtClean="0"/>
              <a:t>Bundling is </a:t>
            </a:r>
            <a:r>
              <a:rPr lang="en-US" i="1" u="sng" dirty="0" smtClean="0"/>
              <a:t>attractive to producers </a:t>
            </a:r>
            <a:r>
              <a:rPr lang="en-US" dirty="0" smtClean="0"/>
              <a:t>by increasing efficiencies, such as reducing marketing and distribution costs. It can also encourage customers to look to one single source to offer several solutions.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>
                <a:hlinkClick r:id="rId2"/>
              </a:rPr>
              <a:t>http://articles.mplans.com/product-bundling/#ixzz1a0mhIjja</a:t>
            </a:r>
            <a:endParaRPr lang="en-US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Gives you the ability to sell slow moving merchandise. </a:t>
            </a:r>
          </a:p>
          <a:p>
            <a:r>
              <a:rPr lang="en-US" dirty="0" smtClean="0"/>
              <a:t>Automatically </a:t>
            </a:r>
            <a:r>
              <a:rPr lang="en-US" dirty="0" err="1" smtClean="0"/>
              <a:t>upsells</a:t>
            </a:r>
            <a:r>
              <a:rPr lang="en-US" dirty="0" smtClean="0"/>
              <a:t> your customers without having to ask for it. </a:t>
            </a:r>
          </a:p>
          <a:p>
            <a:r>
              <a:rPr lang="en-US" dirty="0" smtClean="0"/>
              <a:t>Lowers your marketing costs because it allows you to move multiple types of products or services through one advertisement. </a:t>
            </a:r>
          </a:p>
          <a:p>
            <a:r>
              <a:rPr lang="en-US" dirty="0" smtClean="0"/>
              <a:t>If you joint venture it exposes your product or service to a new list of prospects. </a:t>
            </a:r>
          </a:p>
          <a:p>
            <a:r>
              <a:rPr lang="en-US" dirty="0" smtClean="0"/>
              <a:t>Promotes a higher perceived value to your customer. </a:t>
            </a:r>
          </a:p>
          <a:p>
            <a:r>
              <a:rPr lang="en-US" sz="1300" dirty="0" smtClean="0">
                <a:hlinkClick r:id="rId2"/>
              </a:rPr>
              <a:t>http://www.businessknowhow.com/marketing/packaging.htm</a:t>
            </a:r>
            <a:r>
              <a:rPr lang="en-US" sz="13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with product bundling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334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Most users will not use the products – sometimes costs and benefits outweigh “free”</a:t>
            </a:r>
          </a:p>
          <a:p>
            <a:r>
              <a:rPr lang="en-US" sz="2800" dirty="0" smtClean="0"/>
              <a:t>Many times large companies lose their focus on the smaller products – lost when included with a company’s larger products</a:t>
            </a:r>
          </a:p>
          <a:p>
            <a:r>
              <a:rPr lang="en-US" sz="2800" dirty="0" smtClean="0"/>
              <a:t>Most of the time, the large company doesn’t understand the true economics of the smaller products</a:t>
            </a:r>
            <a:r>
              <a:rPr lang="en-US" dirty="0" smtClean="0"/>
              <a:t> - </a:t>
            </a:r>
            <a:r>
              <a:rPr lang="en-US" sz="2600" dirty="0" smtClean="0"/>
              <a:t>This makes it difficult for them to make solid business decisions with respect to these products. </a:t>
            </a:r>
          </a:p>
          <a:p>
            <a:r>
              <a:rPr lang="en-US" sz="2800" dirty="0" smtClean="0"/>
              <a:t>The problems that large companies have can result in their products not realizing their full potential</a:t>
            </a:r>
          </a:p>
          <a:p>
            <a:r>
              <a:rPr lang="en-US" sz="1200" dirty="0" smtClean="0">
                <a:hlinkClick r:id="rId2"/>
              </a:rPr>
              <a:t>http://scottmaxwell.wordpress.com/2005/12/03/attenuate-goliaths-bundling-strength/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marketers bundle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product category – for example toothpaste and dental floss or value meal on a fast food restaurant menu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customer or application – grouping products that appeal directly to customers’ needs or how products/services will be 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product bundling on pricing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all goes according to plan:</a:t>
            </a:r>
          </a:p>
          <a:p>
            <a:pPr lvl="1"/>
            <a:r>
              <a:rPr lang="en-US" dirty="0" smtClean="0"/>
              <a:t>1.) overall sales may go up, </a:t>
            </a:r>
          </a:p>
          <a:p>
            <a:pPr lvl="1"/>
            <a:r>
              <a:rPr lang="en-US" dirty="0" smtClean="0"/>
              <a:t>2.) average sale can go up, </a:t>
            </a:r>
          </a:p>
          <a:p>
            <a:pPr lvl="1"/>
            <a:r>
              <a:rPr lang="en-US" dirty="0" smtClean="0"/>
              <a:t>3.) gross margin dollars should see an increase, </a:t>
            </a:r>
          </a:p>
          <a:p>
            <a:pPr lvl="1"/>
            <a:r>
              <a:rPr lang="en-US" dirty="0" smtClean="0"/>
              <a:t>4.) and potentially your marketing cost could go down. </a:t>
            </a:r>
          </a:p>
          <a:p>
            <a:pPr lvl="1">
              <a:buNone/>
            </a:pPr>
            <a:r>
              <a:rPr lang="en-US" dirty="0" smtClean="0"/>
              <a:t>All good things for your cash flow.</a:t>
            </a:r>
          </a:p>
          <a:p>
            <a:pPr lvl="1">
              <a:buNone/>
            </a:pPr>
            <a:r>
              <a:rPr lang="en-US" sz="1200" dirty="0" smtClean="0">
                <a:hlinkClick r:id="rId2"/>
              </a:rPr>
              <a:t>http://businesscashflowtips.wordpress.com/2010/04/08/price-bundling-and-product-bundling-can-increase-sales-and-cash-flow/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543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3.08 Employ product-mix strategies to meet customer expectations</vt:lpstr>
      <vt:lpstr>Explain how product bundling works</vt:lpstr>
      <vt:lpstr>Occasions when product bundling makes sense</vt:lpstr>
      <vt:lpstr>Examples </vt:lpstr>
      <vt:lpstr>Benefits associated with product bundling</vt:lpstr>
      <vt:lpstr>Benefits continued</vt:lpstr>
      <vt:lpstr>Challenges with product bundling</vt:lpstr>
      <vt:lpstr>Ways marketers bundle products</vt:lpstr>
      <vt:lpstr>Impact of product bundling on pricing decisions</vt:lpstr>
      <vt:lpstr>Considerations in developing a bundling strategy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3.07 Employ product-mix strategies to meet customer expectations</dc:title>
  <dc:creator>a.english</dc:creator>
  <cp:lastModifiedBy>Erica</cp:lastModifiedBy>
  <cp:revision>42</cp:revision>
  <dcterms:created xsi:type="dcterms:W3CDTF">2011-10-06T12:45:05Z</dcterms:created>
  <dcterms:modified xsi:type="dcterms:W3CDTF">2012-06-07T01:59:14Z</dcterms:modified>
</cp:coreProperties>
</file>