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475" autoAdjust="0"/>
  </p:normalViewPr>
  <p:slideViewPr>
    <p:cSldViewPr>
      <p:cViewPr>
        <p:scale>
          <a:sx n="90" d="100"/>
          <a:sy n="90" d="100"/>
        </p:scale>
        <p:origin x="414" y="684"/>
      </p:cViewPr>
      <p:guideLst>
        <p:guide orient="horz" pos="2160"/>
        <p:guide pos="2880"/>
      </p:guideLst>
    </p:cSldViewPr>
  </p:slideViewPr>
  <p:outlineViewPr>
    <p:cViewPr>
      <p:scale>
        <a:sx n="33" d="100"/>
        <a:sy n="33" d="100"/>
      </p:scale>
      <p:origin x="54" y="1950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DAAB60-149D-48D7-B694-01BDAC8B0BB8}" type="datetimeFigureOut">
              <a:rPr lang="en-US" smtClean="0"/>
              <a:pPr/>
              <a:t>11/7/2014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D10413-EACA-43C2-8114-1C74DF7E1DA6}" type="slidenum">
              <a:rPr lang="en-US" smtClean="0"/>
              <a:pPr/>
              <a:t>‹#›</a:t>
            </a:fld>
            <a:endParaRPr lang="en-US"/>
          </a:p>
        </p:txBody>
      </p:sp>
    </p:spTree>
    <p:extLst>
      <p:ext uri="{BB962C8B-B14F-4D97-AF65-F5344CB8AC3E}">
        <p14:creationId xmlns="" xmlns:p14="http://schemas.microsoft.com/office/powerpoint/2010/main" val="332181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946527E-3627-4878-8E50-BD5794503E64}" type="datetimeFigureOut">
              <a:rPr lang="en-US" smtClean="0"/>
              <a:pPr/>
              <a:t>11/7/2014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CD4D0C7-568C-4339-8988-90442F49A972}"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46527E-3627-4878-8E50-BD5794503E64}"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4D0C7-568C-4339-8988-90442F49A97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CD4D0C7-568C-4339-8988-90442F49A972}"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46527E-3627-4878-8E50-BD5794503E64}"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946527E-3627-4878-8E50-BD5794503E64}"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CD4D0C7-568C-4339-8988-90442F49A972}"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946527E-3627-4878-8E50-BD5794503E64}" type="datetimeFigureOut">
              <a:rPr lang="en-US" smtClean="0"/>
              <a:pPr/>
              <a:t>11/7/2014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CD4D0C7-568C-4339-8988-90442F49A972}"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946527E-3627-4878-8E50-BD5794503E64}"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D4D0C7-568C-4339-8988-90442F49A972}"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946527E-3627-4878-8E50-BD5794503E64}" type="datetimeFigureOut">
              <a:rPr lang="en-US" smtClean="0"/>
              <a:pPr/>
              <a:t>11/7/2014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CD4D0C7-568C-4339-8988-90442F49A972}"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46527E-3627-4878-8E50-BD5794503E64}" type="datetimeFigureOut">
              <a:rPr lang="en-US" smtClean="0"/>
              <a:pPr/>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CD4D0C7-568C-4339-8988-90442F49A9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946527E-3627-4878-8E50-BD5794503E64}" type="datetimeFigureOut">
              <a:rPr lang="en-US" smtClean="0"/>
              <a:pPr/>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CD4D0C7-568C-4339-8988-90442F49A9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CD4D0C7-568C-4339-8988-90442F49A972}"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946527E-3627-4878-8E50-BD5794503E64}" type="datetimeFigureOut">
              <a:rPr lang="en-US" smtClean="0"/>
              <a:pPr/>
              <a:t>11/7/2014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CD4D0C7-568C-4339-8988-90442F49A972}"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946527E-3627-4878-8E50-BD5794503E64}" type="datetimeFigureOut">
              <a:rPr lang="en-US" smtClean="0"/>
              <a:pPr/>
              <a:t>11/7/2014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946527E-3627-4878-8E50-BD5794503E64}" type="datetimeFigureOut">
              <a:rPr lang="en-US" smtClean="0"/>
              <a:pPr/>
              <a:t>11/7/2014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CD4D0C7-568C-4339-8988-90442F49A972}"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Unit%203.00/MM%203.06/PDFConverterSetup.ex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Acquire product knowledge to communicate product benefits and to ensure appropriateness of product for </a:t>
            </a:r>
            <a:r>
              <a:rPr lang="en-US" smtClean="0"/>
              <a:t>the </a:t>
            </a:r>
            <a:r>
              <a:rPr lang="en-US" smtClean="0"/>
              <a:t>customer</a:t>
            </a:r>
            <a:endParaRPr lang="en-US" dirty="0"/>
          </a:p>
        </p:txBody>
      </p:sp>
      <p:sp>
        <p:nvSpPr>
          <p:cNvPr id="2" name="Title 1"/>
          <p:cNvSpPr>
            <a:spLocks noGrp="1"/>
          </p:cNvSpPr>
          <p:nvPr>
            <p:ph type="ctrTitle"/>
          </p:nvPr>
        </p:nvSpPr>
        <p:spPr/>
        <p:txBody>
          <a:bodyPr/>
          <a:lstStyle/>
          <a:p>
            <a:r>
              <a:rPr lang="en-US" dirty="0" smtClean="0"/>
              <a:t>Indicator 3.06</a:t>
            </a:r>
            <a:endParaRPr lang="en-US" dirty="0"/>
          </a:p>
        </p:txBody>
      </p:sp>
    </p:spTree>
    <p:extLst>
      <p:ext uri="{BB962C8B-B14F-4D97-AF65-F5344CB8AC3E}">
        <p14:creationId xmlns="" xmlns:p14="http://schemas.microsoft.com/office/powerpoint/2010/main" val="3283268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mpact of social media on selling</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Consumers exposed to social media are more like to spend more than those who are not exposed according to a recent survey.</a:t>
            </a:r>
          </a:p>
          <a:p>
            <a:r>
              <a:rPr lang="en-US" dirty="0" smtClean="0"/>
              <a:t>Consumers who are exposed to multiple channels are more likely to spend more.</a:t>
            </a:r>
          </a:p>
          <a:p>
            <a:endParaRPr lang="en-US" b="1" dirty="0" smtClean="0"/>
          </a:p>
          <a:p>
            <a:endParaRPr lang="en-US" b="1" dirty="0"/>
          </a:p>
          <a:p>
            <a:r>
              <a:rPr lang="en-US" b="1" dirty="0" smtClean="0"/>
              <a:t>Social </a:t>
            </a:r>
            <a:r>
              <a:rPr lang="en-US" b="1" dirty="0"/>
              <a:t>Media Alone Yields Higher Spending</a:t>
            </a:r>
            <a:endParaRPr lang="en-US" dirty="0"/>
          </a:p>
          <a:p>
            <a:pPr lvl="1"/>
            <a:r>
              <a:rPr lang="en-US" dirty="0"/>
              <a:t>One other point worth noting in the study was the impact of social media-only campaigns. For KFC, people who were only exposed to social media marketing were seven times more likely to spend more money. How’s that for social media marketing’s impact on sales</a:t>
            </a:r>
            <a:r>
              <a:rPr lang="en-US" dirty="0" smtClean="0"/>
              <a:t>?</a:t>
            </a:r>
          </a:p>
          <a:p>
            <a:endParaRPr lang="en-US" dirty="0"/>
          </a:p>
          <a:p>
            <a:pPr marL="0" indent="0">
              <a:buNone/>
            </a:pPr>
            <a:r>
              <a:rPr lang="en-US" dirty="0" smtClean="0"/>
              <a:t> </a:t>
            </a:r>
            <a:r>
              <a:rPr lang="en-US" dirty="0"/>
              <a:t>http://www.ignitesocialmedia.com/social-media-measurement/new-ogilvy-research-shows-social-media-marketing-strong-impact-retail-sales/</a:t>
            </a:r>
          </a:p>
          <a:p>
            <a:endParaRPr lang="en-US" dirty="0"/>
          </a:p>
        </p:txBody>
      </p:sp>
    </p:spTree>
    <p:extLst>
      <p:ext uri="{BB962C8B-B14F-4D97-AF65-F5344CB8AC3E}">
        <p14:creationId xmlns="" xmlns:p14="http://schemas.microsoft.com/office/powerpoint/2010/main" val="2551658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that relationship building has on selling</a:t>
            </a:r>
            <a:endParaRPr lang="en-US" dirty="0"/>
          </a:p>
        </p:txBody>
      </p:sp>
      <p:sp>
        <p:nvSpPr>
          <p:cNvPr id="3" name="Content Placeholder 2"/>
          <p:cNvSpPr>
            <a:spLocks noGrp="1"/>
          </p:cNvSpPr>
          <p:nvPr>
            <p:ph sz="quarter" idx="1"/>
          </p:nvPr>
        </p:nvSpPr>
        <p:spPr/>
        <p:txBody>
          <a:bodyPr>
            <a:normAutofit/>
          </a:bodyPr>
          <a:lstStyle/>
          <a:p>
            <a:r>
              <a:rPr lang="en-US" dirty="0" smtClean="0"/>
              <a:t>Treat your customer as a player and you are the coach.  They want to get the best results out of the product and you are there to guide them.</a:t>
            </a:r>
          </a:p>
          <a:p>
            <a:r>
              <a:rPr lang="en-US" dirty="0" smtClean="0"/>
              <a:t>Relationship building helps to retain customers so that future sales encounters with that customers are smoother and faster; thus, more cost efficient.</a:t>
            </a:r>
          </a:p>
          <a:p>
            <a:r>
              <a:rPr lang="en-US" dirty="0" smtClean="0"/>
              <a:t>Learn to connect with people.  Establish rapport with your customer.</a:t>
            </a:r>
            <a:endParaRPr lang="en-US" dirty="0"/>
          </a:p>
        </p:txBody>
      </p:sp>
    </p:spTree>
    <p:extLst>
      <p:ext uri="{BB962C8B-B14F-4D97-AF65-F5344CB8AC3E}">
        <p14:creationId xmlns="" xmlns:p14="http://schemas.microsoft.com/office/powerpoint/2010/main" val="3776875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a:t>
            </a:r>
            <a:r>
              <a:rPr lang="en-US" dirty="0" smtClean="0"/>
              <a:t>mpact of mobile technology on selling</a:t>
            </a:r>
            <a:endParaRPr lang="en-US" dirty="0"/>
          </a:p>
        </p:txBody>
      </p:sp>
      <p:sp>
        <p:nvSpPr>
          <p:cNvPr id="3" name="Content Placeholder 2"/>
          <p:cNvSpPr>
            <a:spLocks noGrp="1"/>
          </p:cNvSpPr>
          <p:nvPr>
            <p:ph sz="quarter" idx="1"/>
          </p:nvPr>
        </p:nvSpPr>
        <p:spPr/>
        <p:txBody>
          <a:bodyPr/>
          <a:lstStyle/>
          <a:p>
            <a:r>
              <a:rPr lang="en-US" dirty="0" smtClean="0"/>
              <a:t>Allows salespeople to retrieve information at any time such as company catalogs.</a:t>
            </a:r>
          </a:p>
          <a:p>
            <a:r>
              <a:rPr lang="en-US" dirty="0" smtClean="0"/>
              <a:t>Many companies are using Customer Relationship Management mobile technology to allow salespeople access to customer information.</a:t>
            </a:r>
            <a:endParaRPr lang="en-US" dirty="0"/>
          </a:p>
        </p:txBody>
      </p:sp>
    </p:spTree>
    <p:extLst>
      <p:ext uri="{BB962C8B-B14F-4D97-AF65-F5344CB8AC3E}">
        <p14:creationId xmlns="" xmlns:p14="http://schemas.microsoft.com/office/powerpoint/2010/main" val="726768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a:t>
            </a:r>
            <a:r>
              <a:rPr lang="en-US" dirty="0" smtClean="0"/>
              <a:t>mpact of cloud technology on selling</a:t>
            </a:r>
            <a:endParaRPr lang="en-US" dirty="0"/>
          </a:p>
        </p:txBody>
      </p:sp>
      <p:sp>
        <p:nvSpPr>
          <p:cNvPr id="3" name="Content Placeholder 2"/>
          <p:cNvSpPr>
            <a:spLocks noGrp="1"/>
          </p:cNvSpPr>
          <p:nvPr>
            <p:ph sz="quarter" idx="1"/>
          </p:nvPr>
        </p:nvSpPr>
        <p:spPr>
          <a:xfrm>
            <a:off x="152400" y="1143000"/>
            <a:ext cx="8534400" cy="5486400"/>
          </a:xfrm>
        </p:spPr>
        <p:txBody>
          <a:bodyPr>
            <a:normAutofit fontScale="47500" lnSpcReduction="20000"/>
          </a:bodyPr>
          <a:lstStyle/>
          <a:p>
            <a:pPr marL="0" indent="0">
              <a:buNone/>
            </a:pPr>
            <a:r>
              <a:rPr lang="en-US" sz="4200" dirty="0"/>
              <a:t>When a business uses a cloud computing system to store its customers’ information, the activity of each customer is recorded, tracked, and monitored–all in real time. Sales and marketing executives have access to up-to-the-minute accurate data, which can easily be compiled, segmented, and analyzed. The data can be computed to produce on-demand reports according to, for instance, demographics, geographic locations, or any other market segment useful or relevant to the business. </a:t>
            </a:r>
            <a:endParaRPr lang="en-US" sz="4200" dirty="0" smtClean="0"/>
          </a:p>
          <a:p>
            <a:r>
              <a:rPr lang="en-US" sz="4200" dirty="0" smtClean="0"/>
              <a:t>Accurate</a:t>
            </a:r>
            <a:r>
              <a:rPr lang="en-US" sz="4200" dirty="0"/>
              <a:t>, on-demand information is key to sales and marketing initiatives because it enables responsiveness, and the  ability to implement sales and marketing strategies quickly. </a:t>
            </a:r>
            <a:endParaRPr lang="en-US" sz="4200" dirty="0" smtClean="0"/>
          </a:p>
          <a:p>
            <a:r>
              <a:rPr lang="en-US" sz="4200" dirty="0" smtClean="0"/>
              <a:t>Marketers </a:t>
            </a:r>
            <a:r>
              <a:rPr lang="en-US" sz="4200" dirty="0"/>
              <a:t>are able to interpret the data much more </a:t>
            </a:r>
            <a:r>
              <a:rPr lang="en-US" sz="4200" dirty="0" err="1"/>
              <a:t>rapicly</a:t>
            </a:r>
            <a:r>
              <a:rPr lang="en-US" sz="4200" dirty="0"/>
              <a:t> and easily, and can identify patterns and trends in consumer behavior, or even segments that could require more sales effort.  </a:t>
            </a:r>
            <a:endParaRPr lang="en-US" sz="4200" dirty="0" smtClean="0"/>
          </a:p>
          <a:p>
            <a:r>
              <a:rPr lang="en-US" sz="4200" dirty="0" smtClean="0"/>
              <a:t>Furthermore</a:t>
            </a:r>
            <a:r>
              <a:rPr lang="en-US" sz="4200" dirty="0"/>
              <a:t>, sales and marketing initiatives can be tailored to fit the needs and demands of various segments of consumers. </a:t>
            </a:r>
            <a:endParaRPr lang="en-US" sz="4200" dirty="0" smtClean="0"/>
          </a:p>
          <a:p>
            <a:r>
              <a:rPr lang="en-US" sz="4200" dirty="0" smtClean="0"/>
              <a:t>Because </a:t>
            </a:r>
            <a:r>
              <a:rPr lang="en-US" sz="4200" dirty="0"/>
              <a:t>cloud computing enables higher productivity levels, and rapid responsiveness, marketers and salespeople are able to focus their efforts on particular segments</a:t>
            </a:r>
            <a:r>
              <a:rPr lang="en-US" sz="4200" dirty="0" smtClean="0"/>
              <a:t>.</a:t>
            </a:r>
            <a:endParaRPr lang="en-US" dirty="0" smtClean="0"/>
          </a:p>
          <a:p>
            <a:endParaRPr lang="en-US" dirty="0"/>
          </a:p>
          <a:p>
            <a:r>
              <a:rPr lang="en-US" dirty="0" smtClean="0"/>
              <a:t>http</a:t>
            </a:r>
            <a:r>
              <a:rPr lang="en-US" dirty="0"/>
              <a:t>://www.cloudcomputingworld.org/cloud-computing/how-cloud-computing-can-increase-sales.html</a:t>
            </a:r>
          </a:p>
        </p:txBody>
      </p:sp>
    </p:spTree>
    <p:extLst>
      <p:ext uri="{BB962C8B-B14F-4D97-AF65-F5344CB8AC3E}">
        <p14:creationId xmlns="" xmlns:p14="http://schemas.microsoft.com/office/powerpoint/2010/main" val="1078044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Availability of multiple channels for reaching customers impacts selling</a:t>
            </a:r>
            <a:endParaRPr lang="en-US" dirty="0"/>
          </a:p>
        </p:txBody>
      </p:sp>
      <p:sp>
        <p:nvSpPr>
          <p:cNvPr id="3" name="Content Placeholder 2"/>
          <p:cNvSpPr>
            <a:spLocks noGrp="1"/>
          </p:cNvSpPr>
          <p:nvPr>
            <p:ph sz="quarter" idx="1"/>
          </p:nvPr>
        </p:nvSpPr>
        <p:spPr>
          <a:xfrm>
            <a:off x="609600" y="1524000"/>
            <a:ext cx="8229600" cy="4525963"/>
          </a:xfrm>
        </p:spPr>
        <p:txBody>
          <a:bodyPr/>
          <a:lstStyle/>
          <a:p>
            <a:pPr marL="0" indent="0">
              <a:buNone/>
            </a:pPr>
            <a:endParaRPr lang="en-US" dirty="0"/>
          </a:p>
        </p:txBody>
      </p:sp>
      <p:pic>
        <p:nvPicPr>
          <p:cNvPr id="2050" name="Picture 2" descr="http://msdn.microsoft.com/en-us/library/Aa479083.intromultichnnl01l(l=en-us).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81200" y="1981200"/>
            <a:ext cx="5019675" cy="3276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51616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Impact that customer information sharing through Customer Relationship Management (CRM) systems has on selling</a:t>
            </a:r>
            <a:endParaRPr lang="en-US" sz="2400" dirty="0"/>
          </a:p>
        </p:txBody>
      </p:sp>
      <p:sp>
        <p:nvSpPr>
          <p:cNvPr id="3" name="Content Placeholder 2"/>
          <p:cNvSpPr>
            <a:spLocks noGrp="1"/>
          </p:cNvSpPr>
          <p:nvPr>
            <p:ph sz="quarter" idx="1"/>
          </p:nvPr>
        </p:nvSpPr>
        <p:spPr/>
        <p:txBody>
          <a:bodyPr>
            <a:normAutofit/>
          </a:bodyPr>
          <a:lstStyle/>
          <a:p>
            <a:r>
              <a:rPr lang="en-US" dirty="0" smtClean="0"/>
              <a:t>It costs more than 6 times to acquire a new customer; therefore, CRM systems help to save the company money.</a:t>
            </a:r>
          </a:p>
          <a:p>
            <a:r>
              <a:rPr lang="en-US" dirty="0" smtClean="0"/>
              <a:t>CRM allows the customer to have first access to the product, promotions, events, etc.  </a:t>
            </a:r>
          </a:p>
          <a:p>
            <a:r>
              <a:rPr lang="en-US" dirty="0" smtClean="0"/>
              <a:t>The customer in essence is pampered and thus responds positively.  The customer becomes your form of promotion.</a:t>
            </a:r>
          </a:p>
          <a:p>
            <a:r>
              <a:rPr lang="en-US" dirty="0" smtClean="0"/>
              <a:t>CRM reduces costs, waste, and complaints.</a:t>
            </a:r>
          </a:p>
          <a:p>
            <a:r>
              <a:rPr lang="en-US" dirty="0" smtClean="0"/>
              <a:t>CRM helps your business to grow.</a:t>
            </a:r>
            <a:endParaRPr lang="en-US" dirty="0"/>
          </a:p>
        </p:txBody>
      </p:sp>
    </p:spTree>
    <p:extLst>
      <p:ext uri="{BB962C8B-B14F-4D97-AF65-F5344CB8AC3E}">
        <p14:creationId xmlns="" xmlns:p14="http://schemas.microsoft.com/office/powerpoint/2010/main" val="30805590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Salespeople are using electronic </a:t>
            </a:r>
            <a:br>
              <a:rPr lang="en-US" dirty="0" smtClean="0"/>
            </a:br>
            <a:r>
              <a:rPr lang="en-US" dirty="0" smtClean="0"/>
              <a:t>sales presentations</a:t>
            </a:r>
            <a:endParaRPr lang="en-US" dirty="0"/>
          </a:p>
        </p:txBody>
      </p:sp>
      <p:sp>
        <p:nvSpPr>
          <p:cNvPr id="3" name="Content Placeholder 2"/>
          <p:cNvSpPr>
            <a:spLocks noGrp="1"/>
          </p:cNvSpPr>
          <p:nvPr>
            <p:ph sz="quarter" idx="1"/>
          </p:nvPr>
        </p:nvSpPr>
        <p:spPr/>
        <p:txBody>
          <a:bodyPr/>
          <a:lstStyle/>
          <a:p>
            <a:r>
              <a:rPr lang="en-US" dirty="0" smtClean="0"/>
              <a:t>Online video conferencing – the same as video conferencing, but delivered on the internet.</a:t>
            </a:r>
          </a:p>
          <a:p>
            <a:r>
              <a:rPr lang="en-US" dirty="0" smtClean="0"/>
              <a:t>Web/phone conferencing – allows the use of voice conferencing through the phone while allowing salespeople to see the presentation delivered through the web.</a:t>
            </a:r>
          </a:p>
          <a:p>
            <a:r>
              <a:rPr lang="en-US" dirty="0" smtClean="0"/>
              <a:t>Online text chat – real time messaging through text messages.</a:t>
            </a:r>
            <a:endParaRPr lang="en-US" dirty="0"/>
          </a:p>
        </p:txBody>
      </p:sp>
    </p:spTree>
    <p:extLst>
      <p:ext uri="{BB962C8B-B14F-4D97-AF65-F5344CB8AC3E}">
        <p14:creationId xmlns="" xmlns:p14="http://schemas.microsoft.com/office/powerpoint/2010/main" val="3712989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t>
            </a:r>
            <a:r>
              <a:rPr lang="en-US" dirty="0" smtClean="0"/>
              <a:t>ow companies are using </a:t>
            </a:r>
            <a:br>
              <a:rPr lang="en-US" dirty="0" smtClean="0"/>
            </a:br>
            <a:r>
              <a:rPr lang="en-US" dirty="0" smtClean="0"/>
              <a:t>electronic sales training</a:t>
            </a:r>
            <a:endParaRPr lang="en-US" dirty="0"/>
          </a:p>
        </p:txBody>
      </p:sp>
      <p:sp>
        <p:nvSpPr>
          <p:cNvPr id="3" name="Content Placeholder 2"/>
          <p:cNvSpPr>
            <a:spLocks noGrp="1"/>
          </p:cNvSpPr>
          <p:nvPr>
            <p:ph sz="quarter" idx="1"/>
          </p:nvPr>
        </p:nvSpPr>
        <p:spPr/>
        <p:txBody>
          <a:bodyPr>
            <a:normAutofit/>
          </a:bodyPr>
          <a:lstStyle/>
          <a:p>
            <a:r>
              <a:rPr lang="en-US" dirty="0" smtClean="0"/>
              <a:t>Companies use electronic sales training as a tool for employees as they continue in the sales field.  </a:t>
            </a:r>
          </a:p>
          <a:p>
            <a:r>
              <a:rPr lang="en-US" dirty="0" smtClean="0"/>
              <a:t>They are using the internet, DVD’s, computer software programs, interactive programs as a cost efficient means of delivering sales training.</a:t>
            </a:r>
          </a:p>
          <a:p>
            <a:r>
              <a:rPr lang="en-US" dirty="0" smtClean="0"/>
              <a:t>The trainee can receive emails, on-line chat or phone call if a question arises.</a:t>
            </a:r>
          </a:p>
          <a:p>
            <a:r>
              <a:rPr lang="en-US" dirty="0" smtClean="0"/>
              <a:t>It also allows immediate feeds to the trainee as new material is available regarding the company, the product, or services surrounding the product.</a:t>
            </a:r>
            <a:endParaRPr lang="en-US" dirty="0"/>
          </a:p>
        </p:txBody>
      </p:sp>
    </p:spTree>
    <p:extLst>
      <p:ext uri="{BB962C8B-B14F-4D97-AF65-F5344CB8AC3E}">
        <p14:creationId xmlns="" xmlns:p14="http://schemas.microsoft.com/office/powerpoint/2010/main" val="14357527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customer teams in selling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C</a:t>
            </a:r>
            <a:r>
              <a:rPr lang="en-US" dirty="0" smtClean="0"/>
              <a:t>ompanies </a:t>
            </a:r>
            <a:r>
              <a:rPr lang="en-US" dirty="0"/>
              <a:t>are moving away from the traditional sale force arrangement, where a single salesperson handles nearly all communication with an account, in favor of a team approach where multiple people are involved</a:t>
            </a:r>
            <a:r>
              <a:rPr lang="en-US" dirty="0" smtClean="0"/>
              <a:t>.</a:t>
            </a:r>
          </a:p>
          <a:p>
            <a:r>
              <a:rPr lang="en-US" dirty="0" smtClean="0"/>
              <a:t>Teams </a:t>
            </a:r>
            <a:r>
              <a:rPr lang="en-US" dirty="0"/>
              <a:t>consist of individuals from several functional areas such as marketing, manufacturing, distribution, and customer service. In some </a:t>
            </a:r>
            <a:r>
              <a:rPr lang="en-US" dirty="0" smtClean="0"/>
              <a:t>situations, </a:t>
            </a:r>
            <a:r>
              <a:rPr lang="en-US" dirty="0"/>
              <a:t>all members share bonuses if the team meets sales </a:t>
            </a:r>
            <a:r>
              <a:rPr lang="en-US" dirty="0" smtClean="0"/>
              <a:t>goals.</a:t>
            </a:r>
          </a:p>
          <a:p>
            <a:pPr marL="0" indent="0">
              <a:buNone/>
            </a:pPr>
            <a:endParaRPr lang="en-US" dirty="0" smtClean="0"/>
          </a:p>
          <a:p>
            <a:pPr marL="0" indent="0">
              <a:buNone/>
            </a:pPr>
            <a:r>
              <a:rPr lang="en-US" dirty="0" smtClean="0"/>
              <a:t>http</a:t>
            </a:r>
            <a:r>
              <a:rPr lang="en-US" dirty="0"/>
              <a:t>://www.knowthis.com/principles-of-marketing-tutorials/personal-selling/selling-trends-use-of-customer-teams/</a:t>
            </a:r>
          </a:p>
        </p:txBody>
      </p:sp>
    </p:spTree>
    <p:extLst>
      <p:ext uri="{BB962C8B-B14F-4D97-AF65-F5344CB8AC3E}">
        <p14:creationId xmlns="" xmlns:p14="http://schemas.microsoft.com/office/powerpoint/2010/main" val="713166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sz="quarter" idx="1"/>
          </p:nvPr>
        </p:nvSpPr>
        <p:spPr/>
        <p:txBody>
          <a:bodyPr/>
          <a:lstStyle/>
          <a:p>
            <a:r>
              <a:rPr lang="en-US" dirty="0" smtClean="0"/>
              <a:t>Consumer</a:t>
            </a:r>
          </a:p>
          <a:p>
            <a:r>
              <a:rPr lang="en-US" dirty="0" smtClean="0"/>
              <a:t>Organizational buying behavior</a:t>
            </a:r>
          </a:p>
          <a:p>
            <a:endParaRPr lang="en-US" dirty="0" smtClean="0"/>
          </a:p>
          <a:p>
            <a:endParaRPr lang="en-US" dirty="0"/>
          </a:p>
        </p:txBody>
      </p:sp>
    </p:spTree>
    <p:extLst>
      <p:ext uri="{BB962C8B-B14F-4D97-AF65-F5344CB8AC3E}">
        <p14:creationId xmlns="" xmlns:p14="http://schemas.microsoft.com/office/powerpoint/2010/main" val="3005664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1295400"/>
          </a:xfrm>
        </p:spPr>
        <p:txBody>
          <a:bodyPr>
            <a:normAutofit fontScale="90000"/>
          </a:bodyPr>
          <a:lstStyle/>
          <a:p>
            <a:r>
              <a:rPr lang="en-US" sz="3600" dirty="0" smtClean="0"/>
              <a:t>Characteristics of consumer buying behavior</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Search for information</a:t>
            </a:r>
          </a:p>
          <a:p>
            <a:r>
              <a:rPr lang="en-US" dirty="0" smtClean="0"/>
              <a:t>Brand loyalty</a:t>
            </a:r>
          </a:p>
          <a:p>
            <a:r>
              <a:rPr lang="en-US" dirty="0" smtClean="0"/>
              <a:t>Price elasticity of demand</a:t>
            </a:r>
          </a:p>
          <a:p>
            <a:r>
              <a:rPr lang="en-US" dirty="0" smtClean="0"/>
              <a:t>Cultural influences</a:t>
            </a:r>
          </a:p>
          <a:p>
            <a:r>
              <a:rPr lang="en-US" dirty="0" smtClean="0"/>
              <a:t>Social class influences</a:t>
            </a:r>
          </a:p>
          <a:p>
            <a:r>
              <a:rPr lang="en-US" dirty="0" smtClean="0"/>
              <a:t>Social Factors such as role or status</a:t>
            </a:r>
          </a:p>
          <a:p>
            <a:r>
              <a:rPr lang="en-US" dirty="0" smtClean="0"/>
              <a:t>Personal Factors such as age/life cycle, occupation, economic situation, personal lifestyle, personality and self concept</a:t>
            </a:r>
          </a:p>
          <a:p>
            <a:r>
              <a:rPr lang="en-US" dirty="0" smtClean="0"/>
              <a:t>Psychological Factors such as motivation, perception, learning, and beliefs/attitudes</a:t>
            </a:r>
          </a:p>
          <a:p>
            <a:endParaRPr lang="en-US" dirty="0"/>
          </a:p>
          <a:p>
            <a:pPr marL="0" indent="0">
              <a:buNone/>
            </a:pPr>
            <a:r>
              <a:rPr lang="en-US" dirty="0"/>
              <a:t>http://bizcovering.com/marketing-and-advertising/characteristic-affecting-consumer-purchase-behavior/</a:t>
            </a:r>
          </a:p>
        </p:txBody>
      </p:sp>
    </p:spTree>
    <p:extLst>
      <p:ext uri="{BB962C8B-B14F-4D97-AF65-F5344CB8AC3E}">
        <p14:creationId xmlns="" xmlns:p14="http://schemas.microsoft.com/office/powerpoint/2010/main" val="3826870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01100" cy="563562"/>
          </a:xfrm>
        </p:spPr>
        <p:txBody>
          <a:bodyPr>
            <a:normAutofit fontScale="90000"/>
          </a:bodyPr>
          <a:lstStyle/>
          <a:p>
            <a:r>
              <a:rPr lang="en-US" sz="3200" dirty="0" smtClean="0"/>
              <a:t>Characteristics of organizational buying behavior</a:t>
            </a:r>
            <a:endParaRPr lang="en-US" sz="3200" dirty="0"/>
          </a:p>
        </p:txBody>
      </p:sp>
      <p:sp>
        <p:nvSpPr>
          <p:cNvPr id="5" name="Footer Placeholder 4"/>
          <p:cNvSpPr>
            <a:spLocks noGrp="1"/>
          </p:cNvSpPr>
          <p:nvPr>
            <p:ph type="ftr" sz="quarter" idx="11"/>
          </p:nvPr>
        </p:nvSpPr>
        <p:spPr>
          <a:xfrm>
            <a:off x="914400" y="6486525"/>
            <a:ext cx="6477000" cy="234950"/>
          </a:xfrm>
        </p:spPr>
        <p:txBody>
          <a:bodyPr/>
          <a:lstStyle/>
          <a:p>
            <a:r>
              <a:rPr lang="en-US" dirty="0"/>
              <a:t>http://www-rohan.sdsu.edu/~renglish/370/notes/chapt06/index.htm</a:t>
            </a:r>
          </a:p>
        </p:txBody>
      </p:sp>
      <p:graphicFrame>
        <p:nvGraphicFramePr>
          <p:cNvPr id="4" name="Content Placeholder 3"/>
          <p:cNvGraphicFramePr>
            <a:graphicFrameLocks noGrp="1"/>
          </p:cNvGraphicFramePr>
          <p:nvPr>
            <p:ph sz="quarter" idx="1"/>
          </p:nvPr>
        </p:nvGraphicFramePr>
        <p:xfrm>
          <a:off x="457200" y="3563258"/>
          <a:ext cx="8229600" cy="599846"/>
        </p:xfrm>
        <a:graphic>
          <a:graphicData uri="http://schemas.openxmlformats.org/drawingml/2006/table">
            <a:tbl>
              <a:tblPr/>
              <a:tblGrid>
                <a:gridCol w="8229600"/>
              </a:tblGrid>
              <a:tr h="299923">
                <a:tc>
                  <a:txBody>
                    <a:bodyPr/>
                    <a:lstStyle/>
                    <a:p>
                      <a:r>
                        <a:rPr lang="en-US" sz="1700"/>
                        <a:t>CHARACTERISTICS OF ORGANIZATIONAL BUYING </a:t>
                      </a:r>
                    </a:p>
                  </a:txBody>
                  <a:tcPr marL="18288" marR="18288" marT="18288" marB="18288" anchor="ctr">
                    <a:lnL>
                      <a:noFill/>
                    </a:lnL>
                    <a:lnR>
                      <a:noFill/>
                    </a:lnR>
                    <a:lnT>
                      <a:noFill/>
                    </a:lnT>
                    <a:lnB>
                      <a:noFill/>
                    </a:lnB>
                  </a:tcPr>
                </a:tc>
              </a:tr>
              <a:tr h="299923">
                <a:tc>
                  <a:txBody>
                    <a:bodyPr/>
                    <a:lstStyle/>
                    <a:p>
                      <a:endParaRPr lang="en-US" sz="1700" dirty="0"/>
                    </a:p>
                  </a:txBody>
                  <a:tcPr marL="18288" marR="18288" marT="18288" marB="18288" anchor="ctr">
                    <a:lnL>
                      <a:noFill/>
                    </a:lnL>
                    <a:lnR>
                      <a:noFill/>
                    </a:lnR>
                    <a:lnT>
                      <a:noFill/>
                    </a:lnT>
                    <a:lnB>
                      <a:noFill/>
                    </a:lnB>
                  </a:tcPr>
                </a:tc>
              </a:tr>
            </a:tbl>
          </a:graphicData>
        </a:graphic>
      </p:graphicFrame>
      <p:pic>
        <p:nvPicPr>
          <p:cNvPr id="1025" name="Picture 1" descr="characteristics.gif (915587 bytes)"/>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1000" y="838200"/>
            <a:ext cx="8572500" cy="5648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01009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en-US" sz="2800" dirty="0" smtClean="0"/>
              <a:t>Importance of distinguishing between consumer and organizational buying behavior in selling</a:t>
            </a:r>
            <a:endParaRPr lang="en-US" sz="2800"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sz="3000" b="1" dirty="0"/>
              <a:t>CONSUMER BUYING vs. ORGANIZATIONAL BUYING</a:t>
            </a:r>
            <a:r>
              <a:rPr lang="en-US" sz="3000" dirty="0"/>
              <a:t> </a:t>
            </a:r>
          </a:p>
          <a:p>
            <a:r>
              <a:rPr lang="en-US" b="1" dirty="0"/>
              <a:t>Final (or ultimate) consumers purchase for:</a:t>
            </a:r>
            <a:r>
              <a:rPr lang="en-US" dirty="0"/>
              <a:t> </a:t>
            </a:r>
          </a:p>
          <a:p>
            <a:pPr lvl="1"/>
            <a:r>
              <a:rPr lang="en-US" dirty="0"/>
              <a:t>personal, </a:t>
            </a:r>
          </a:p>
          <a:p>
            <a:pPr lvl="1"/>
            <a:r>
              <a:rPr lang="en-US" dirty="0"/>
              <a:t>family, or </a:t>
            </a:r>
          </a:p>
          <a:p>
            <a:pPr lvl="1"/>
            <a:r>
              <a:rPr lang="en-US" dirty="0"/>
              <a:t>household use </a:t>
            </a:r>
          </a:p>
          <a:p>
            <a:r>
              <a:rPr lang="en-US" b="1" dirty="0"/>
              <a:t>Organizational consumers purchase for</a:t>
            </a:r>
            <a:r>
              <a:rPr lang="en-US" b="1" dirty="0" smtClean="0"/>
              <a:t>:</a:t>
            </a:r>
            <a:endParaRPr lang="en-US" dirty="0"/>
          </a:p>
          <a:p>
            <a:pPr lvl="1"/>
            <a:r>
              <a:rPr lang="en-US" dirty="0"/>
              <a:t>further production, </a:t>
            </a:r>
          </a:p>
          <a:p>
            <a:pPr lvl="1"/>
            <a:r>
              <a:rPr lang="en-US" dirty="0"/>
              <a:t>usage in operating the organization, and/or </a:t>
            </a:r>
          </a:p>
          <a:p>
            <a:pPr lvl="1"/>
            <a:r>
              <a:rPr lang="en-US" dirty="0"/>
              <a:t>resale to other consumers </a:t>
            </a:r>
          </a:p>
          <a:p>
            <a:pPr marL="457200" lvl="1" indent="0">
              <a:buNone/>
            </a:pPr>
            <a:r>
              <a:rPr lang="en-US" dirty="0" smtClean="0"/>
              <a:t>Also, see:</a:t>
            </a:r>
          </a:p>
          <a:p>
            <a:r>
              <a:rPr lang="en-US" dirty="0" smtClean="0">
                <a:hlinkClick r:id="rId2" action="ppaction://hlinkfile"/>
              </a:rPr>
              <a:t>3.00\MM 3.06\PDFConverterSetup.exe</a:t>
            </a:r>
            <a:endParaRPr lang="en-US" dirty="0"/>
          </a:p>
        </p:txBody>
      </p:sp>
    </p:spTree>
    <p:extLst>
      <p:ext uri="{BB962C8B-B14F-4D97-AF65-F5344CB8AC3E}">
        <p14:creationId xmlns="" xmlns:p14="http://schemas.microsoft.com/office/powerpoint/2010/main" val="1227225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Distinguish between the consumer buying process and the organizational buying process</a:t>
            </a:r>
            <a:endParaRPr lang="en-US" sz="2400" dirty="0"/>
          </a:p>
        </p:txBody>
      </p:sp>
      <p:sp>
        <p:nvSpPr>
          <p:cNvPr id="3" name="Content Placeholder 2"/>
          <p:cNvSpPr>
            <a:spLocks noGrp="1"/>
          </p:cNvSpPr>
          <p:nvPr>
            <p:ph sz="quarter" idx="1"/>
          </p:nvPr>
        </p:nvSpPr>
        <p:spPr/>
        <p:txBody>
          <a:bodyPr>
            <a:normAutofit fontScale="85000" lnSpcReduction="20000"/>
          </a:bodyPr>
          <a:lstStyle/>
          <a:p>
            <a:r>
              <a:rPr lang="en-US" dirty="0" smtClean="0"/>
              <a:t>Organizational buying or business buying goes through the same decision process as consumers; however, it is more complex.</a:t>
            </a:r>
          </a:p>
          <a:p>
            <a:pPr lvl="1"/>
            <a:r>
              <a:rPr lang="en-US" dirty="0" smtClean="0"/>
              <a:t>There are usually more people involved in each decision.</a:t>
            </a:r>
          </a:p>
          <a:p>
            <a:pPr lvl="1"/>
            <a:r>
              <a:rPr lang="en-US" dirty="0" smtClean="0"/>
              <a:t>The quantities of products purchased and total amounts paid are usually large.</a:t>
            </a:r>
          </a:p>
          <a:p>
            <a:pPr lvl="1"/>
            <a:r>
              <a:rPr lang="en-US" dirty="0" smtClean="0"/>
              <a:t>There is often a formal bidding process which requires the vendor to submit a bid or a formal written proposal that lists all the goods/services that will be provided, their prices and the timeline.</a:t>
            </a:r>
          </a:p>
          <a:p>
            <a:pPr lvl="1"/>
            <a:r>
              <a:rPr lang="en-US" dirty="0" smtClean="0"/>
              <a:t>The organizational buyer is required to obtain two or more bids.  </a:t>
            </a:r>
          </a:p>
          <a:p>
            <a:pPr lvl="1"/>
            <a:r>
              <a:rPr lang="en-US" dirty="0" smtClean="0"/>
              <a:t>Decisions must often receive written approval from more than one person.</a:t>
            </a:r>
          </a:p>
          <a:p>
            <a:pPr lvl="1"/>
            <a:r>
              <a:rPr lang="en-US" dirty="0" smtClean="0"/>
              <a:t>There is often a formal process for payment request and approval.</a:t>
            </a:r>
            <a:endParaRPr lang="en-US" dirty="0"/>
          </a:p>
          <a:p>
            <a:pPr lvl="1"/>
            <a:endParaRPr lang="en-US" dirty="0"/>
          </a:p>
          <a:p>
            <a:pPr marL="457200" lvl="1" indent="0">
              <a:buNone/>
            </a:pPr>
            <a:r>
              <a:rPr lang="en-US" dirty="0" smtClean="0"/>
              <a:t>Marketing Dynamics p. 219</a:t>
            </a:r>
          </a:p>
        </p:txBody>
      </p:sp>
    </p:spTree>
    <p:extLst>
      <p:ext uri="{BB962C8B-B14F-4D97-AF65-F5344CB8AC3E}">
        <p14:creationId xmlns="" xmlns:p14="http://schemas.microsoft.com/office/powerpoint/2010/main" val="3248373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Explain a salesperson’s need to stay up-to-date on sales trends</a:t>
            </a:r>
            <a:endParaRPr lang="en-US" dirty="0"/>
          </a:p>
        </p:txBody>
      </p:sp>
      <p:sp>
        <p:nvSpPr>
          <p:cNvPr id="3" name="Content Placeholder 2"/>
          <p:cNvSpPr>
            <a:spLocks noGrp="1"/>
          </p:cNvSpPr>
          <p:nvPr>
            <p:ph sz="quarter" idx="1"/>
          </p:nvPr>
        </p:nvSpPr>
        <p:spPr/>
        <p:txBody>
          <a:bodyPr/>
          <a:lstStyle/>
          <a:p>
            <a:r>
              <a:rPr lang="en-US" dirty="0" smtClean="0"/>
              <a:t>To gain up to date information in the industry regarding customer wants/needs</a:t>
            </a:r>
            <a:endParaRPr lang="en-US" dirty="0"/>
          </a:p>
        </p:txBody>
      </p:sp>
    </p:spTree>
    <p:extLst>
      <p:ext uri="{BB962C8B-B14F-4D97-AF65-F5344CB8AC3E}">
        <p14:creationId xmlns="" xmlns:p14="http://schemas.microsoft.com/office/powerpoint/2010/main" val="462449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globalization on selling</a:t>
            </a:r>
            <a:endParaRPr lang="en-US" dirty="0"/>
          </a:p>
        </p:txBody>
      </p:sp>
      <p:sp>
        <p:nvSpPr>
          <p:cNvPr id="3" name="Content Placeholder 2"/>
          <p:cNvSpPr>
            <a:spLocks noGrp="1"/>
          </p:cNvSpPr>
          <p:nvPr>
            <p:ph sz="quarter" idx="1"/>
          </p:nvPr>
        </p:nvSpPr>
        <p:spPr>
          <a:xfrm>
            <a:off x="228600" y="1219200"/>
            <a:ext cx="8610600" cy="5486400"/>
          </a:xfrm>
        </p:spPr>
        <p:txBody>
          <a:bodyPr>
            <a:normAutofit fontScale="32500" lnSpcReduction="20000"/>
          </a:bodyPr>
          <a:lstStyle/>
          <a:p>
            <a:r>
              <a:rPr lang="en-US" sz="3400" dirty="0" smtClean="0"/>
              <a:t>Advantages:</a:t>
            </a:r>
          </a:p>
          <a:p>
            <a:pPr lvl="1"/>
            <a:r>
              <a:rPr lang="en-US" sz="3400" i="1" dirty="0" smtClean="0"/>
              <a:t>Increase your market</a:t>
            </a:r>
            <a:r>
              <a:rPr lang="en-US" sz="3400" dirty="0" smtClean="0"/>
              <a:t> </a:t>
            </a:r>
          </a:p>
          <a:p>
            <a:pPr marL="457200" lvl="1" indent="0">
              <a:buNone/>
            </a:pPr>
            <a:r>
              <a:rPr lang="en-US" sz="3400" dirty="0"/>
              <a:t> </a:t>
            </a:r>
            <a:r>
              <a:rPr lang="en-US" sz="3400" dirty="0" smtClean="0"/>
              <a:t>      Globalization increases your number of prospects and your opportunities</a:t>
            </a:r>
          </a:p>
          <a:p>
            <a:pPr lvl="1"/>
            <a:r>
              <a:rPr lang="en-US" sz="3400" i="1" dirty="0"/>
              <a:t>Foreign Currency</a:t>
            </a:r>
            <a:r>
              <a:rPr lang="en-US" sz="3400" dirty="0"/>
              <a:t/>
            </a:r>
            <a:br>
              <a:rPr lang="en-US" sz="3400" dirty="0"/>
            </a:br>
            <a:r>
              <a:rPr lang="en-US" sz="3400" dirty="0" smtClean="0"/>
              <a:t>Globalization </a:t>
            </a:r>
            <a:r>
              <a:rPr lang="en-US" sz="3400" dirty="0"/>
              <a:t>has also brought about a huge investment in poor countries in terms of labor and capitalization</a:t>
            </a:r>
            <a:r>
              <a:rPr lang="en-US" sz="3400" dirty="0" smtClean="0"/>
              <a:t>. The </a:t>
            </a:r>
            <a:r>
              <a:rPr lang="en-US" sz="3400" dirty="0"/>
              <a:t>standard of living improves for many, and poverty reduces considerably. There is less difference between the values of global currencies, as they have to deal with one another on various platforms</a:t>
            </a:r>
            <a:r>
              <a:rPr lang="en-US" sz="3400" dirty="0" smtClean="0"/>
              <a:t>. </a:t>
            </a:r>
            <a:r>
              <a:rPr lang="en-US" sz="3400" dirty="0"/>
              <a:t>There is more stability in global financial relations</a:t>
            </a:r>
            <a:r>
              <a:rPr lang="en-US" sz="3400" dirty="0" smtClean="0"/>
              <a:t>.</a:t>
            </a:r>
            <a:r>
              <a:rPr lang="en-US" sz="3400" dirty="0"/>
              <a:t/>
            </a:r>
            <a:br>
              <a:rPr lang="en-US" sz="3400" dirty="0"/>
            </a:br>
            <a:endParaRPr lang="en-US" sz="3400" dirty="0" smtClean="0"/>
          </a:p>
          <a:p>
            <a:pPr lvl="1"/>
            <a:r>
              <a:rPr lang="en-US" sz="3400" i="1" dirty="0" smtClean="0"/>
              <a:t>Technological </a:t>
            </a:r>
            <a:r>
              <a:rPr lang="en-US" sz="3400" i="1" dirty="0"/>
              <a:t>Development</a:t>
            </a:r>
            <a:r>
              <a:rPr lang="en-US" sz="3400" dirty="0"/>
              <a:t/>
            </a:r>
            <a:br>
              <a:rPr lang="en-US" sz="3400" dirty="0"/>
            </a:br>
            <a:r>
              <a:rPr lang="en-US" sz="3400" dirty="0"/>
              <a:t>Technological development is a great boon for almost every country. </a:t>
            </a:r>
            <a:r>
              <a:rPr lang="en-US" sz="3400" dirty="0" smtClean="0"/>
              <a:t>Continuous </a:t>
            </a:r>
            <a:r>
              <a:rPr lang="en-US" sz="3400" dirty="0"/>
              <a:t>innovation in the smallest parts of the world, lead to technological changes for the better. </a:t>
            </a:r>
            <a:r>
              <a:rPr lang="en-US" sz="3400" dirty="0" smtClean="0"/>
              <a:t>Better </a:t>
            </a:r>
            <a:r>
              <a:rPr lang="en-US" sz="3400" dirty="0"/>
              <a:t>the technology, better the output, and better the output, better the profit. As soon as a business goes global, it becomes aware of different technologies all around the world. These technologies and technological innovations can be implemented in the business for better gain.</a:t>
            </a:r>
            <a:br>
              <a:rPr lang="en-US" sz="3400" dirty="0"/>
            </a:br>
            <a:endParaRPr lang="en-US" sz="3400" dirty="0" smtClean="0"/>
          </a:p>
          <a:p>
            <a:r>
              <a:rPr lang="en-US" sz="3400" dirty="0" smtClean="0"/>
              <a:t>Disadvantages:</a:t>
            </a:r>
          </a:p>
          <a:p>
            <a:pPr lvl="1"/>
            <a:r>
              <a:rPr lang="en-US" sz="3400" i="1" dirty="0"/>
              <a:t>Shift in Employment</a:t>
            </a:r>
            <a:r>
              <a:rPr lang="en-US" sz="3400" dirty="0"/>
              <a:t/>
            </a:r>
            <a:br>
              <a:rPr lang="en-US" sz="3400" dirty="0"/>
            </a:br>
            <a:r>
              <a:rPr lang="en-US" sz="3400" dirty="0" smtClean="0"/>
              <a:t>When </a:t>
            </a:r>
            <a:r>
              <a:rPr lang="en-US" sz="3400" dirty="0"/>
              <a:t>you hire people from another country to work for you, you create employment in that country and not in yours. Though English is the official language almost everywhere in the world, in some countries, it might pose itself as a barrier. Specially when employees of the same company, from two different countries, need to communicate on the same subject.</a:t>
            </a:r>
            <a:br>
              <a:rPr lang="en-US" sz="3400" dirty="0"/>
            </a:br>
            <a:r>
              <a:rPr lang="en-US" sz="3400" dirty="0"/>
              <a:t/>
            </a:r>
            <a:br>
              <a:rPr lang="en-US" sz="3400" dirty="0"/>
            </a:br>
            <a:r>
              <a:rPr lang="en-US" sz="3400" i="1" dirty="0"/>
              <a:t>Recessions and </a:t>
            </a:r>
            <a:r>
              <a:rPr lang="en-US" sz="3400" i="1" dirty="0" smtClean="0"/>
              <a:t>Depressions</a:t>
            </a:r>
            <a:r>
              <a:rPr lang="en-US" sz="3400" dirty="0" smtClean="0"/>
              <a:t/>
            </a:r>
            <a:br>
              <a:rPr lang="en-US" sz="3400" dirty="0" smtClean="0"/>
            </a:br>
            <a:r>
              <a:rPr lang="en-US" sz="3400" dirty="0" smtClean="0"/>
              <a:t>Before </a:t>
            </a:r>
            <a:r>
              <a:rPr lang="en-US" sz="3400" dirty="0"/>
              <a:t>globalization came into the picture, companies were affected by financial situations pertaining to their own country only. Let's take this one example to understand the concept better. A business called 'A' functions from the United States, and has sister companies in India and Australia called 'B' and 'C' respectively. There are 50 more companies like A, which is quite a possibility. If recession affects the United States, it will automatically affect India and Australia as well. This means that due to globalization, the dependability of one country on another has increased to a greater extent than before.</a:t>
            </a:r>
            <a:br>
              <a:rPr lang="en-US" sz="3400" dirty="0"/>
            </a:br>
            <a:r>
              <a:rPr lang="en-US" sz="3400" dirty="0"/>
              <a:t/>
            </a:r>
            <a:br>
              <a:rPr lang="en-US" sz="3400" dirty="0"/>
            </a:br>
            <a:r>
              <a:rPr lang="en-US" sz="3400" i="1" dirty="0"/>
              <a:t>Unfair Payments</a:t>
            </a:r>
            <a:r>
              <a:rPr lang="en-US" sz="3400" dirty="0"/>
              <a:t/>
            </a:r>
            <a:br>
              <a:rPr lang="en-US" sz="3400" dirty="0"/>
            </a:br>
            <a:r>
              <a:rPr lang="en-US" sz="3400" dirty="0"/>
              <a:t>One of the most common complaint against globalization in businesses is that it leads to unfair payment of wages and salaries. Skilled labor is paid differently in different countries by the same company. Thus, the rich company goes on becoming more rich while the labor's skills are yet not appreciated with justice. This leads to strikes, less employee retention, and problems with the unions.</a:t>
            </a:r>
            <a:r>
              <a:rPr lang="en-US" dirty="0"/>
              <a:t/>
            </a:r>
            <a:br>
              <a:rPr lang="en-US" dirty="0"/>
            </a:br>
            <a:endParaRPr lang="en-US" dirty="0" smtClean="0"/>
          </a:p>
          <a:p>
            <a:pPr lvl="1"/>
            <a:endParaRPr lang="en-US" dirty="0"/>
          </a:p>
          <a:p>
            <a:pPr marL="457200" lvl="1" indent="0">
              <a:buNone/>
            </a:pPr>
            <a:r>
              <a:rPr lang="en-US" dirty="0"/>
              <a:t/>
            </a:r>
            <a:br>
              <a:rPr lang="en-US" dirty="0"/>
            </a:br>
            <a:r>
              <a:rPr lang="en-US" dirty="0"/>
              <a:t>http://www.buzzle.com/articles/globalization-issues-in-business.html</a:t>
            </a:r>
            <a:br>
              <a:rPr lang="en-US" dirty="0"/>
            </a:br>
            <a:r>
              <a:rPr lang="en-US" dirty="0"/>
              <a:t/>
            </a:r>
            <a:br>
              <a:rPr lang="en-US" dirty="0"/>
            </a:br>
            <a:endParaRPr lang="en-US" dirty="0"/>
          </a:p>
        </p:txBody>
      </p:sp>
    </p:spTree>
    <p:extLst>
      <p:ext uri="{BB962C8B-B14F-4D97-AF65-F5344CB8AC3E}">
        <p14:creationId xmlns="" xmlns:p14="http://schemas.microsoft.com/office/powerpoint/2010/main" val="2823404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better informed customers on selling</a:t>
            </a:r>
            <a:endParaRPr lang="en-US" dirty="0"/>
          </a:p>
        </p:txBody>
      </p:sp>
      <p:sp>
        <p:nvSpPr>
          <p:cNvPr id="3" name="Content Placeholder 2"/>
          <p:cNvSpPr>
            <a:spLocks noGrp="1"/>
          </p:cNvSpPr>
          <p:nvPr>
            <p:ph sz="quarter" idx="1"/>
          </p:nvPr>
        </p:nvSpPr>
        <p:spPr>
          <a:xfrm>
            <a:off x="304800" y="1524000"/>
            <a:ext cx="8610600" cy="5105400"/>
          </a:xfrm>
        </p:spPr>
        <p:txBody>
          <a:bodyPr>
            <a:normAutofit fontScale="62500" lnSpcReduction="20000"/>
          </a:bodyPr>
          <a:lstStyle/>
          <a:p>
            <a:r>
              <a:rPr lang="en-US" sz="3400" dirty="0"/>
              <a:t>Informed prospects aren’t necessarily any more open minded or are better decision makers than uninformed prospects. One salesperson commented about the difficulties that occur when a prospect is well informed on price, but has a poor grasp of the complexities of the product he or she is buying</a:t>
            </a:r>
            <a:r>
              <a:rPr lang="en-US" sz="3400" dirty="0" smtClean="0"/>
              <a:t>.</a:t>
            </a:r>
          </a:p>
          <a:p>
            <a:r>
              <a:rPr lang="en-US" sz="3400" dirty="0"/>
              <a:t>Consumers know what products and services are available in the marketplace, where to find them, the products' precise attributes, and what the products will cost. Informed customers are unwilling to pay very much for things that are not precisely what they want. But they are willing to pay premium prices for what they truly </a:t>
            </a:r>
            <a:r>
              <a:rPr lang="en-US" sz="3400" dirty="0" smtClean="0"/>
              <a:t>want</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http</a:t>
            </a:r>
            <a:r>
              <a:rPr lang="en-US" dirty="0"/>
              <a:t>://www.cutter.com/press/070628b.html</a:t>
            </a:r>
          </a:p>
        </p:txBody>
      </p:sp>
    </p:spTree>
    <p:extLst>
      <p:ext uri="{BB962C8B-B14F-4D97-AF65-F5344CB8AC3E}">
        <p14:creationId xmlns="" xmlns:p14="http://schemas.microsoft.com/office/powerpoint/2010/main" val="25138507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669</TotalTime>
  <Words>1100</Words>
  <Application>Microsoft Office PowerPoint</Application>
  <PresentationFormat>On-screen Show (4:3)</PresentationFormat>
  <Paragraphs>106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Indicator 3.06</vt:lpstr>
      <vt:lpstr>Vocabulary</vt:lpstr>
      <vt:lpstr>Characteristics of consumer buying behavior </vt:lpstr>
      <vt:lpstr>Characteristics of organizational buying behavior</vt:lpstr>
      <vt:lpstr>Importance of distinguishing between consumer and organizational buying behavior in selling</vt:lpstr>
      <vt:lpstr>Distinguish between the consumer buying process and the organizational buying process</vt:lpstr>
      <vt:lpstr>Explain a salesperson’s need to stay up-to-date on sales trends</vt:lpstr>
      <vt:lpstr>Impact of globalization on selling</vt:lpstr>
      <vt:lpstr>Impact of better informed customers on selling</vt:lpstr>
      <vt:lpstr>Impact of social media on selling</vt:lpstr>
      <vt:lpstr>Impact that relationship building has on selling</vt:lpstr>
      <vt:lpstr>Impact of mobile technology on selling</vt:lpstr>
      <vt:lpstr>Impact of cloud technology on selling</vt:lpstr>
      <vt:lpstr>Availability of multiple channels for reaching customers impacts selling</vt:lpstr>
      <vt:lpstr>Impact that customer information sharing through Customer Relationship Management (CRM) systems has on selling</vt:lpstr>
      <vt:lpstr>Salespeople are using electronic  sales presentations</vt:lpstr>
      <vt:lpstr>How companies are using  electronic sales training</vt:lpstr>
      <vt:lpstr>Use of customer teams in selling</vt:lpstr>
    </vt:vector>
  </TitlesOfParts>
  <Company>NRMPS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Element 3.05</dc:title>
  <dc:creator>NRMS</dc:creator>
  <cp:lastModifiedBy>rebeccaa.eton</cp:lastModifiedBy>
  <cp:revision>21</cp:revision>
  <dcterms:created xsi:type="dcterms:W3CDTF">2011-06-27T18:28:38Z</dcterms:created>
  <dcterms:modified xsi:type="dcterms:W3CDTF">2014-11-07T13:19:55Z</dcterms:modified>
</cp:coreProperties>
</file>