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5" r:id="rId14"/>
    <p:sldId id="276" r:id="rId15"/>
    <p:sldId id="277" r:id="rId16"/>
    <p:sldId id="278" r:id="rId17"/>
    <p:sldId id="279" r:id="rId18"/>
    <p:sldId id="280" r:id="rId19"/>
    <p:sldId id="281" r:id="rId20"/>
    <p:sldId id="282" r:id="rId21"/>
    <p:sldId id="283" r:id="rId22"/>
    <p:sldId id="284" r:id="rId23"/>
    <p:sldId id="28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658D84CA-2208-4D8A-AF90-0EEF142D7EEB}">
          <p14:sldIdLst>
            <p14:sldId id="256"/>
            <p14:sldId id="257"/>
            <p14:sldId id="258"/>
            <p14:sldId id="259"/>
            <p14:sldId id="260"/>
            <p14:sldId id="261"/>
            <p14:sldId id="262"/>
            <p14:sldId id="263"/>
            <p14:sldId id="264"/>
            <p14:sldId id="265"/>
            <p14:sldId id="266"/>
            <p14:sldId id="267"/>
            <p14:sldId id="275"/>
            <p14:sldId id="276"/>
            <p14:sldId id="277"/>
            <p14:sldId id="278"/>
            <p14:sldId id="279"/>
            <p14:sldId id="280"/>
            <p14:sldId id="281"/>
            <p14:sldId id="282"/>
            <p14:sldId id="283"/>
            <p14:sldId id="284"/>
            <p14:sldId id="28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8" d="100"/>
          <a:sy n="78" d="100"/>
        </p:scale>
        <p:origin x="-1134" y="-66"/>
      </p:cViewPr>
      <p:guideLst>
        <p:guide orient="horz" pos="2160"/>
        <p:guide pos="2880"/>
      </p:guideLst>
    </p:cSldViewPr>
  </p:slideViewPr>
  <p:notesTextViewPr>
    <p:cViewPr>
      <p:scale>
        <a:sx n="1" d="1"/>
        <a:sy n="1" d="1"/>
      </p:scale>
      <p:origin x="0" y="0"/>
    </p:cViewPr>
  </p:notesTextViewPr>
  <p:sorterViewPr>
    <p:cViewPr>
      <p:scale>
        <a:sx n="100" d="100"/>
        <a:sy n="100" d="100"/>
      </p:scale>
      <p:origin x="0" y="603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B0CC01D-900D-4107-9F9D-5AB0782FFD62}" type="datetimeFigureOut">
              <a:rPr lang="en-US" smtClean="0"/>
              <a:pPr/>
              <a:t>6/3/2012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5D2D141-2720-44E1-9520-342DC150706D}" type="slidenum">
              <a:rPr lang="en-US" smtClean="0"/>
              <a:pPr/>
              <a:t>‹#›</a:t>
            </a:fld>
            <a:endParaRPr lang="en-US"/>
          </a:p>
        </p:txBody>
      </p:sp>
    </p:spTree>
    <p:extLst>
      <p:ext uri="{BB962C8B-B14F-4D97-AF65-F5344CB8AC3E}">
        <p14:creationId xmlns:p14="http://schemas.microsoft.com/office/powerpoint/2010/main" xmlns="" val="37963377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916B9E3-F273-49FF-954A-576529178CF6}"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2952FAEF-142F-439A-9437-E1F3D931A423}"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16B9E3-F273-49FF-954A-576529178CF6}"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2FAEF-142F-439A-9437-E1F3D931A4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16B9E3-F273-49FF-954A-576529178CF6}"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2FAEF-142F-439A-9437-E1F3D931A4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16B9E3-F273-49FF-954A-576529178CF6}"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2FAEF-142F-439A-9437-E1F3D931A4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916B9E3-F273-49FF-954A-576529178CF6}" type="datetimeFigureOut">
              <a:rPr lang="en-US" smtClean="0"/>
              <a:pPr/>
              <a:t>6/3/2012</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2FAEF-142F-439A-9437-E1F3D931A423}"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916B9E3-F273-49FF-954A-576529178CF6}"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2FAEF-142F-439A-9437-E1F3D931A4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916B9E3-F273-49FF-954A-576529178CF6}" type="datetimeFigureOut">
              <a:rPr lang="en-US" smtClean="0"/>
              <a:pPr/>
              <a:t>6/3/2012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52FAEF-142F-439A-9437-E1F3D931A4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16B9E3-F273-49FF-954A-576529178CF6}" type="datetimeFigureOut">
              <a:rPr lang="en-US" smtClean="0"/>
              <a:pPr/>
              <a:t>6/3/2012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52FAEF-142F-439A-9437-E1F3D931A4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F916B9E3-F273-49FF-954A-576529178CF6}" type="datetimeFigureOut">
              <a:rPr lang="en-US" smtClean="0"/>
              <a:pPr/>
              <a:t>6/3/2012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52FAEF-142F-439A-9437-E1F3D931A4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916B9E3-F273-49FF-954A-576529178CF6}"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2FAEF-142F-439A-9437-E1F3D931A423}"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F916B9E3-F273-49FF-954A-576529178CF6}" type="datetimeFigureOut">
              <a:rPr lang="en-US" smtClean="0"/>
              <a:pPr/>
              <a:t>6/3/2012</a:t>
            </a:fld>
            <a:endParaRPr lang="en-US"/>
          </a:p>
        </p:txBody>
      </p:sp>
      <p:sp>
        <p:nvSpPr>
          <p:cNvPr id="7" name="Slide Number Placeholder 6"/>
          <p:cNvSpPr>
            <a:spLocks noGrp="1"/>
          </p:cNvSpPr>
          <p:nvPr>
            <p:ph type="sldNum" sz="quarter" idx="12"/>
          </p:nvPr>
        </p:nvSpPr>
        <p:spPr/>
        <p:txBody>
          <a:bodyPr/>
          <a:lstStyle/>
          <a:p>
            <a:fld id="{2952FAEF-142F-439A-9437-E1F3D931A423}"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F916B9E3-F273-49FF-954A-576529178CF6}" type="datetimeFigureOut">
              <a:rPr lang="en-US" smtClean="0"/>
              <a:pPr/>
              <a:t>6/3/2012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2952FAEF-142F-439A-9437-E1F3D931A423}"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mhhe.com/socscience/sociology/statistics/graphics/stat_des09.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20000"/>
          </a:bodyPr>
          <a:lstStyle/>
          <a:p>
            <a:r>
              <a:rPr lang="en-US" dirty="0" smtClean="0"/>
              <a:t>Interpret marketing information to test hypotheses and/or to resolve issues.</a:t>
            </a:r>
            <a:endParaRPr lang="en-US" dirty="0"/>
          </a:p>
        </p:txBody>
      </p:sp>
      <p:sp>
        <p:nvSpPr>
          <p:cNvPr id="2" name="Title 1"/>
          <p:cNvSpPr>
            <a:spLocks noGrp="1"/>
          </p:cNvSpPr>
          <p:nvPr>
            <p:ph type="ctrTitle"/>
          </p:nvPr>
        </p:nvSpPr>
        <p:spPr/>
        <p:txBody>
          <a:bodyPr/>
          <a:lstStyle/>
          <a:p>
            <a:r>
              <a:rPr lang="en-US" dirty="0" smtClean="0"/>
              <a:t>Indicator 3.05</a:t>
            </a:r>
            <a:endParaRPr lang="en-US" dirty="0"/>
          </a:p>
        </p:txBody>
      </p:sp>
    </p:spTree>
    <p:extLst>
      <p:ext uri="{BB962C8B-B14F-4D97-AF65-F5344CB8AC3E}">
        <p14:creationId xmlns:p14="http://schemas.microsoft.com/office/powerpoint/2010/main" xmlns="" val="3690504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Data-entry options</a:t>
            </a:r>
            <a:endParaRPr lang="en-US" dirty="0"/>
          </a:p>
        </p:txBody>
      </p:sp>
      <p:sp>
        <p:nvSpPr>
          <p:cNvPr id="3" name="Content Placeholder 2"/>
          <p:cNvSpPr>
            <a:spLocks noGrp="1"/>
          </p:cNvSpPr>
          <p:nvPr>
            <p:ph idx="1"/>
          </p:nvPr>
        </p:nvSpPr>
        <p:spPr/>
        <p:txBody>
          <a:bodyPr>
            <a:normAutofit/>
          </a:bodyPr>
          <a:lstStyle/>
          <a:p>
            <a:r>
              <a:rPr lang="en-US" dirty="0" smtClean="0"/>
              <a:t>On-line direct data entry</a:t>
            </a:r>
          </a:p>
          <a:p>
            <a:pPr lvl="1"/>
            <a:r>
              <a:rPr lang="en-US" dirty="0" smtClean="0"/>
              <a:t>Computer Assisted Telephone Interviewing (CATI)</a:t>
            </a:r>
          </a:p>
          <a:p>
            <a:pPr lvl="2"/>
            <a:r>
              <a:rPr lang="en-US" dirty="0"/>
              <a:t>interviewer is sitting behind a terminal </a:t>
            </a:r>
            <a:r>
              <a:rPr lang="en-US" dirty="0" smtClean="0"/>
              <a:t>and asks </a:t>
            </a:r>
            <a:r>
              <a:rPr lang="en-US" dirty="0"/>
              <a:t>the questions that appear on the screen. </a:t>
            </a:r>
            <a:r>
              <a:rPr lang="en-US" dirty="0" smtClean="0"/>
              <a:t>The respondent's </a:t>
            </a:r>
            <a:r>
              <a:rPr lang="en-US" dirty="0"/>
              <a:t>answer is then typed into computer by </a:t>
            </a:r>
            <a:r>
              <a:rPr lang="en-US" dirty="0" smtClean="0"/>
              <a:t>the interviewer</a:t>
            </a:r>
            <a:r>
              <a:rPr lang="en-US" dirty="0"/>
              <a:t>.</a:t>
            </a:r>
            <a:endParaRPr lang="en-US" dirty="0" smtClean="0"/>
          </a:p>
          <a:p>
            <a:r>
              <a:rPr lang="en-US" dirty="0" smtClean="0"/>
              <a:t>Optical scanning</a:t>
            </a:r>
          </a:p>
          <a:p>
            <a:pPr lvl="1"/>
            <a:r>
              <a:rPr lang="en-US" dirty="0" smtClean="0"/>
              <a:t>For highly structured questionnaires</a:t>
            </a:r>
          </a:p>
          <a:p>
            <a:r>
              <a:rPr lang="en-US" dirty="0" smtClean="0"/>
              <a:t>Keyboarding</a:t>
            </a:r>
          </a:p>
          <a:p>
            <a:pPr lvl="1"/>
            <a:r>
              <a:rPr lang="en-US" dirty="0" smtClean="0"/>
              <a:t>Data entry via a computer keyboard; requires verification</a:t>
            </a:r>
            <a:endParaRPr lang="en-US" dirty="0"/>
          </a:p>
        </p:txBody>
      </p:sp>
    </p:spTree>
    <p:extLst>
      <p:ext uri="{BB962C8B-B14F-4D97-AF65-F5344CB8AC3E}">
        <p14:creationId xmlns:p14="http://schemas.microsoft.com/office/powerpoint/2010/main" xmlns="" val="2591313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447800"/>
          </a:xfrm>
        </p:spPr>
        <p:txBody>
          <a:bodyPr>
            <a:noAutofit/>
          </a:bodyPr>
          <a:lstStyle/>
          <a:p>
            <a:r>
              <a:rPr lang="en-US" sz="2400" dirty="0" smtClean="0"/>
              <a:t>Paper-based marketing information </a:t>
            </a:r>
            <a:br>
              <a:rPr lang="en-US" sz="2400" dirty="0" smtClean="0"/>
            </a:br>
            <a:r>
              <a:rPr lang="en-US" sz="2400" dirty="0" smtClean="0"/>
              <a:t>vs.</a:t>
            </a:r>
            <a:br>
              <a:rPr lang="en-US" sz="2400" dirty="0" smtClean="0"/>
            </a:br>
            <a:r>
              <a:rPr lang="en-US" sz="2400" dirty="0" smtClean="0"/>
              <a:t>  computer-based marketing information</a:t>
            </a:r>
            <a:endParaRPr lang="en-US" sz="2400" dirty="0"/>
          </a:p>
        </p:txBody>
      </p:sp>
      <p:sp>
        <p:nvSpPr>
          <p:cNvPr id="3" name="Content Placeholder 2"/>
          <p:cNvSpPr>
            <a:spLocks noGrp="1"/>
          </p:cNvSpPr>
          <p:nvPr>
            <p:ph idx="1"/>
          </p:nvPr>
        </p:nvSpPr>
        <p:spPr/>
        <p:txBody>
          <a:bodyPr/>
          <a:lstStyle/>
          <a:p>
            <a:r>
              <a:rPr lang="en-US" dirty="0" smtClean="0"/>
              <a:t>Computer based software saves time and money.</a:t>
            </a:r>
          </a:p>
          <a:p>
            <a:r>
              <a:rPr lang="en-US" dirty="0" smtClean="0"/>
              <a:t>The programs have error checking built in to prevent common errors.</a:t>
            </a:r>
          </a:p>
          <a:p>
            <a:r>
              <a:rPr lang="en-US" dirty="0" smtClean="0"/>
              <a:t>The availability of the item bank makes it easier to build questionnaires.</a:t>
            </a:r>
            <a:endParaRPr lang="en-US" dirty="0"/>
          </a:p>
        </p:txBody>
      </p:sp>
    </p:spTree>
    <p:extLst>
      <p:ext uri="{BB962C8B-B14F-4D97-AF65-F5344CB8AC3E}">
        <p14:creationId xmlns:p14="http://schemas.microsoft.com/office/powerpoint/2010/main" xmlns="" val="3960695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Autofit/>
          </a:bodyPr>
          <a:lstStyle/>
          <a:p>
            <a:r>
              <a:rPr lang="en-US" sz="2400" dirty="0" smtClean="0"/>
              <a:t>Importance of using a codebook to describe data and to indicate where and how they can be accessed</a:t>
            </a:r>
            <a:endParaRPr lang="en-US" sz="2400" dirty="0"/>
          </a:p>
        </p:txBody>
      </p:sp>
      <p:sp>
        <p:nvSpPr>
          <p:cNvPr id="3" name="Content Placeholder 2"/>
          <p:cNvSpPr>
            <a:spLocks noGrp="1"/>
          </p:cNvSpPr>
          <p:nvPr>
            <p:ph idx="1"/>
          </p:nvPr>
        </p:nvSpPr>
        <p:spPr>
          <a:xfrm>
            <a:off x="457200" y="2057400"/>
            <a:ext cx="8229600" cy="4068763"/>
          </a:xfrm>
        </p:spPr>
        <p:txBody>
          <a:bodyPr/>
          <a:lstStyle/>
          <a:p>
            <a:r>
              <a:rPr lang="en-US" dirty="0" smtClean="0"/>
              <a:t>Shows each question in the questionnaire</a:t>
            </a:r>
          </a:p>
          <a:p>
            <a:r>
              <a:rPr lang="en-US" dirty="0" smtClean="0"/>
              <a:t>Shows the variable name</a:t>
            </a:r>
            <a:r>
              <a:rPr lang="en-US" dirty="0"/>
              <a:t> </a:t>
            </a:r>
            <a:r>
              <a:rPr lang="en-US" dirty="0" smtClean="0"/>
              <a:t>and label</a:t>
            </a:r>
            <a:r>
              <a:rPr lang="en-US" dirty="0"/>
              <a:t> </a:t>
            </a:r>
            <a:endParaRPr lang="en-US" dirty="0" smtClean="0"/>
          </a:p>
          <a:p>
            <a:r>
              <a:rPr lang="en-US" dirty="0" smtClean="0"/>
              <a:t>Shows the variable type, values and value labels.</a:t>
            </a:r>
          </a:p>
        </p:txBody>
      </p:sp>
    </p:spTree>
    <p:extLst>
      <p:ext uri="{BB962C8B-B14F-4D97-AF65-F5344CB8AC3E}">
        <p14:creationId xmlns:p14="http://schemas.microsoft.com/office/powerpoint/2010/main" xmlns="" val="204788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Data Analysis</a:t>
            </a:r>
          </a:p>
        </p:txBody>
      </p:sp>
      <p:sp>
        <p:nvSpPr>
          <p:cNvPr id="6147" name="Content Placeholder 2"/>
          <p:cNvSpPr>
            <a:spLocks noGrp="1"/>
          </p:cNvSpPr>
          <p:nvPr>
            <p:ph idx="1"/>
          </p:nvPr>
        </p:nvSpPr>
        <p:spPr/>
        <p:txBody>
          <a:bodyPr/>
          <a:lstStyle/>
          <a:p>
            <a:r>
              <a:rPr lang="en-US" smtClean="0"/>
              <a:t>After data is collected it must be analyzed so that conclusions can be made.</a:t>
            </a:r>
          </a:p>
          <a:p>
            <a:r>
              <a:rPr lang="en-US" smtClean="0"/>
              <a:t>Data summarization:  is the process of describing a data set by computing a small number of measures that explain the data set</a:t>
            </a:r>
          </a:p>
          <a:p>
            <a:endParaRPr lang="en-US" smtClean="0"/>
          </a:p>
        </p:txBody>
      </p:sp>
    </p:spTree>
    <p:extLst>
      <p:ext uri="{BB962C8B-B14F-4D97-AF65-F5344CB8AC3E}">
        <p14:creationId xmlns:p14="http://schemas.microsoft.com/office/powerpoint/2010/main" xmlns="" val="3967374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r>
              <a:rPr lang="en-US" smtClean="0"/>
              <a:t>Purpose of Data Summarization</a:t>
            </a:r>
          </a:p>
        </p:txBody>
      </p:sp>
      <p:sp>
        <p:nvSpPr>
          <p:cNvPr id="7171" name="Content Placeholder 2"/>
          <p:cNvSpPr>
            <a:spLocks noGrp="1"/>
          </p:cNvSpPr>
          <p:nvPr>
            <p:ph idx="1"/>
          </p:nvPr>
        </p:nvSpPr>
        <p:spPr/>
        <p:txBody>
          <a:bodyPr/>
          <a:lstStyle/>
          <a:p>
            <a:pPr lvl="1"/>
            <a:r>
              <a:rPr lang="en-US" sz="3200" smtClean="0"/>
              <a:t>Summarizes the data</a:t>
            </a:r>
          </a:p>
          <a:p>
            <a:pPr lvl="1"/>
            <a:r>
              <a:rPr lang="en-US" sz="3200" smtClean="0"/>
              <a:t>Make the data understandable</a:t>
            </a:r>
          </a:p>
          <a:p>
            <a:pPr lvl="1"/>
            <a:r>
              <a:rPr lang="en-US" sz="3200" smtClean="0"/>
              <a:t>Communicates patterns</a:t>
            </a:r>
          </a:p>
          <a:p>
            <a:pPr lvl="1"/>
            <a:r>
              <a:rPr lang="en-US" sz="3200" smtClean="0"/>
              <a:t>Shows how the sample findings relate to the overall population</a:t>
            </a:r>
          </a:p>
        </p:txBody>
      </p:sp>
    </p:spTree>
    <p:extLst>
      <p:ext uri="{BB962C8B-B14F-4D97-AF65-F5344CB8AC3E}">
        <p14:creationId xmlns:p14="http://schemas.microsoft.com/office/powerpoint/2010/main" xmlns="" val="428505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What is descriptive statistics?</a:t>
            </a:r>
          </a:p>
        </p:txBody>
      </p:sp>
      <p:sp>
        <p:nvSpPr>
          <p:cNvPr id="8195" name="Content Placeholder 2"/>
          <p:cNvSpPr>
            <a:spLocks noGrp="1"/>
          </p:cNvSpPr>
          <p:nvPr>
            <p:ph idx="1"/>
          </p:nvPr>
        </p:nvSpPr>
        <p:spPr/>
        <p:txBody>
          <a:bodyPr/>
          <a:lstStyle/>
          <a:p>
            <a:r>
              <a:rPr lang="en-US" dirty="0" smtClean="0"/>
              <a:t>Descriptive statistics are used simply to describe the sample you are concerned with.</a:t>
            </a:r>
          </a:p>
          <a:p>
            <a:r>
              <a:rPr lang="en-US" dirty="0" smtClean="0"/>
              <a:t>Descriptive statistics use measures of central tendency to explain data.</a:t>
            </a:r>
          </a:p>
        </p:txBody>
      </p:sp>
    </p:spTree>
    <p:extLst>
      <p:ext uri="{BB962C8B-B14F-4D97-AF65-F5344CB8AC3E}">
        <p14:creationId xmlns:p14="http://schemas.microsoft.com/office/powerpoint/2010/main" xmlns="" val="3050361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What is central tendency?</a:t>
            </a:r>
          </a:p>
        </p:txBody>
      </p:sp>
      <p:sp>
        <p:nvSpPr>
          <p:cNvPr id="9219" name="Content Placeholder 2"/>
          <p:cNvSpPr>
            <a:spLocks noGrp="1"/>
          </p:cNvSpPr>
          <p:nvPr>
            <p:ph idx="1"/>
          </p:nvPr>
        </p:nvSpPr>
        <p:spPr/>
        <p:txBody>
          <a:bodyPr/>
          <a:lstStyle/>
          <a:p>
            <a:r>
              <a:rPr lang="en-US" smtClean="0"/>
              <a:t>A measure of central tendency is a measure that tells us where the middle of a bunch of data lies. It explains where data falls. </a:t>
            </a:r>
          </a:p>
          <a:p>
            <a:r>
              <a:rPr lang="en-US" smtClean="0"/>
              <a:t>The three most common measures of central tendency are the mean, the median, and the mode. </a:t>
            </a:r>
          </a:p>
          <a:p>
            <a:endParaRPr lang="en-US" smtClean="0"/>
          </a:p>
        </p:txBody>
      </p:sp>
    </p:spTree>
    <p:extLst>
      <p:ext uri="{BB962C8B-B14F-4D97-AF65-F5344CB8AC3E}">
        <p14:creationId xmlns:p14="http://schemas.microsoft.com/office/powerpoint/2010/main" xmlns="" val="1396732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Mean</a:t>
            </a:r>
          </a:p>
        </p:txBody>
      </p:sp>
      <p:sp>
        <p:nvSpPr>
          <p:cNvPr id="3" name="Content Placeholder 2"/>
          <p:cNvSpPr>
            <a:spLocks noGrp="1"/>
          </p:cNvSpPr>
          <p:nvPr>
            <p:ph idx="1"/>
          </p:nvPr>
        </p:nvSpPr>
        <p:spPr/>
        <p:txBody>
          <a:bodyPr/>
          <a:lstStyle/>
          <a:p>
            <a:r>
              <a:rPr lang="en-US" smtClean="0"/>
              <a:t>It is simply the sum of the numbers divided by the number of numbers in a set of data. </a:t>
            </a:r>
          </a:p>
          <a:p>
            <a:r>
              <a:rPr lang="en-US" smtClean="0"/>
              <a:t>This is also known as average.</a:t>
            </a:r>
          </a:p>
          <a:p>
            <a:r>
              <a:rPr lang="en-US" smtClean="0"/>
              <a:t>Ex. What is the mean number of brothers and sisters?</a:t>
            </a:r>
          </a:p>
          <a:p>
            <a:r>
              <a:rPr lang="en-US" smtClean="0"/>
              <a:t>The responses are as follows: 2, 3, 1, 0, 9, 2, 3, 2, 4, 2.</a:t>
            </a:r>
          </a:p>
          <a:p>
            <a:r>
              <a:rPr lang="en-US" smtClean="0"/>
              <a:t>2.8</a:t>
            </a:r>
          </a:p>
          <a:p>
            <a:endParaRPr lang="en-US" smtClean="0"/>
          </a:p>
        </p:txBody>
      </p:sp>
    </p:spTree>
    <p:extLst>
      <p:ext uri="{BB962C8B-B14F-4D97-AF65-F5344CB8AC3E}">
        <p14:creationId xmlns:p14="http://schemas.microsoft.com/office/powerpoint/2010/main" xmlns="" val="6159938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Median</a:t>
            </a:r>
          </a:p>
        </p:txBody>
      </p:sp>
      <p:sp>
        <p:nvSpPr>
          <p:cNvPr id="3" name="Content Placeholder 2"/>
          <p:cNvSpPr>
            <a:spLocks noGrp="1"/>
          </p:cNvSpPr>
          <p:nvPr>
            <p:ph idx="1"/>
          </p:nvPr>
        </p:nvSpPr>
        <p:spPr/>
        <p:txBody>
          <a:bodyPr/>
          <a:lstStyle/>
          <a:p>
            <a:r>
              <a:rPr lang="en-US" smtClean="0"/>
              <a:t>The median is the middle score in a distribution of scores that have been ranked in numerical order.</a:t>
            </a:r>
          </a:p>
          <a:p>
            <a:r>
              <a:rPr lang="en-US" smtClean="0"/>
              <a:t>What is the median number of brothers and sisters?</a:t>
            </a:r>
          </a:p>
          <a:p>
            <a:r>
              <a:rPr lang="en-US" smtClean="0"/>
              <a:t>The responses are as follows: 2, 3, 1, 0, 9, 2, 3, 2, 4, 2.</a:t>
            </a:r>
          </a:p>
          <a:p>
            <a:r>
              <a:rPr lang="en-US" smtClean="0"/>
              <a:t>2</a:t>
            </a:r>
          </a:p>
          <a:p>
            <a:r>
              <a:rPr lang="en-US" smtClean="0"/>
              <a:t> A disadvantage of the median is if there is a large set of numbers, it would be time consuming to place each in order of size</a:t>
            </a:r>
          </a:p>
        </p:txBody>
      </p:sp>
    </p:spTree>
    <p:extLst>
      <p:ext uri="{BB962C8B-B14F-4D97-AF65-F5344CB8AC3E}">
        <p14:creationId xmlns:p14="http://schemas.microsoft.com/office/powerpoint/2010/main" xmlns="" val="39832539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Mode</a:t>
            </a:r>
          </a:p>
        </p:txBody>
      </p:sp>
      <p:sp>
        <p:nvSpPr>
          <p:cNvPr id="3" name="Content Placeholder 2"/>
          <p:cNvSpPr>
            <a:spLocks noGrp="1"/>
          </p:cNvSpPr>
          <p:nvPr>
            <p:ph idx="1"/>
          </p:nvPr>
        </p:nvSpPr>
        <p:spPr/>
        <p:txBody>
          <a:bodyPr/>
          <a:lstStyle/>
          <a:p>
            <a:r>
              <a:rPr lang="en-US" smtClean="0"/>
              <a:t>The mode is the most frequently occurring score in a set of scores. </a:t>
            </a:r>
          </a:p>
          <a:p>
            <a:r>
              <a:rPr lang="en-US" smtClean="0"/>
              <a:t>Ex. A researcher is interested in the effect of family size on self-esteem. To begin this study, 10 students are each asked how many brothers and sisters they have. The responses are as follows: 2, 3, 1, 0, 9, 2, 3, 2, 4, 2. What is the mode for this set of data? </a:t>
            </a:r>
          </a:p>
          <a:p>
            <a:r>
              <a:rPr lang="en-US" smtClean="0"/>
              <a:t>2</a:t>
            </a:r>
          </a:p>
        </p:txBody>
      </p:sp>
    </p:spTree>
    <p:extLst>
      <p:ext uri="{BB962C8B-B14F-4D97-AF65-F5344CB8AC3E}">
        <p14:creationId xmlns:p14="http://schemas.microsoft.com/office/powerpoint/2010/main" xmlns="" val="38063573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Need for physical inspection of paper-based marketing data</a:t>
            </a:r>
            <a:endParaRPr lang="en-US" dirty="0"/>
          </a:p>
        </p:txBody>
      </p:sp>
      <p:sp>
        <p:nvSpPr>
          <p:cNvPr id="3" name="Content Placeholder 2"/>
          <p:cNvSpPr>
            <a:spLocks noGrp="1"/>
          </p:cNvSpPr>
          <p:nvPr>
            <p:ph idx="1"/>
          </p:nvPr>
        </p:nvSpPr>
        <p:spPr/>
        <p:txBody>
          <a:bodyPr>
            <a:normAutofit fontScale="92500"/>
          </a:bodyPr>
          <a:lstStyle/>
          <a:p>
            <a:r>
              <a:rPr lang="en-US" dirty="0" smtClean="0"/>
              <a:t>If errors are caught early, they can be corrected.</a:t>
            </a:r>
          </a:p>
          <a:p>
            <a:r>
              <a:rPr lang="en-US" dirty="0" smtClean="0"/>
              <a:t>Look for standardizations and continuity</a:t>
            </a:r>
          </a:p>
          <a:p>
            <a:r>
              <a:rPr lang="en-US" dirty="0" smtClean="0"/>
              <a:t>Missing values/</a:t>
            </a:r>
            <a:r>
              <a:rPr lang="en-US" dirty="0" err="1" smtClean="0"/>
              <a:t>nonuniform</a:t>
            </a:r>
            <a:r>
              <a:rPr lang="en-US" dirty="0" smtClean="0"/>
              <a:t> data entry which means changing the value or formula of the response codes.</a:t>
            </a:r>
          </a:p>
          <a:p>
            <a:r>
              <a:rPr lang="en-US" dirty="0" smtClean="0"/>
              <a:t>Make sure information exists as required</a:t>
            </a:r>
          </a:p>
          <a:p>
            <a:r>
              <a:rPr lang="en-US" dirty="0" smtClean="0"/>
              <a:t>Data may not be presented in the form needed for further analysis</a:t>
            </a:r>
          </a:p>
          <a:p>
            <a:pPr lvl="1"/>
            <a:r>
              <a:rPr lang="en-US" dirty="0" err="1" smtClean="0"/>
              <a:t>ie</a:t>
            </a:r>
            <a:r>
              <a:rPr lang="en-US" dirty="0" smtClean="0"/>
              <a:t> </a:t>
            </a:r>
          </a:p>
          <a:p>
            <a:pPr lvl="2"/>
            <a:r>
              <a:rPr lang="en-US" dirty="0" smtClean="0"/>
              <a:t>incomplete responses (skips questions)</a:t>
            </a:r>
          </a:p>
          <a:p>
            <a:pPr lvl="2"/>
            <a:r>
              <a:rPr lang="en-US" dirty="0" smtClean="0"/>
              <a:t>data entry error (wrong entry/answer; recorded improperly –choice is B but entered as C)</a:t>
            </a:r>
          </a:p>
          <a:p>
            <a:pPr lvl="2"/>
            <a:r>
              <a:rPr lang="en-US" dirty="0" smtClean="0"/>
              <a:t>Inconsistencies in responses</a:t>
            </a:r>
            <a:endParaRPr lang="en-US" dirty="0"/>
          </a:p>
        </p:txBody>
      </p:sp>
    </p:spTree>
    <p:extLst>
      <p:ext uri="{BB962C8B-B14F-4D97-AF65-F5344CB8AC3E}">
        <p14:creationId xmlns:p14="http://schemas.microsoft.com/office/powerpoint/2010/main" xmlns="" val="14697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When to use the mean, median, </a:t>
            </a:r>
            <a:br>
              <a:rPr lang="en-US" dirty="0" smtClean="0"/>
            </a:br>
            <a:r>
              <a:rPr lang="en-US" dirty="0" smtClean="0"/>
              <a:t>and mode</a:t>
            </a:r>
            <a:endParaRPr lang="en-US" dirty="0"/>
          </a:p>
        </p:txBody>
      </p:sp>
      <p:sp>
        <p:nvSpPr>
          <p:cNvPr id="3" name="Content Placeholder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r>
              <a:rPr lang="en-US" dirty="0" smtClean="0"/>
              <a:t>The mean can be used to find an average/ typical number. Use the mean when numbers are closely related. If however, the numbers are very widely spread, are very unevenly distributed, or contain extreme values, e.g. 9, 10, 13, 17, 23, 30, 45; or a hundred values of 10 and one value of 50 then the mean can be misleading,.</a:t>
            </a:r>
          </a:p>
          <a:p>
            <a:pPr marL="274320" indent="-274320" fontAlgn="auto">
              <a:spcAft>
                <a:spcPts val="0"/>
              </a:spcAft>
              <a:buClr>
                <a:schemeClr val="accent3"/>
              </a:buClr>
              <a:buFont typeface="Wingdings 2"/>
              <a:buChar char=""/>
              <a:defRPr/>
            </a:pPr>
            <a:r>
              <a:rPr lang="en-US" dirty="0" smtClean="0"/>
              <a:t>Use the median if looking for the central point.</a:t>
            </a:r>
          </a:p>
          <a:p>
            <a:pPr marL="274320" indent="-274320" fontAlgn="auto">
              <a:spcAft>
                <a:spcPts val="0"/>
              </a:spcAft>
              <a:buClr>
                <a:schemeClr val="accent3"/>
              </a:buClr>
              <a:buFont typeface="Wingdings 2"/>
              <a:buChar char=""/>
              <a:defRPr/>
            </a:pPr>
            <a:r>
              <a:rPr lang="en-US" dirty="0" smtClean="0"/>
              <a:t>Mode – When you want to determine the most common response</a:t>
            </a:r>
          </a:p>
          <a:p>
            <a:pPr marL="274320" indent="-274320" fontAlgn="auto">
              <a:spcAft>
                <a:spcPts val="0"/>
              </a:spcAft>
              <a:buClr>
                <a:schemeClr val="accent3"/>
              </a:buClr>
              <a:buFont typeface="Wingdings 2"/>
              <a:buChar char=""/>
              <a:defRPr/>
            </a:pPr>
            <a:endParaRPr lang="en-US" dirty="0"/>
          </a:p>
        </p:txBody>
      </p:sp>
    </p:spTree>
    <p:extLst>
      <p:ext uri="{BB962C8B-B14F-4D97-AF65-F5344CB8AC3E}">
        <p14:creationId xmlns:p14="http://schemas.microsoft.com/office/powerpoint/2010/main" xmlns="" val="39454197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When do you use measures of variability?</a:t>
            </a:r>
            <a:endParaRPr lang="en-US" dirty="0"/>
          </a:p>
        </p:txBody>
      </p:sp>
      <p:sp>
        <p:nvSpPr>
          <p:cNvPr id="14339" name="Content Placeholder 2"/>
          <p:cNvSpPr>
            <a:spLocks noGrp="1"/>
          </p:cNvSpPr>
          <p:nvPr>
            <p:ph idx="1"/>
          </p:nvPr>
        </p:nvSpPr>
        <p:spPr/>
        <p:txBody>
          <a:bodyPr/>
          <a:lstStyle/>
          <a:p>
            <a:r>
              <a:rPr lang="en-US" smtClean="0"/>
              <a:t>Measure of variablity are used when  the researcher wants to know the extent to which the data set differ from one another.</a:t>
            </a:r>
          </a:p>
          <a:p>
            <a:r>
              <a:rPr lang="en-US" smtClean="0"/>
              <a:t>Range, and Standard Deviation are computations for measuring variability. </a:t>
            </a:r>
          </a:p>
        </p:txBody>
      </p:sp>
    </p:spTree>
    <p:extLst>
      <p:ext uri="{BB962C8B-B14F-4D97-AF65-F5344CB8AC3E}">
        <p14:creationId xmlns:p14="http://schemas.microsoft.com/office/powerpoint/2010/main" xmlns="" val="3294700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Range</a:t>
            </a:r>
          </a:p>
        </p:txBody>
      </p:sp>
      <p:sp>
        <p:nvSpPr>
          <p:cNvPr id="3" name="Content Placeholder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r>
              <a:rPr lang="en-US" dirty="0" smtClean="0"/>
              <a:t>The range is the difference between the highest and lowest scores in a distribution.</a:t>
            </a:r>
          </a:p>
          <a:p>
            <a:pPr marL="274320" indent="-274320" fontAlgn="auto">
              <a:spcAft>
                <a:spcPts val="0"/>
              </a:spcAft>
              <a:buClr>
                <a:schemeClr val="accent3"/>
              </a:buClr>
              <a:buFont typeface="Wingdings 2"/>
              <a:buChar char=""/>
              <a:defRPr/>
            </a:pPr>
            <a:r>
              <a:rPr lang="en-US" dirty="0" smtClean="0"/>
              <a:t>A social researcher would like to know how many digits people in different age categories can recall with only one presentation of a list. She creates random lists of digits and presents them to participants. The number of digits recalled by the first 10 participants is as follows: 5, 9, 6, 10, 9, 7, 8, 7, 9, 12. What is the range of this data set? </a:t>
            </a:r>
          </a:p>
          <a:p>
            <a:pPr marL="274320" indent="-274320" fontAlgn="auto">
              <a:spcAft>
                <a:spcPts val="0"/>
              </a:spcAft>
              <a:buClr>
                <a:schemeClr val="accent3"/>
              </a:buClr>
              <a:buFont typeface="Wingdings 2"/>
              <a:buChar char=""/>
              <a:defRPr/>
            </a:pPr>
            <a:r>
              <a:rPr lang="en-US" dirty="0" smtClean="0"/>
              <a:t>7</a:t>
            </a:r>
            <a:r>
              <a:rPr lang="en-US" dirty="0" smtClean="0">
                <a:hlinkClick r:id="rId2"/>
              </a:rPr>
              <a:t/>
            </a:r>
            <a:br>
              <a:rPr lang="en-US" dirty="0" smtClean="0">
                <a:hlinkClick r:id="rId2"/>
              </a:rPr>
            </a:br>
            <a:endParaRPr lang="en-US" dirty="0" smtClean="0"/>
          </a:p>
          <a:p>
            <a:pPr marL="274320" indent="-274320" fontAlgn="auto">
              <a:spcAft>
                <a:spcPts val="0"/>
              </a:spcAft>
              <a:buClr>
                <a:schemeClr val="accent3"/>
              </a:buClr>
              <a:buFont typeface="Wingdings 2"/>
              <a:buChar char=""/>
              <a:defRPr/>
            </a:pPr>
            <a:endParaRPr lang="en-US" dirty="0"/>
          </a:p>
        </p:txBody>
      </p:sp>
    </p:spTree>
    <p:extLst>
      <p:ext uri="{BB962C8B-B14F-4D97-AF65-F5344CB8AC3E}">
        <p14:creationId xmlns:p14="http://schemas.microsoft.com/office/powerpoint/2010/main" xmlns="" val="1765222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Standard Deviation</a:t>
            </a:r>
          </a:p>
        </p:txBody>
      </p:sp>
      <p:sp>
        <p:nvSpPr>
          <p:cNvPr id="16387" name="Content Placeholder 2"/>
          <p:cNvSpPr>
            <a:spLocks noGrp="1"/>
          </p:cNvSpPr>
          <p:nvPr>
            <p:ph idx="1"/>
          </p:nvPr>
        </p:nvSpPr>
        <p:spPr/>
        <p:txBody>
          <a:bodyPr/>
          <a:lstStyle/>
          <a:p>
            <a:r>
              <a:rPr lang="en-US" smtClean="0"/>
              <a:t>The standard deviation is a measure of how spread out your data are. How far away is the data from the average.</a:t>
            </a:r>
          </a:p>
        </p:txBody>
      </p:sp>
    </p:spTree>
    <p:extLst>
      <p:ext uri="{BB962C8B-B14F-4D97-AF65-F5344CB8AC3E}">
        <p14:creationId xmlns:p14="http://schemas.microsoft.com/office/powerpoint/2010/main" xmlns="" val="2551534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a:t>
            </a:r>
            <a:r>
              <a:rPr lang="en-US" dirty="0" smtClean="0"/>
              <a:t>uestions to ask when screening </a:t>
            </a:r>
            <a:br>
              <a:rPr lang="en-US" dirty="0" smtClean="0"/>
            </a:br>
            <a:r>
              <a:rPr lang="en-US" dirty="0" smtClean="0"/>
              <a:t>initial data</a:t>
            </a:r>
            <a:endParaRPr lang="en-US" dirty="0"/>
          </a:p>
        </p:txBody>
      </p:sp>
      <p:sp>
        <p:nvSpPr>
          <p:cNvPr id="3" name="Content Placeholder 2"/>
          <p:cNvSpPr>
            <a:spLocks noGrp="1"/>
          </p:cNvSpPr>
          <p:nvPr>
            <p:ph idx="1"/>
          </p:nvPr>
        </p:nvSpPr>
        <p:spPr>
          <a:xfrm>
            <a:off x="457200" y="1752600"/>
            <a:ext cx="8229600" cy="4953000"/>
          </a:xfrm>
        </p:spPr>
        <p:txBody>
          <a:bodyPr>
            <a:normAutofit fontScale="92500" lnSpcReduction="20000"/>
          </a:bodyPr>
          <a:lstStyle/>
          <a:p>
            <a:r>
              <a:rPr lang="en-US" dirty="0" smtClean="0"/>
              <a:t>Where did the data come from?</a:t>
            </a:r>
          </a:p>
          <a:p>
            <a:pPr lvl="1"/>
            <a:r>
              <a:rPr lang="en-US" dirty="0" smtClean="0"/>
              <a:t>Who did research?</a:t>
            </a:r>
          </a:p>
          <a:p>
            <a:pPr lvl="1"/>
            <a:r>
              <a:rPr lang="en-US" dirty="0" smtClean="0"/>
              <a:t>Who is source?</a:t>
            </a:r>
          </a:p>
          <a:p>
            <a:r>
              <a:rPr lang="en-US" dirty="0" smtClean="0"/>
              <a:t>Have the data been peer reviewed?</a:t>
            </a:r>
          </a:p>
          <a:p>
            <a:pPr lvl="1"/>
            <a:r>
              <a:rPr lang="en-US" dirty="0" smtClean="0"/>
              <a:t>Professionals have looked at the study before it was published and concluded that the study’s authors pretty much followed the rules of good scientific research</a:t>
            </a:r>
          </a:p>
          <a:p>
            <a:r>
              <a:rPr lang="en-US" dirty="0" smtClean="0"/>
              <a:t>How were the data collected?</a:t>
            </a:r>
          </a:p>
          <a:p>
            <a:pPr lvl="1"/>
            <a:r>
              <a:rPr lang="en-US" dirty="0" smtClean="0"/>
              <a:t>If survey, were the respondents selected at random?</a:t>
            </a:r>
          </a:p>
          <a:p>
            <a:pPr lvl="1"/>
            <a:r>
              <a:rPr lang="en-US" dirty="0" smtClean="0"/>
              <a:t>No cherry picking (selecting an area you know will give you the answers you hope for)</a:t>
            </a:r>
          </a:p>
          <a:p>
            <a:r>
              <a:rPr lang="en-US" dirty="0" smtClean="0"/>
              <a:t>Be skeptical when dealing with comparisons</a:t>
            </a:r>
          </a:p>
          <a:p>
            <a:pPr lvl="1"/>
            <a:r>
              <a:rPr lang="en-US" dirty="0" smtClean="0"/>
              <a:t>A correlation (relationship) DOES NOT mean causation</a:t>
            </a:r>
          </a:p>
          <a:p>
            <a:r>
              <a:rPr lang="en-US" dirty="0" smtClean="0"/>
              <a:t>Be aware of numbers taken out of context</a:t>
            </a:r>
          </a:p>
          <a:p>
            <a:pPr lvl="1"/>
            <a:r>
              <a:rPr lang="en-US" dirty="0" smtClean="0"/>
              <a:t>Numbers picked to look interesting may mean something entirely difference once it is placed in a different context</a:t>
            </a:r>
            <a:endParaRPr lang="en-US" dirty="0"/>
          </a:p>
        </p:txBody>
      </p:sp>
    </p:spTree>
    <p:extLst>
      <p:ext uri="{BB962C8B-B14F-4D97-AF65-F5344CB8AC3E}">
        <p14:creationId xmlns:p14="http://schemas.microsoft.com/office/powerpoint/2010/main" xmlns="" val="1113561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Actions that can be taken with incomplete records</a:t>
            </a:r>
            <a:endParaRPr lang="en-US" dirty="0"/>
          </a:p>
        </p:txBody>
      </p:sp>
      <p:sp>
        <p:nvSpPr>
          <p:cNvPr id="3" name="Content Placeholder 2"/>
          <p:cNvSpPr>
            <a:spLocks noGrp="1"/>
          </p:cNvSpPr>
          <p:nvPr>
            <p:ph idx="1"/>
          </p:nvPr>
        </p:nvSpPr>
        <p:spPr>
          <a:xfrm>
            <a:off x="457200" y="1752600"/>
            <a:ext cx="8229600" cy="4953000"/>
          </a:xfrm>
        </p:spPr>
        <p:txBody>
          <a:bodyPr>
            <a:noAutofit/>
          </a:bodyPr>
          <a:lstStyle/>
          <a:p>
            <a:r>
              <a:rPr lang="en-US" sz="3200" dirty="0" smtClean="0"/>
              <a:t>Cleanse the data which includes dropping problematic data.</a:t>
            </a:r>
          </a:p>
          <a:p>
            <a:r>
              <a:rPr lang="en-US" sz="3200" dirty="0" smtClean="0"/>
              <a:t>If caught early and still in field, can correct at once</a:t>
            </a:r>
          </a:p>
          <a:p>
            <a:r>
              <a:rPr lang="en-US" sz="3200" dirty="0" err="1" smtClean="0"/>
              <a:t>Recontact</a:t>
            </a:r>
            <a:r>
              <a:rPr lang="en-US" sz="3200" dirty="0" smtClean="0"/>
              <a:t>/</a:t>
            </a:r>
            <a:r>
              <a:rPr lang="en-US" sz="3200" dirty="0" err="1" smtClean="0"/>
              <a:t>reinterview</a:t>
            </a:r>
            <a:r>
              <a:rPr lang="en-US" sz="3200" dirty="0" smtClean="0"/>
              <a:t> respondent</a:t>
            </a:r>
          </a:p>
          <a:p>
            <a:r>
              <a:rPr lang="en-US" sz="3200" dirty="0" smtClean="0"/>
              <a:t>Check responses for each question as interview progresses</a:t>
            </a:r>
          </a:p>
          <a:p>
            <a:r>
              <a:rPr lang="en-US" sz="3200" dirty="0" smtClean="0"/>
              <a:t>Drop incomplete data from survey (in part or in full)</a:t>
            </a:r>
            <a:endParaRPr lang="en-US" sz="3200" dirty="0"/>
          </a:p>
        </p:txBody>
      </p:sp>
    </p:spTree>
    <p:extLst>
      <p:ext uri="{BB962C8B-B14F-4D97-AF65-F5344CB8AC3E}">
        <p14:creationId xmlns:p14="http://schemas.microsoft.com/office/powerpoint/2010/main" xmlns="" val="2734034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a:t>
            </a:r>
            <a:r>
              <a:rPr lang="en-US" dirty="0" smtClean="0"/>
              <a:t>easons for data entry errors that limit the use of marketing research data</a:t>
            </a:r>
            <a:endParaRPr lang="en-US" dirty="0"/>
          </a:p>
        </p:txBody>
      </p:sp>
      <p:sp>
        <p:nvSpPr>
          <p:cNvPr id="3" name="Content Placeholder 2"/>
          <p:cNvSpPr>
            <a:spLocks noGrp="1"/>
          </p:cNvSpPr>
          <p:nvPr>
            <p:ph idx="1"/>
          </p:nvPr>
        </p:nvSpPr>
        <p:spPr>
          <a:xfrm>
            <a:off x="457200" y="1828800"/>
            <a:ext cx="8229600" cy="4724400"/>
          </a:xfrm>
        </p:spPr>
        <p:txBody>
          <a:bodyPr>
            <a:normAutofit/>
          </a:bodyPr>
          <a:lstStyle/>
          <a:p>
            <a:r>
              <a:rPr lang="en-US" sz="4400" dirty="0" smtClean="0"/>
              <a:t>Wrong entry</a:t>
            </a:r>
          </a:p>
          <a:p>
            <a:r>
              <a:rPr lang="en-US" sz="4400" dirty="0" smtClean="0"/>
              <a:t>Failure of data entry technology</a:t>
            </a:r>
          </a:p>
          <a:p>
            <a:r>
              <a:rPr lang="en-US" sz="4400" dirty="0" smtClean="0"/>
              <a:t>Information is not recorded properly</a:t>
            </a:r>
          </a:p>
          <a:p>
            <a:pPr marL="114300" indent="0">
              <a:buNone/>
            </a:pPr>
            <a:endParaRPr lang="en-US" sz="4400" dirty="0"/>
          </a:p>
        </p:txBody>
      </p:sp>
    </p:spTree>
    <p:extLst>
      <p:ext uri="{BB962C8B-B14F-4D97-AF65-F5344CB8AC3E}">
        <p14:creationId xmlns:p14="http://schemas.microsoft.com/office/powerpoint/2010/main" xmlns="" val="289644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Reasons that questionable entries are found in raw marketing research data</a:t>
            </a:r>
            <a:endParaRPr lang="en-US" dirty="0"/>
          </a:p>
        </p:txBody>
      </p:sp>
      <p:sp>
        <p:nvSpPr>
          <p:cNvPr id="3" name="Content Placeholder 2"/>
          <p:cNvSpPr>
            <a:spLocks noGrp="1"/>
          </p:cNvSpPr>
          <p:nvPr>
            <p:ph idx="1"/>
          </p:nvPr>
        </p:nvSpPr>
        <p:spPr>
          <a:xfrm>
            <a:off x="228600" y="1752600"/>
            <a:ext cx="8686800" cy="4373563"/>
          </a:xfrm>
        </p:spPr>
        <p:txBody>
          <a:bodyPr>
            <a:normAutofit/>
          </a:bodyPr>
          <a:lstStyle/>
          <a:p>
            <a:r>
              <a:rPr lang="en-US" sz="4600" dirty="0" smtClean="0"/>
              <a:t>Honesty</a:t>
            </a:r>
          </a:p>
          <a:p>
            <a:r>
              <a:rPr lang="en-US" sz="4600" dirty="0" smtClean="0"/>
              <a:t>Inconsistencies in responses</a:t>
            </a:r>
            <a:endParaRPr lang="en-US" sz="4600" dirty="0"/>
          </a:p>
        </p:txBody>
      </p:sp>
    </p:spTree>
    <p:extLst>
      <p:ext uri="{BB962C8B-B14F-4D97-AF65-F5344CB8AC3E}">
        <p14:creationId xmlns:p14="http://schemas.microsoft.com/office/powerpoint/2010/main" xmlns="" val="841170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a:t>
            </a:r>
            <a:r>
              <a:rPr lang="en-US" dirty="0" smtClean="0"/>
              <a:t>ole of coding in processing</a:t>
            </a:r>
            <a:br>
              <a:rPr lang="en-US" dirty="0" smtClean="0"/>
            </a:br>
            <a:r>
              <a:rPr lang="en-US" dirty="0" smtClean="0"/>
              <a:t> marketing data</a:t>
            </a:r>
            <a:endParaRPr lang="en-US" dirty="0"/>
          </a:p>
        </p:txBody>
      </p:sp>
      <p:sp>
        <p:nvSpPr>
          <p:cNvPr id="3" name="Content Placeholder 2"/>
          <p:cNvSpPr>
            <a:spLocks noGrp="1"/>
          </p:cNvSpPr>
          <p:nvPr>
            <p:ph idx="1"/>
          </p:nvPr>
        </p:nvSpPr>
        <p:spPr/>
        <p:txBody>
          <a:bodyPr>
            <a:normAutofit/>
          </a:bodyPr>
          <a:lstStyle/>
          <a:p>
            <a:r>
              <a:rPr lang="en-US" sz="3200" dirty="0" smtClean="0"/>
              <a:t>Procedure converts the edited raw data into numbers or symbols</a:t>
            </a:r>
          </a:p>
          <a:p>
            <a:r>
              <a:rPr lang="en-US" sz="3200" dirty="0" smtClean="0"/>
              <a:t>Code book is created</a:t>
            </a:r>
          </a:p>
          <a:p>
            <a:pPr lvl="1"/>
            <a:r>
              <a:rPr lang="en-US" sz="3200" dirty="0" smtClean="0"/>
              <a:t>Identifies all of the variable names and numbers associated with each possible response to each question</a:t>
            </a:r>
            <a:endParaRPr lang="en-US" sz="3200" dirty="0"/>
          </a:p>
        </p:txBody>
      </p:sp>
    </p:spTree>
    <p:extLst>
      <p:ext uri="{BB962C8B-B14F-4D97-AF65-F5344CB8AC3E}">
        <p14:creationId xmlns:p14="http://schemas.microsoft.com/office/powerpoint/2010/main" xmlns="" val="3246174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Generally accepted coding principles</a:t>
            </a:r>
            <a:endParaRPr lang="en-US" dirty="0"/>
          </a:p>
        </p:txBody>
      </p:sp>
      <p:sp>
        <p:nvSpPr>
          <p:cNvPr id="3" name="Content Placeholder 2"/>
          <p:cNvSpPr>
            <a:spLocks noGrp="1"/>
          </p:cNvSpPr>
          <p:nvPr>
            <p:ph idx="1"/>
          </p:nvPr>
        </p:nvSpPr>
        <p:spPr/>
        <p:txBody>
          <a:bodyPr/>
          <a:lstStyle/>
          <a:p>
            <a:r>
              <a:rPr lang="en-US" dirty="0" smtClean="0"/>
              <a:t>Specify categories/classes</a:t>
            </a:r>
          </a:p>
          <a:p>
            <a:pPr lvl="1"/>
            <a:r>
              <a:rPr lang="en-US" dirty="0" err="1" smtClean="0"/>
              <a:t>ie</a:t>
            </a:r>
            <a:r>
              <a:rPr lang="en-US" dirty="0" smtClean="0"/>
              <a:t> Male = M or 1   Female = F or 2</a:t>
            </a:r>
          </a:p>
          <a:p>
            <a:r>
              <a:rPr lang="en-US" dirty="0" smtClean="0"/>
              <a:t>Locate only one character in each column</a:t>
            </a:r>
          </a:p>
          <a:p>
            <a:r>
              <a:rPr lang="en-US" dirty="0" smtClean="0"/>
              <a:t>Use only numeric codes</a:t>
            </a:r>
          </a:p>
          <a:p>
            <a:r>
              <a:rPr lang="en-US" dirty="0" smtClean="0"/>
              <a:t>Use as many columns for fields assigned to variables</a:t>
            </a:r>
          </a:p>
          <a:p>
            <a:r>
              <a:rPr lang="en-US" dirty="0" smtClean="0"/>
              <a:t>Use standard coded for no information</a:t>
            </a:r>
          </a:p>
          <a:p>
            <a:pPr lvl="1"/>
            <a:r>
              <a:rPr lang="en-US" dirty="0" err="1" smtClean="0"/>
              <a:t>ie</a:t>
            </a:r>
            <a:r>
              <a:rPr lang="en-US" dirty="0" smtClean="0"/>
              <a:t>  No answers = 9</a:t>
            </a:r>
          </a:p>
          <a:p>
            <a:r>
              <a:rPr lang="en-US" dirty="0" smtClean="0"/>
              <a:t>Code in respondent ID on each record</a:t>
            </a:r>
          </a:p>
          <a:p>
            <a:pPr lvl="1"/>
            <a:r>
              <a:rPr lang="en-US" dirty="0" smtClean="0"/>
              <a:t>to tie coded data to questionnaire</a:t>
            </a:r>
          </a:p>
          <a:p>
            <a:pPr lvl="1"/>
            <a:endParaRPr lang="en-US" dirty="0"/>
          </a:p>
        </p:txBody>
      </p:sp>
    </p:spTree>
    <p:extLst>
      <p:ext uri="{BB962C8B-B14F-4D97-AF65-F5344CB8AC3E}">
        <p14:creationId xmlns:p14="http://schemas.microsoft.com/office/powerpoint/2010/main" xmlns="" val="893132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of editing coded information</a:t>
            </a:r>
            <a:endParaRPr lang="en-US" dirty="0"/>
          </a:p>
        </p:txBody>
      </p:sp>
      <p:sp>
        <p:nvSpPr>
          <p:cNvPr id="3" name="Content Placeholder 2"/>
          <p:cNvSpPr>
            <a:spLocks noGrp="1"/>
          </p:cNvSpPr>
          <p:nvPr>
            <p:ph idx="1"/>
          </p:nvPr>
        </p:nvSpPr>
        <p:spPr/>
        <p:txBody>
          <a:bodyPr/>
          <a:lstStyle/>
          <a:p>
            <a:r>
              <a:rPr lang="en-US" dirty="0" smtClean="0"/>
              <a:t>Must have systematic procedure for assessing the questionnaires developed by the research analyst</a:t>
            </a:r>
          </a:p>
          <a:p>
            <a:pPr marL="114300" indent="0">
              <a:buNone/>
            </a:pPr>
            <a:endParaRPr lang="en-US" dirty="0" smtClean="0"/>
          </a:p>
          <a:p>
            <a:r>
              <a:rPr lang="en-US" dirty="0" smtClean="0"/>
              <a:t>Cleary defined decision rules should be in place and followed</a:t>
            </a:r>
          </a:p>
          <a:p>
            <a:endParaRPr lang="en-US" dirty="0"/>
          </a:p>
          <a:p>
            <a:r>
              <a:rPr lang="en-US" dirty="0" smtClean="0"/>
              <a:t>MUST not allow subjectivity to enter into editing process</a:t>
            </a:r>
          </a:p>
          <a:p>
            <a:pPr lvl="1"/>
            <a:r>
              <a:rPr lang="en-US" dirty="0" smtClean="0"/>
              <a:t>Data editors should be intelligent, experienced, and objective</a:t>
            </a:r>
          </a:p>
          <a:p>
            <a:endParaRPr lang="en-US" dirty="0"/>
          </a:p>
        </p:txBody>
      </p:sp>
    </p:spTree>
    <p:extLst>
      <p:ext uri="{BB962C8B-B14F-4D97-AF65-F5344CB8AC3E}">
        <p14:creationId xmlns:p14="http://schemas.microsoft.com/office/powerpoint/2010/main" xmlns="" val="19816422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724</TotalTime>
  <Words>1216</Words>
  <Application>Microsoft Office PowerPoint</Application>
  <PresentationFormat>On-screen Show (4:3)</PresentationFormat>
  <Paragraphs>119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Apothecary</vt:lpstr>
      <vt:lpstr>Indicator 3.05</vt:lpstr>
      <vt:lpstr>Need for physical inspection of paper-based marketing data</vt:lpstr>
      <vt:lpstr>Questions to ask when screening  initial data</vt:lpstr>
      <vt:lpstr>Actions that can be taken with incomplete records</vt:lpstr>
      <vt:lpstr>Reasons for data entry errors that limit the use of marketing research data</vt:lpstr>
      <vt:lpstr>Reasons that questionable entries are found in raw marketing research data</vt:lpstr>
      <vt:lpstr>Role of coding in processing  marketing data</vt:lpstr>
      <vt:lpstr>Generally accepted coding principles</vt:lpstr>
      <vt:lpstr>Importance of editing coded information</vt:lpstr>
      <vt:lpstr>Data-entry options</vt:lpstr>
      <vt:lpstr>Paper-based marketing information  vs.   computer-based marketing information</vt:lpstr>
      <vt:lpstr>Importance of using a codebook to describe data and to indicate where and how they can be accessed</vt:lpstr>
      <vt:lpstr>Data Analysis</vt:lpstr>
      <vt:lpstr>Purpose of Data Summarization</vt:lpstr>
      <vt:lpstr>What is descriptive statistics?</vt:lpstr>
      <vt:lpstr>What is central tendency?</vt:lpstr>
      <vt:lpstr>Mean</vt:lpstr>
      <vt:lpstr>Median</vt:lpstr>
      <vt:lpstr>Mode</vt:lpstr>
      <vt:lpstr>When to use the mean, median,  and mode</vt:lpstr>
      <vt:lpstr>When do you use measures of variability?</vt:lpstr>
      <vt:lpstr>Range</vt:lpstr>
      <vt:lpstr>Standard Deviation</vt:lpstr>
    </vt:vector>
  </TitlesOfParts>
  <Company>NRMPS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Element 3.04</dc:title>
  <dc:creator>NRMS</dc:creator>
  <cp:lastModifiedBy>Erica</cp:lastModifiedBy>
  <cp:revision>22</cp:revision>
  <cp:lastPrinted>2011-10-27T13:49:28Z</cp:lastPrinted>
  <dcterms:created xsi:type="dcterms:W3CDTF">2011-06-27T18:14:23Z</dcterms:created>
  <dcterms:modified xsi:type="dcterms:W3CDTF">2012-06-04T02:14:36Z</dcterms:modified>
</cp:coreProperties>
</file>