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63" r:id="rId9"/>
    <p:sldId id="267" r:id="rId10"/>
    <p:sldId id="271" r:id="rId11"/>
    <p:sldId id="264" r:id="rId12"/>
    <p:sldId id="268" r:id="rId13"/>
    <p:sldId id="269" r:id="rId14"/>
    <p:sldId id="265" r:id="rId15"/>
    <p:sldId id="272" r:id="rId16"/>
    <p:sldId id="266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4DA60C-DAEA-4C72-879A-78535F0B8A0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FFFDD7-30E0-4CCB-A829-37133B049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d.com/" TargetMode="External"/><Relationship Id="rId2" Type="http://schemas.openxmlformats.org/officeDocument/2006/relationships/hyperlink" Target="http://www.citiban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zoo.si.ed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Management 3.04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 financial resources to ensure solvency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06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might happen to a business that does not keep a physical record of money coming in and money spent?</a:t>
            </a:r>
          </a:p>
          <a:p>
            <a:r>
              <a:rPr lang="en-US" dirty="0" smtClean="0"/>
              <a:t>What would a business manager benefit from comparing budgeted and actual dollar amounts?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552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 </a:t>
            </a:r>
            <a:br>
              <a:rPr lang="en-US" dirty="0" smtClean="0"/>
            </a:br>
            <a:r>
              <a:rPr lang="en-US" dirty="0" smtClean="0"/>
              <a:t>Identify ways that businesses can create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Income</a:t>
            </a:r>
          </a:p>
          <a:p>
            <a:pPr lvl="2"/>
            <a:r>
              <a:rPr lang="en-US" dirty="0" smtClean="0"/>
              <a:t>Sales</a:t>
            </a:r>
          </a:p>
          <a:p>
            <a:pPr lvl="3"/>
            <a:r>
              <a:rPr lang="en-US" dirty="0" smtClean="0"/>
              <a:t>Cash</a:t>
            </a:r>
          </a:p>
          <a:p>
            <a:pPr lvl="3"/>
            <a:r>
              <a:rPr lang="en-US" dirty="0" smtClean="0"/>
              <a:t>Credit</a:t>
            </a:r>
            <a:endParaRPr lang="en-US" dirty="0"/>
          </a:p>
          <a:p>
            <a:pPr lvl="2"/>
            <a:r>
              <a:rPr lang="en-US" dirty="0" smtClean="0"/>
              <a:t>Income from Investments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Expenses</a:t>
            </a:r>
          </a:p>
          <a:p>
            <a:pPr lvl="2"/>
            <a:r>
              <a:rPr lang="en-US" dirty="0" smtClean="0"/>
              <a:t>Rent</a:t>
            </a:r>
          </a:p>
          <a:p>
            <a:pPr lvl="2"/>
            <a:r>
              <a:rPr lang="en-US" dirty="0" smtClean="0"/>
              <a:t>Insurance</a:t>
            </a:r>
          </a:p>
          <a:p>
            <a:pPr lvl="2"/>
            <a:r>
              <a:rPr lang="en-US" dirty="0" smtClean="0"/>
              <a:t>Utilities</a:t>
            </a:r>
          </a:p>
          <a:p>
            <a:pPr lvl="2"/>
            <a:r>
              <a:rPr lang="en-US" dirty="0" smtClean="0"/>
              <a:t>Supplies Wages</a:t>
            </a:r>
          </a:p>
          <a:p>
            <a:pPr marL="731520" lvl="2" indent="0">
              <a:buNone/>
            </a:pPr>
            <a:endParaRPr lang="en-US" dirty="0" smtClean="0"/>
          </a:p>
          <a:p>
            <a:pPr marL="731520" lvl="2" indent="0">
              <a:buNone/>
            </a:pPr>
            <a:r>
              <a:rPr lang="en-US" dirty="0" smtClean="0"/>
              <a:t>Once the categories are decided, management allocates dollar amounts to each one.</a:t>
            </a:r>
          </a:p>
        </p:txBody>
      </p:sp>
    </p:spTree>
    <p:extLst>
      <p:ext uri="{BB962C8B-B14F-4D97-AF65-F5344CB8AC3E}">
        <p14:creationId xmlns:p14="http://schemas.microsoft.com/office/powerpoint/2010/main" xmlns="" val="259079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 </a:t>
            </a:r>
            <a:br>
              <a:rPr lang="en-US" dirty="0" smtClean="0"/>
            </a:br>
            <a:r>
              <a:rPr lang="en-US" dirty="0" smtClean="0"/>
              <a:t>Identify ways that businesses can create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Allocation of Dollar Amounts</a:t>
            </a:r>
          </a:p>
          <a:p>
            <a:pPr lvl="1"/>
            <a:r>
              <a:rPr lang="en-US" dirty="0" smtClean="0"/>
              <a:t>Previous year’s budget  </a:t>
            </a:r>
          </a:p>
          <a:p>
            <a:pPr lvl="2"/>
            <a:r>
              <a:rPr lang="en-US" dirty="0" smtClean="0"/>
              <a:t>make adjustments as needed due to changes</a:t>
            </a:r>
          </a:p>
          <a:p>
            <a:pPr lvl="1"/>
            <a:r>
              <a:rPr lang="en-US" dirty="0" smtClean="0"/>
              <a:t>Previous year’s budget with an across the board percentage increase</a:t>
            </a:r>
          </a:p>
          <a:p>
            <a:pPr lvl="2"/>
            <a:r>
              <a:rPr lang="en-US" dirty="0" smtClean="0"/>
              <a:t>Based on inflation or on projected growth</a:t>
            </a:r>
            <a:endParaRPr lang="en-US" dirty="0"/>
          </a:p>
          <a:p>
            <a:pPr lvl="1"/>
            <a:r>
              <a:rPr lang="en-US" dirty="0" smtClean="0"/>
              <a:t>Zero Based budgeting</a:t>
            </a:r>
          </a:p>
          <a:p>
            <a:pPr lvl="2"/>
            <a:r>
              <a:rPr lang="en-US" dirty="0" smtClean="0"/>
              <a:t>Each category begins with zero and is determined by need rather than previous figures.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233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 </a:t>
            </a:r>
            <a:br>
              <a:rPr lang="en-US" dirty="0" smtClean="0"/>
            </a:br>
            <a:r>
              <a:rPr lang="en-US" dirty="0" smtClean="0"/>
              <a:t>Identify ways that businesses can create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Period</a:t>
            </a:r>
          </a:p>
          <a:p>
            <a:pPr lvl="1"/>
            <a:r>
              <a:rPr lang="en-US" dirty="0"/>
              <a:t>Fiscal year</a:t>
            </a:r>
          </a:p>
          <a:p>
            <a:pPr lvl="2"/>
            <a:r>
              <a:rPr lang="en-US" dirty="0"/>
              <a:t>Quarters</a:t>
            </a:r>
          </a:p>
          <a:p>
            <a:pPr lvl="2"/>
            <a:r>
              <a:rPr lang="en-US" dirty="0" smtClean="0"/>
              <a:t>Months</a:t>
            </a:r>
          </a:p>
          <a:p>
            <a:pPr lvl="2"/>
            <a:r>
              <a:rPr lang="en-US" dirty="0" smtClean="0"/>
              <a:t>Rolling or continuous budgets – beginning with a 12 month budget, a new month is added as each month goes by.</a:t>
            </a:r>
          </a:p>
          <a:p>
            <a:pPr lvl="3"/>
            <a:r>
              <a:rPr lang="en-US" dirty="0" smtClean="0"/>
              <a:t>Advantages:</a:t>
            </a:r>
          </a:p>
          <a:p>
            <a:pPr lvl="4"/>
            <a:r>
              <a:rPr lang="en-US" dirty="0"/>
              <a:t>Y</a:t>
            </a:r>
            <a:r>
              <a:rPr lang="en-US" dirty="0" smtClean="0"/>
              <a:t>ear long plan in place </a:t>
            </a:r>
          </a:p>
          <a:p>
            <a:pPr lvl="4"/>
            <a:r>
              <a:rPr lang="en-US" dirty="0" smtClean="0"/>
              <a:t>Major annual budgeting efforts are avoided </a:t>
            </a:r>
          </a:p>
          <a:p>
            <a:pPr lvl="4"/>
            <a:r>
              <a:rPr lang="en-US" dirty="0"/>
              <a:t>M</a:t>
            </a:r>
            <a:r>
              <a:rPr lang="en-US" dirty="0" smtClean="0"/>
              <a:t>ore flexible </a:t>
            </a:r>
          </a:p>
          <a:p>
            <a:pPr lvl="4"/>
            <a:r>
              <a:rPr lang="en-US" dirty="0"/>
              <a:t>E</a:t>
            </a:r>
            <a:r>
              <a:rPr lang="en-US" dirty="0" smtClean="0"/>
              <a:t>ncourages managers to assess activities and adjust figures more frequently.</a:t>
            </a:r>
          </a:p>
          <a:p>
            <a:pPr marL="7315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087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</a:t>
            </a:r>
            <a:br>
              <a:rPr lang="en-US" dirty="0" smtClean="0"/>
            </a:br>
            <a:r>
              <a:rPr lang="en-US" dirty="0" smtClean="0"/>
              <a:t>Distinguish between general and specialized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38600"/>
          </a:xfrm>
        </p:spPr>
        <p:txBody>
          <a:bodyPr/>
          <a:lstStyle/>
          <a:p>
            <a:pPr lvl="2"/>
            <a:r>
              <a:rPr lang="en-US" dirty="0"/>
              <a:t>Master budget – specialized budgets generated by individual departments comprising one large budget.  </a:t>
            </a:r>
            <a:endParaRPr lang="en-US" dirty="0" smtClean="0"/>
          </a:p>
          <a:p>
            <a:pPr lvl="2"/>
            <a:r>
              <a:rPr lang="en-US" dirty="0" smtClean="0"/>
              <a:t>Businesses </a:t>
            </a:r>
            <a:r>
              <a:rPr lang="en-US" dirty="0"/>
              <a:t>that use this are retailers and manufacturers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Retailer – sales, purchases selling expense, general and administrative expense, and cash</a:t>
            </a:r>
          </a:p>
          <a:p>
            <a:pPr lvl="3"/>
            <a:r>
              <a:rPr lang="en-US" dirty="0" smtClean="0"/>
              <a:t>Manufacturer – raw materials, plant/equipment, transportation  </a:t>
            </a:r>
          </a:p>
          <a:p>
            <a:pPr lvl="2"/>
            <a:r>
              <a:rPr lang="en-US" dirty="0" smtClean="0"/>
              <a:t>Specialized </a:t>
            </a:r>
            <a:r>
              <a:rPr lang="en-US" dirty="0"/>
              <a:t>budgets are interrelated in that they depend on one another for estimates of future activity.  </a:t>
            </a:r>
            <a:endParaRPr lang="en-US" dirty="0" smtClean="0"/>
          </a:p>
          <a:p>
            <a:pPr lvl="2"/>
            <a:r>
              <a:rPr lang="en-US" dirty="0" smtClean="0"/>
              <a:t>The budgeting process begins with sales forecasts.  Departments can estimate how much they have to spend to support the forecast.  </a:t>
            </a: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105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would it be helpful to compare current month figures with the same month’s figures of a previous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43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dirty="0" smtClean="0"/>
              <a:t>Describe characteristics of a successful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Well planned</a:t>
            </a:r>
          </a:p>
          <a:p>
            <a:pPr lvl="1"/>
            <a:r>
              <a:rPr lang="en-US" dirty="0" smtClean="0"/>
              <a:t>Integrate all the specialized budgets, so that they work together and are in agreement.</a:t>
            </a:r>
          </a:p>
          <a:p>
            <a:r>
              <a:rPr lang="en-US" dirty="0" smtClean="0"/>
              <a:t>Realistic</a:t>
            </a:r>
          </a:p>
          <a:p>
            <a:pPr lvl="1"/>
            <a:r>
              <a:rPr lang="en-US" dirty="0" smtClean="0"/>
              <a:t>Avoid making guess if at all possible.</a:t>
            </a:r>
          </a:p>
          <a:p>
            <a:pPr lvl="1"/>
            <a:r>
              <a:rPr lang="en-US" dirty="0" smtClean="0"/>
              <a:t>Use past records if available.</a:t>
            </a:r>
          </a:p>
          <a:p>
            <a:pPr lvl="1"/>
            <a:r>
              <a:rPr lang="en-US" dirty="0" smtClean="0"/>
              <a:t>Get information from trade associations, the local Chamber of Commerce, and the SBA.</a:t>
            </a:r>
          </a:p>
          <a:p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Budget figures may have to be adjusted due to economic trends, changes in competition, population shifts, and weather conditions.</a:t>
            </a:r>
          </a:p>
          <a:p>
            <a:r>
              <a:rPr lang="en-US" dirty="0" smtClean="0"/>
              <a:t>Clearly Communicated</a:t>
            </a:r>
          </a:p>
          <a:p>
            <a:pPr lvl="1"/>
            <a:r>
              <a:rPr lang="en-US" dirty="0" smtClean="0"/>
              <a:t>All employees need to see the budget to know his/her effect on company profits.  </a:t>
            </a:r>
          </a:p>
          <a:p>
            <a:pPr lvl="1"/>
            <a:r>
              <a:rPr lang="en-US" dirty="0" smtClean="0"/>
              <a:t>Employees may become more cost-conscious.</a:t>
            </a:r>
          </a:p>
          <a:p>
            <a:r>
              <a:rPr lang="en-US" dirty="0" smtClean="0"/>
              <a:t>Evaluated</a:t>
            </a:r>
            <a:endParaRPr lang="en-US" dirty="0"/>
          </a:p>
          <a:p>
            <a:pPr lvl="1"/>
            <a:r>
              <a:rPr lang="en-US" dirty="0" smtClean="0"/>
              <a:t>Assess the company’s progress in achieving its goals.  </a:t>
            </a:r>
          </a:p>
        </p:txBody>
      </p:sp>
    </p:spTree>
    <p:extLst>
      <p:ext uri="{BB962C8B-B14F-4D97-AF65-F5344CB8AC3E}">
        <p14:creationId xmlns:p14="http://schemas.microsoft.com/office/powerpoint/2010/main" xmlns="" val="211179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should budgets be flexible?</a:t>
            </a:r>
          </a:p>
          <a:p>
            <a:r>
              <a:rPr lang="en-US" dirty="0" smtClean="0"/>
              <a:t>What would happen in a business if employees were not aware of how they affect the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486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Complete:</a:t>
            </a:r>
          </a:p>
          <a:p>
            <a:pPr lvl="1"/>
            <a:r>
              <a:rPr lang="en-US" dirty="0" smtClean="0"/>
              <a:t>Individual</a:t>
            </a:r>
          </a:p>
          <a:p>
            <a:pPr lvl="2"/>
            <a:r>
              <a:rPr lang="en-US" dirty="0" smtClean="0"/>
              <a:t>What Does Your Budget Do? </a:t>
            </a:r>
            <a:r>
              <a:rPr lang="en-US" dirty="0"/>
              <a:t> </a:t>
            </a:r>
            <a:r>
              <a:rPr lang="en-US" dirty="0" smtClean="0"/>
              <a:t>LAP Handout</a:t>
            </a:r>
          </a:p>
          <a:p>
            <a:pPr lvl="2"/>
            <a:r>
              <a:rPr lang="en-US" dirty="0" smtClean="0"/>
              <a:t>More Music. . . More Money   LAP Handout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Groups</a:t>
            </a:r>
          </a:p>
          <a:p>
            <a:pPr lvl="2"/>
            <a:r>
              <a:rPr lang="en-US" dirty="0" smtClean="0"/>
              <a:t>In groups of 4, research the following websites reviewing the goods/service that each company provides.  Select one business and develop 10 hypothetical expense categories, including ones that are unique to that particular kind of business.  </a:t>
            </a:r>
          </a:p>
          <a:p>
            <a:pPr lvl="3"/>
            <a:r>
              <a:rPr lang="en-US" dirty="0" smtClean="0">
                <a:hlinkClick r:id="rId2"/>
              </a:rPr>
              <a:t>www.citibank.com</a:t>
            </a:r>
            <a:endParaRPr lang="en-US" dirty="0" smtClean="0"/>
          </a:p>
          <a:p>
            <a:pPr lvl="3"/>
            <a:r>
              <a:rPr lang="en-US" dirty="0" smtClean="0">
                <a:hlinkClick r:id="rId3"/>
              </a:rPr>
              <a:t>www.ford.com</a:t>
            </a:r>
            <a:endParaRPr lang="en-US" dirty="0" smtClean="0"/>
          </a:p>
          <a:p>
            <a:pPr lvl="3"/>
            <a:r>
              <a:rPr lang="en-US" dirty="0" smtClean="0">
                <a:hlinkClick r:id="rId4"/>
              </a:rPr>
              <a:t>www.nationalzoo.si.edu</a:t>
            </a:r>
            <a:endParaRPr lang="en-US" dirty="0" smtClean="0"/>
          </a:p>
          <a:p>
            <a:pPr marL="1005840" lvl="3" indent="0">
              <a:buNone/>
            </a:pPr>
            <a:endParaRPr lang="en-US" dirty="0" smtClean="0"/>
          </a:p>
          <a:p>
            <a:pPr lvl="1"/>
            <a:r>
              <a:rPr lang="en-US" dirty="0"/>
              <a:t>Believe Your Budget Simulation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702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Money Tracks Financial Analysis LAP 3</a:t>
            </a:r>
          </a:p>
          <a:p>
            <a:pPr marL="0" indent="0">
              <a:buNone/>
            </a:pPr>
            <a:r>
              <a:rPr lang="en-US" dirty="0" smtClean="0"/>
              <a:t>	MBA Research	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09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budgets in business and how are they used?</a:t>
            </a:r>
          </a:p>
          <a:p>
            <a:endParaRPr lang="en-US" sz="4000" dirty="0"/>
          </a:p>
          <a:p>
            <a:r>
              <a:rPr lang="en-US" sz="4000" dirty="0" smtClean="0"/>
              <a:t>Vocabulary:</a:t>
            </a:r>
          </a:p>
          <a:p>
            <a:pPr lvl="1"/>
            <a:r>
              <a:rPr lang="en-US" sz="3700" dirty="0" smtClean="0"/>
              <a:t>Budgets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15114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 financially based long term goal you would like to reach?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0521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Objective:  </a:t>
            </a:r>
            <a:br>
              <a:rPr lang="en-US" dirty="0" smtClean="0"/>
            </a:br>
            <a:r>
              <a:rPr lang="en-US" dirty="0" smtClean="0"/>
              <a:t>Explain why budgets are about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540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M’s: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Money:</a:t>
            </a:r>
          </a:p>
          <a:p>
            <a:pPr lvl="1"/>
            <a:r>
              <a:rPr lang="en-US" dirty="0" smtClean="0"/>
              <a:t>Budgets use $ to define a company’s goals.</a:t>
            </a:r>
          </a:p>
          <a:p>
            <a:pPr lvl="1"/>
            <a:r>
              <a:rPr lang="en-US" dirty="0" smtClean="0"/>
              <a:t>Looks at the past to determine how money was spent and earned.</a:t>
            </a:r>
          </a:p>
          <a:p>
            <a:pPr lvl="1"/>
            <a:r>
              <a:rPr lang="en-US" dirty="0" smtClean="0"/>
              <a:t>Looks into the future in planning for goals that are specific and measurable.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Categories:</a:t>
            </a:r>
          </a:p>
          <a:p>
            <a:pPr lvl="1"/>
            <a:r>
              <a:rPr lang="en-US" dirty="0" smtClean="0"/>
              <a:t>Income – money earned by selling goods/services, investments such as stocks/bonds.</a:t>
            </a:r>
          </a:p>
          <a:p>
            <a:pPr lvl="1"/>
            <a:r>
              <a:rPr lang="en-US" dirty="0" smtClean="0"/>
              <a:t>Expense – money spent by a business such as utilities, payroll, advertising, equipment, taxes, and loans.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644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-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to review how money was spent in the past?</a:t>
            </a:r>
          </a:p>
          <a:p>
            <a:r>
              <a:rPr lang="en-US" dirty="0" smtClean="0"/>
              <a:t>Is there a time when you saved up for a large purchase?  Did you write up a plan?  Why or Why not?</a:t>
            </a:r>
          </a:p>
          <a:p>
            <a:r>
              <a:rPr lang="en-US" dirty="0" smtClean="0"/>
              <a:t>Why would a business want to follow a budget?</a:t>
            </a:r>
          </a:p>
          <a:p>
            <a:r>
              <a:rPr lang="en-US" dirty="0" smtClean="0"/>
              <a:t>How is a budget useful to a business manager?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57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 </a:t>
            </a:r>
            <a:br>
              <a:rPr lang="en-US" dirty="0" smtClean="0"/>
            </a:br>
            <a:r>
              <a:rPr lang="en-US" dirty="0" smtClean="0"/>
              <a:t>Describe how budgets are financial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Company’s goal = Destination</a:t>
            </a:r>
          </a:p>
          <a:p>
            <a:r>
              <a:rPr lang="en-US" dirty="0" smtClean="0"/>
              <a:t>Company’s strategies = Directions</a:t>
            </a:r>
          </a:p>
          <a:p>
            <a:r>
              <a:rPr lang="en-US" dirty="0" smtClean="0"/>
              <a:t>Budget = Map</a:t>
            </a:r>
          </a:p>
          <a:p>
            <a:endParaRPr lang="en-US" dirty="0"/>
          </a:p>
          <a:p>
            <a:r>
              <a:rPr lang="en-US" dirty="0" smtClean="0"/>
              <a:t>The map or budget shows where the company is and where it headed.  </a:t>
            </a:r>
          </a:p>
          <a:p>
            <a:r>
              <a:rPr lang="en-US" dirty="0" smtClean="0"/>
              <a:t>Provides a visual of the route to achieving the goal.</a:t>
            </a:r>
          </a:p>
          <a:p>
            <a:r>
              <a:rPr lang="en-US" dirty="0" smtClean="0"/>
              <a:t>Businesses are able to see where things are off course and then adjust to get back on track.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0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dirty="0" smtClean="0"/>
              <a:t>Identify reasons that budgets are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en-US" dirty="0" smtClean="0"/>
              <a:t>Managers make informed decisions about the company’s strategies for reaching the goals.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Managers communication with employees more precise..</a:t>
            </a:r>
          </a:p>
          <a:p>
            <a:pPr lvl="1"/>
            <a:r>
              <a:rPr lang="en-US" dirty="0" smtClean="0"/>
              <a:t>Managers make better day to day decisions.</a:t>
            </a:r>
          </a:p>
          <a:p>
            <a:pPr lvl="1"/>
            <a:r>
              <a:rPr lang="en-US" dirty="0" smtClean="0"/>
              <a:t>Managers make plans for using the profit.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Managers can make realistic, accurate and useful decisions with the information in an up to date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91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dirty="0" smtClean="0"/>
              <a:t>Explain the importance of budgets to business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create physical records.  </a:t>
            </a:r>
          </a:p>
          <a:p>
            <a:pPr lvl="1"/>
            <a:r>
              <a:rPr lang="en-US" sz="1800" dirty="0" smtClean="0"/>
              <a:t>A business is able to keep records that are accurate, accessible and meaningful.  </a:t>
            </a:r>
          </a:p>
          <a:p>
            <a:pPr lvl="1"/>
            <a:r>
              <a:rPr lang="en-US" sz="1800" dirty="0" smtClean="0"/>
              <a:t>Serve as the framework for a company’s annual financial reports.  </a:t>
            </a:r>
            <a:endParaRPr lang="en-US" sz="1800" dirty="0"/>
          </a:p>
          <a:p>
            <a:r>
              <a:rPr lang="en-US" dirty="0" smtClean="0"/>
              <a:t>To organize business activities.</a:t>
            </a:r>
          </a:p>
          <a:p>
            <a:pPr lvl="1"/>
            <a:r>
              <a:rPr lang="en-US" sz="1800" dirty="0" smtClean="0"/>
              <a:t>A good business plan includes a detailed budget to account for all financial activities.</a:t>
            </a:r>
          </a:p>
          <a:p>
            <a:pPr lvl="1"/>
            <a:r>
              <a:rPr lang="en-US" sz="1800" dirty="0" smtClean="0"/>
              <a:t>This decreases the potential for problems later.</a:t>
            </a:r>
          </a:p>
          <a:p>
            <a:r>
              <a:rPr lang="en-US" dirty="0" smtClean="0"/>
              <a:t>To guide operational decisions</a:t>
            </a:r>
          </a:p>
          <a:p>
            <a:pPr lvl="1"/>
            <a:r>
              <a:rPr lang="en-US" sz="1800" dirty="0" smtClean="0"/>
              <a:t>When to buy, what to buy, how much to pay, how much inventory, and how many employees</a:t>
            </a:r>
          </a:p>
          <a:p>
            <a:pPr lvl="1"/>
            <a:r>
              <a:rPr lang="en-US" sz="1800" dirty="0" smtClean="0"/>
              <a:t>These decisions impact the success or failure of a business.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79763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dirty="0" smtClean="0"/>
              <a:t>Explain the importance of budgets to business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evaluate a business’ long and short term performance.</a:t>
            </a:r>
          </a:p>
          <a:p>
            <a:pPr lvl="1"/>
            <a:r>
              <a:rPr lang="en-US" sz="1800" dirty="0" smtClean="0"/>
              <a:t>Managers look at previous budgets to determine growth and/or performance.</a:t>
            </a:r>
          </a:p>
          <a:p>
            <a:pPr lvl="1"/>
            <a:r>
              <a:rPr lang="en-US" sz="1800" dirty="0" smtClean="0"/>
              <a:t>Provides benchmarks to measure changes.</a:t>
            </a:r>
          </a:p>
          <a:p>
            <a:pPr lvl="1"/>
            <a:r>
              <a:rPr lang="en-US" sz="1800" dirty="0" smtClean="0"/>
              <a:t>Variances are the difference between a budgeted amount and an actual amount.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how where they are on target and where they are not.</a:t>
            </a:r>
          </a:p>
          <a:p>
            <a:pPr lvl="1"/>
            <a:endParaRPr lang="en-US" sz="1500" dirty="0"/>
          </a:p>
          <a:p>
            <a:r>
              <a:rPr lang="en-US" dirty="0" smtClean="0"/>
              <a:t>To protect against financial crisis.</a:t>
            </a:r>
          </a:p>
          <a:p>
            <a:pPr lvl="1"/>
            <a:r>
              <a:rPr lang="en-US" sz="1800" dirty="0" smtClean="0"/>
              <a:t>Includes a plan for savings</a:t>
            </a:r>
          </a:p>
          <a:p>
            <a:pPr lvl="1"/>
            <a:r>
              <a:rPr lang="en-US" sz="1800" dirty="0" smtClean="0"/>
              <a:t>Just in case plan for paying for expenses due to unforeseen problems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xmlns="" val="373086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629</TotalTime>
  <Words>965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Marketing Management 3.04</vt:lpstr>
      <vt:lpstr>Essential Question</vt:lpstr>
      <vt:lpstr>Warm-up</vt:lpstr>
      <vt:lpstr>Objective:   Explain why budgets are about money</vt:lpstr>
      <vt:lpstr>Think - Share</vt:lpstr>
      <vt:lpstr>Objective:   Describe how budgets are financial maps</vt:lpstr>
      <vt:lpstr>Objective: Identify reasons that budgets are management tools</vt:lpstr>
      <vt:lpstr>Objective: Explain the importance of budgets to business success</vt:lpstr>
      <vt:lpstr>Objective: Explain the importance of budgets to business success</vt:lpstr>
      <vt:lpstr>Think-Share</vt:lpstr>
      <vt:lpstr>Objective:   Identify ways that businesses can create budgets</vt:lpstr>
      <vt:lpstr>Objective:   Identify ways that businesses can create budgets</vt:lpstr>
      <vt:lpstr>Objective:   Identify ways that businesses can create budgets</vt:lpstr>
      <vt:lpstr>Objective:  Distinguish between general and specialized budgets</vt:lpstr>
      <vt:lpstr>Think-Share</vt:lpstr>
      <vt:lpstr>Objective: Describe characteristics of a successful budget</vt:lpstr>
      <vt:lpstr>Think-Share</vt:lpstr>
      <vt:lpstr>Activities</vt:lpstr>
      <vt:lpstr>Resource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 3.04</dc:title>
  <dc:creator>Lisa Garrett</dc:creator>
  <cp:lastModifiedBy>Erica</cp:lastModifiedBy>
  <cp:revision>13</cp:revision>
  <dcterms:created xsi:type="dcterms:W3CDTF">2011-10-05T20:36:58Z</dcterms:created>
  <dcterms:modified xsi:type="dcterms:W3CDTF">2012-06-04T02:12:40Z</dcterms:modified>
</cp:coreProperties>
</file>