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09" autoAdjust="0"/>
  </p:normalViewPr>
  <p:slideViewPr>
    <p:cSldViewPr>
      <p:cViewPr>
        <p:scale>
          <a:sx n="69" d="100"/>
          <a:sy n="69" d="100"/>
        </p:scale>
        <p:origin x="-14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1089E7C-1845-46B1-A100-FE09F2BF76D0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6EB641-7ED1-4CFF-BCEF-FA2AD5FB79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4988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3F90A5-71E6-4DA3-85C2-9D8BFD3A4AF5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029DAE-FE50-4926-9B74-8531D4AEC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528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9DAE-FE50-4926-9B74-8531D4AECE4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5638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9DAE-FE50-4926-9B74-8531D4AECE4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5638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9DAE-FE50-4926-9B74-8531D4AECE4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5638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CE7A11-A0C3-46C0-AF15-317DF0811D2E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C2A17CE-689C-4ECF-9475-14CDBCD56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E7A11-A0C3-46C0-AF15-317DF0811D2E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A17CE-689C-4ECF-9475-14CDBCD56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FCE7A11-A0C3-46C0-AF15-317DF0811D2E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2A17CE-689C-4ECF-9475-14CDBCD56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E7A11-A0C3-46C0-AF15-317DF0811D2E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A17CE-689C-4ECF-9475-14CDBCD56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CE7A11-A0C3-46C0-AF15-317DF0811D2E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C2A17CE-689C-4ECF-9475-14CDBCD56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E7A11-A0C3-46C0-AF15-317DF0811D2E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A17CE-689C-4ECF-9475-14CDBCD56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E7A11-A0C3-46C0-AF15-317DF0811D2E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A17CE-689C-4ECF-9475-14CDBCD56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E7A11-A0C3-46C0-AF15-317DF0811D2E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A17CE-689C-4ECF-9475-14CDBCD56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CE7A11-A0C3-46C0-AF15-317DF0811D2E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A17CE-689C-4ECF-9475-14CDBCD56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E7A11-A0C3-46C0-AF15-317DF0811D2E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A17CE-689C-4ECF-9475-14CDBCD56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E7A11-A0C3-46C0-AF15-317DF0811D2E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A17CE-689C-4ECF-9475-14CDBCD563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FCE7A11-A0C3-46C0-AF15-317DF0811D2E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C2A17CE-689C-4ECF-9475-14CDBCD56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Marketing management 3.03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 communication skills to influence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0471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en-US" dirty="0" smtClean="0"/>
              <a:t>Negotiation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>
            <a:normAutofit/>
          </a:bodyPr>
          <a:lstStyle/>
          <a:p>
            <a:r>
              <a:rPr lang="en-US" dirty="0"/>
              <a:t>Accommodating</a:t>
            </a:r>
          </a:p>
          <a:p>
            <a:pPr lvl="1"/>
            <a:r>
              <a:rPr lang="en-US" dirty="0" smtClean="0"/>
              <a:t>People </a:t>
            </a:r>
            <a:r>
              <a:rPr lang="en-US" dirty="0"/>
              <a:t>who accommodate others might find themselves doing </a:t>
            </a:r>
            <a:r>
              <a:rPr lang="en-US" dirty="0" smtClean="0"/>
              <a:t>or agreeing </a:t>
            </a:r>
            <a:r>
              <a:rPr lang="en-US" dirty="0"/>
              <a:t>to something they don’t really like.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person might “give in,” hoping to gain something else </a:t>
            </a:r>
            <a:r>
              <a:rPr lang="en-US" dirty="0" smtClean="0"/>
              <a:t>during another </a:t>
            </a:r>
            <a:r>
              <a:rPr lang="en-US" dirty="0"/>
              <a:t>negotiation.</a:t>
            </a:r>
          </a:p>
          <a:p>
            <a:r>
              <a:rPr lang="en-US" dirty="0" smtClean="0"/>
              <a:t>Collaborative</a:t>
            </a:r>
            <a:endParaRPr lang="en-US" dirty="0"/>
          </a:p>
          <a:p>
            <a:pPr lvl="1"/>
            <a:r>
              <a:rPr lang="en-US" dirty="0" smtClean="0"/>
              <a:t>When </a:t>
            </a:r>
            <a:r>
              <a:rPr lang="en-US" dirty="0"/>
              <a:t>people collaborate, they work together.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are more likely to create an outcome that benefits both parties.</a:t>
            </a:r>
          </a:p>
          <a:p>
            <a:pPr lvl="1"/>
            <a:r>
              <a:rPr lang="en-US" dirty="0" smtClean="0"/>
              <a:t>Collaboration builds lasting relationships by embracing an “everybody wins” attitude.</a:t>
            </a:r>
          </a:p>
        </p:txBody>
      </p:sp>
    </p:spTree>
    <p:extLst>
      <p:ext uri="{BB962C8B-B14F-4D97-AF65-F5344CB8AC3E}">
        <p14:creationId xmlns:p14="http://schemas.microsoft.com/office/powerpoint/2010/main" xmlns="" val="407060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en-US" dirty="0" smtClean="0"/>
              <a:t>Negotiation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543800" cy="5562600"/>
          </a:xfrm>
        </p:spPr>
        <p:txBody>
          <a:bodyPr>
            <a:noAutofit/>
          </a:bodyPr>
          <a:lstStyle/>
          <a:p>
            <a:r>
              <a:rPr lang="en-US" sz="1800" dirty="0"/>
              <a:t>Bargaining</a:t>
            </a:r>
          </a:p>
          <a:p>
            <a:pPr lvl="1"/>
            <a:r>
              <a:rPr lang="en-US" sz="1800" dirty="0" smtClean="0"/>
              <a:t>Each </a:t>
            </a:r>
            <a:r>
              <a:rPr lang="en-US" sz="1800" dirty="0"/>
              <a:t>person proposes solutions and uses “give-and-take” tactics </a:t>
            </a:r>
            <a:r>
              <a:rPr lang="en-US" sz="1800" dirty="0" smtClean="0"/>
              <a:t>to reach </a:t>
            </a:r>
            <a:r>
              <a:rPr lang="en-US" sz="1800" dirty="0"/>
              <a:t>an agreement.</a:t>
            </a:r>
          </a:p>
          <a:p>
            <a:pPr lvl="1"/>
            <a:r>
              <a:rPr lang="en-US" sz="1800" dirty="0" smtClean="0"/>
              <a:t>You </a:t>
            </a:r>
            <a:r>
              <a:rPr lang="en-US" sz="1800" dirty="0"/>
              <a:t>may have to give up something, but you get something in return.</a:t>
            </a:r>
          </a:p>
          <a:p>
            <a:pPr lvl="1"/>
            <a:r>
              <a:rPr lang="en-US" sz="1800" dirty="0" smtClean="0"/>
              <a:t>Know </a:t>
            </a:r>
            <a:r>
              <a:rPr lang="en-US" sz="1800" dirty="0"/>
              <a:t>exactly what you are willing to give before you begin negotiating.</a:t>
            </a:r>
          </a:p>
          <a:p>
            <a:pPr lvl="1"/>
            <a:r>
              <a:rPr lang="en-US" sz="1800" dirty="0" smtClean="0"/>
              <a:t>Don’t </a:t>
            </a:r>
            <a:r>
              <a:rPr lang="en-US" sz="1800" dirty="0"/>
              <a:t>make concessions until you know all the other person’s demands.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number of concessions you make should decrease as the </a:t>
            </a:r>
            <a:r>
              <a:rPr lang="en-US" sz="1800" dirty="0" smtClean="0"/>
              <a:t>negotiation process continues</a:t>
            </a:r>
          </a:p>
          <a:p>
            <a:r>
              <a:rPr lang="en-US" sz="1800" dirty="0"/>
              <a:t>Good cop/Bad cop</a:t>
            </a:r>
          </a:p>
          <a:p>
            <a:pPr lvl="1"/>
            <a:r>
              <a:rPr lang="en-US" sz="1800" dirty="0" smtClean="0"/>
              <a:t>If </a:t>
            </a:r>
            <a:r>
              <a:rPr lang="en-US" sz="1800" dirty="0"/>
              <a:t>you are part of a group that is negotiating, set up one person </a:t>
            </a:r>
            <a:r>
              <a:rPr lang="en-US" sz="1800" dirty="0" smtClean="0"/>
              <a:t>as reasonable </a:t>
            </a:r>
            <a:r>
              <a:rPr lang="en-US" sz="1800" dirty="0"/>
              <a:t>and agreeable and the other person as unreasonable.</a:t>
            </a:r>
          </a:p>
          <a:p>
            <a:pPr lvl="1"/>
            <a:r>
              <a:rPr lang="en-US" sz="1800" dirty="0" smtClean="0"/>
              <a:t>This </a:t>
            </a:r>
            <a:r>
              <a:rPr lang="en-US" sz="1800" dirty="0"/>
              <a:t>allows you to present two positions, making the “reasonable” </a:t>
            </a:r>
            <a:r>
              <a:rPr lang="en-US" sz="1800" dirty="0" smtClean="0"/>
              <a:t>one that </a:t>
            </a:r>
            <a:r>
              <a:rPr lang="en-US" sz="1800" dirty="0"/>
              <a:t>much more attractive to the other side.</a:t>
            </a:r>
          </a:p>
          <a:p>
            <a:pPr lvl="1"/>
            <a:r>
              <a:rPr lang="en-US" sz="1800" dirty="0" smtClean="0"/>
              <a:t>If </a:t>
            </a:r>
            <a:r>
              <a:rPr lang="en-US" sz="1800" dirty="0"/>
              <a:t>you’re faced with this strategy, you can combat it by directing </a:t>
            </a:r>
            <a:r>
              <a:rPr lang="en-US" sz="1800" dirty="0" smtClean="0"/>
              <a:t>your attention </a:t>
            </a:r>
            <a:r>
              <a:rPr lang="en-US" sz="1800" dirty="0"/>
              <a:t>toward the good cop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254227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en-US" dirty="0" smtClean="0"/>
              <a:t>Negotiation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543800" cy="5562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Limited </a:t>
            </a:r>
            <a:r>
              <a:rPr lang="en-US" sz="1800" dirty="0"/>
              <a:t>authority</a:t>
            </a:r>
          </a:p>
          <a:p>
            <a:pPr lvl="1"/>
            <a:r>
              <a:rPr lang="en-US" sz="1800" dirty="0" smtClean="0"/>
              <a:t>This </a:t>
            </a:r>
            <a:r>
              <a:rPr lang="en-US" sz="1800" dirty="0"/>
              <a:t>works the same way as good cop/bad cop, although the bad cop </a:t>
            </a:r>
            <a:r>
              <a:rPr lang="en-US" sz="1800" dirty="0" smtClean="0"/>
              <a:t>is not </a:t>
            </a:r>
            <a:r>
              <a:rPr lang="en-US" sz="1800" dirty="0"/>
              <a:t>present.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good cop claims that s/he does not have the authority to meet </a:t>
            </a:r>
            <a:r>
              <a:rPr lang="en-US" sz="1800" dirty="0" smtClean="0"/>
              <a:t>your requests</a:t>
            </a:r>
            <a:r>
              <a:rPr lang="en-US" sz="1800" dirty="0"/>
              <a:t>.</a:t>
            </a:r>
          </a:p>
          <a:p>
            <a:pPr lvl="1"/>
            <a:r>
              <a:rPr lang="en-US" sz="1800" dirty="0" smtClean="0"/>
              <a:t>You </a:t>
            </a:r>
            <a:r>
              <a:rPr lang="en-US" sz="1800" dirty="0"/>
              <a:t>can avoid this by arranging to talk to both people at the same </a:t>
            </a:r>
            <a:r>
              <a:rPr lang="en-US" sz="1800" dirty="0" smtClean="0"/>
              <a:t>time (the </a:t>
            </a:r>
            <a:r>
              <a:rPr lang="en-US" sz="1800" dirty="0"/>
              <a:t>good cop and the decision maker), still focusing your </a:t>
            </a:r>
            <a:r>
              <a:rPr lang="en-US" sz="1800" dirty="0" smtClean="0"/>
              <a:t>attention toward </a:t>
            </a:r>
            <a:r>
              <a:rPr lang="en-US" sz="1800" dirty="0"/>
              <a:t>the good cop.</a:t>
            </a:r>
          </a:p>
          <a:p>
            <a:r>
              <a:rPr lang="en-US" sz="1800" dirty="0" smtClean="0"/>
              <a:t>Deadline </a:t>
            </a:r>
            <a:r>
              <a:rPr lang="en-US" sz="1800" dirty="0"/>
              <a:t>driven</a:t>
            </a:r>
          </a:p>
          <a:p>
            <a:pPr lvl="1"/>
            <a:r>
              <a:rPr lang="en-US" sz="1800" dirty="0" smtClean="0"/>
              <a:t>Giving </a:t>
            </a:r>
            <a:r>
              <a:rPr lang="en-US" sz="1800" dirty="0"/>
              <a:t>others specific deadlines to meet your requests is a good way </a:t>
            </a:r>
            <a:r>
              <a:rPr lang="en-US" sz="1800" dirty="0" smtClean="0"/>
              <a:t>to make </a:t>
            </a:r>
            <a:r>
              <a:rPr lang="en-US" sz="1800" dirty="0"/>
              <a:t>sure they are met.</a:t>
            </a:r>
          </a:p>
          <a:p>
            <a:pPr lvl="1"/>
            <a:r>
              <a:rPr lang="en-US" sz="1800" dirty="0" smtClean="0"/>
              <a:t>It’s </a:t>
            </a:r>
            <a:r>
              <a:rPr lang="en-US" sz="1800" dirty="0"/>
              <a:t>a way of making the negotiation real and specific.</a:t>
            </a:r>
          </a:p>
          <a:p>
            <a:pPr lvl="1"/>
            <a:r>
              <a:rPr lang="en-US" sz="1800" dirty="0" smtClean="0"/>
              <a:t>An </a:t>
            </a:r>
            <a:r>
              <a:rPr lang="en-US" sz="1800" dirty="0"/>
              <a:t>advantage to this strategy is that it introduces a deadline as </a:t>
            </a:r>
            <a:r>
              <a:rPr lang="en-US" sz="1800" dirty="0" smtClean="0"/>
              <a:t>a negotiable </a:t>
            </a:r>
            <a:r>
              <a:rPr lang="en-US" sz="1800" dirty="0"/>
              <a:t>point.</a:t>
            </a:r>
          </a:p>
          <a:p>
            <a:pPr lvl="1"/>
            <a:r>
              <a:rPr lang="en-US" sz="1800" dirty="0" smtClean="0"/>
              <a:t>If </a:t>
            </a:r>
            <a:r>
              <a:rPr lang="en-US" sz="1800" dirty="0"/>
              <a:t>you set a deadline earlier than is necessary, you can build in </a:t>
            </a:r>
            <a:r>
              <a:rPr lang="en-US" sz="1800" dirty="0" smtClean="0"/>
              <a:t>negotiating room.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822081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en-US" dirty="0" smtClean="0"/>
              <a:t>Negotiation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772400" cy="5715000"/>
          </a:xfrm>
        </p:spPr>
        <p:txBody>
          <a:bodyPr>
            <a:noAutofit/>
          </a:bodyPr>
          <a:lstStyle/>
          <a:p>
            <a:r>
              <a:rPr lang="en-US" sz="1700" dirty="0" smtClean="0"/>
              <a:t>A </a:t>
            </a:r>
            <a:r>
              <a:rPr lang="en-US" sz="1700" dirty="0"/>
              <a:t>focus on needs/wants</a:t>
            </a:r>
          </a:p>
          <a:p>
            <a:pPr lvl="1"/>
            <a:r>
              <a:rPr lang="en-US" sz="1700" dirty="0" smtClean="0"/>
              <a:t>Depending </a:t>
            </a:r>
            <a:r>
              <a:rPr lang="en-US" sz="1700" dirty="0"/>
              <a:t>on the relationship you have with the other person, it might </a:t>
            </a:r>
            <a:r>
              <a:rPr lang="en-US" sz="1700" dirty="0" smtClean="0"/>
              <a:t>be helpful </a:t>
            </a:r>
            <a:r>
              <a:rPr lang="en-US" sz="1700" dirty="0"/>
              <a:t>to present exactly what you want and why.</a:t>
            </a:r>
          </a:p>
          <a:p>
            <a:pPr lvl="1"/>
            <a:r>
              <a:rPr lang="en-US" sz="1700" dirty="0" smtClean="0"/>
              <a:t>This </a:t>
            </a:r>
            <a:r>
              <a:rPr lang="en-US" sz="1700" dirty="0"/>
              <a:t>works well when the relationship is important to you and to the </a:t>
            </a:r>
            <a:r>
              <a:rPr lang="en-US" sz="1700" dirty="0" smtClean="0"/>
              <a:t>other person</a:t>
            </a:r>
            <a:r>
              <a:rPr lang="en-US" sz="1700" dirty="0"/>
              <a:t>.</a:t>
            </a:r>
          </a:p>
          <a:p>
            <a:pPr lvl="1"/>
            <a:r>
              <a:rPr lang="en-US" sz="1700" dirty="0" smtClean="0"/>
              <a:t>On </a:t>
            </a:r>
            <a:r>
              <a:rPr lang="en-US" sz="1700" dirty="0"/>
              <a:t>the other hand, there are times when you don’t want to divulge </a:t>
            </a:r>
            <a:r>
              <a:rPr lang="en-US" sz="1700" dirty="0" smtClean="0"/>
              <a:t>all your </a:t>
            </a:r>
            <a:r>
              <a:rPr lang="en-US" sz="1700" dirty="0"/>
              <a:t>information.</a:t>
            </a:r>
          </a:p>
          <a:p>
            <a:pPr lvl="2"/>
            <a:r>
              <a:rPr lang="en-US" sz="1700" dirty="0" smtClean="0"/>
              <a:t>Example</a:t>
            </a:r>
            <a:r>
              <a:rPr lang="en-US" sz="1700" dirty="0"/>
              <a:t>: If you are negotiating a price for something, you don’t want </a:t>
            </a:r>
            <a:r>
              <a:rPr lang="en-US" sz="1700" dirty="0" smtClean="0"/>
              <a:t>to reveal </a:t>
            </a:r>
            <a:r>
              <a:rPr lang="en-US" sz="1700" dirty="0"/>
              <a:t>how much you are actually willing to pay for it up front</a:t>
            </a:r>
            <a:r>
              <a:rPr lang="en-US" sz="1700" dirty="0" smtClean="0"/>
              <a:t>.</a:t>
            </a:r>
          </a:p>
          <a:p>
            <a:r>
              <a:rPr lang="en-US" sz="1700" dirty="0" smtClean="0"/>
              <a:t>Silence</a:t>
            </a:r>
            <a:endParaRPr lang="en-US" sz="1700" dirty="0"/>
          </a:p>
          <a:p>
            <a:pPr lvl="1"/>
            <a:r>
              <a:rPr lang="en-US" sz="1700" dirty="0" smtClean="0"/>
              <a:t>Silence </a:t>
            </a:r>
            <a:r>
              <a:rPr lang="en-US" sz="1700" dirty="0"/>
              <a:t>is a good tactic to use when:</a:t>
            </a:r>
          </a:p>
          <a:p>
            <a:pPr lvl="2"/>
            <a:r>
              <a:rPr lang="en-US" sz="1700" dirty="0" smtClean="0"/>
              <a:t>The </a:t>
            </a:r>
            <a:r>
              <a:rPr lang="en-US" sz="1700" dirty="0"/>
              <a:t>discussion becomes emotionally heated.</a:t>
            </a:r>
          </a:p>
          <a:p>
            <a:pPr lvl="2"/>
            <a:r>
              <a:rPr lang="en-US" sz="1700" dirty="0" smtClean="0"/>
              <a:t>The </a:t>
            </a:r>
            <a:r>
              <a:rPr lang="en-US" sz="1700" dirty="0"/>
              <a:t>other person does not like what you say.</a:t>
            </a:r>
          </a:p>
          <a:p>
            <a:pPr lvl="1"/>
            <a:r>
              <a:rPr lang="en-US" sz="1700" dirty="0" smtClean="0"/>
              <a:t>Nod </a:t>
            </a:r>
            <a:r>
              <a:rPr lang="en-US" sz="1700" dirty="0"/>
              <a:t>your head to signal you are listening, but don’t talk.</a:t>
            </a:r>
          </a:p>
          <a:p>
            <a:pPr lvl="1"/>
            <a:r>
              <a:rPr lang="en-US" sz="1700" dirty="0" smtClean="0"/>
              <a:t>People </a:t>
            </a:r>
            <a:r>
              <a:rPr lang="en-US" sz="1700" dirty="0"/>
              <a:t>are often uncomfortable with silence.</a:t>
            </a:r>
          </a:p>
          <a:p>
            <a:pPr lvl="1"/>
            <a:r>
              <a:rPr lang="en-US" sz="1700" dirty="0" smtClean="0"/>
              <a:t>The </a:t>
            </a:r>
            <a:r>
              <a:rPr lang="en-US" sz="1700" dirty="0"/>
              <a:t>other person might try to revise his/her statement to sound </a:t>
            </a:r>
            <a:r>
              <a:rPr lang="en-US" sz="1700" dirty="0" smtClean="0"/>
              <a:t>more reasonable</a:t>
            </a:r>
            <a:r>
              <a:rPr lang="en-US" sz="1700" dirty="0"/>
              <a:t>.</a:t>
            </a:r>
          </a:p>
          <a:p>
            <a:pPr lvl="1"/>
            <a:r>
              <a:rPr lang="en-US" sz="1700" dirty="0" smtClean="0"/>
              <a:t>In </a:t>
            </a:r>
            <a:r>
              <a:rPr lang="en-US" sz="1700" dirty="0"/>
              <a:t>this moment, the power shifts to you.</a:t>
            </a:r>
          </a:p>
        </p:txBody>
      </p:sp>
    </p:spTree>
    <p:extLst>
      <p:ext uri="{BB962C8B-B14F-4D97-AF65-F5344CB8AC3E}">
        <p14:creationId xmlns:p14="http://schemas.microsoft.com/office/powerpoint/2010/main" xmlns="" val="3004609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9620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Negotiation skills in business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772400" cy="5791200"/>
          </a:xfrm>
        </p:spPr>
        <p:txBody>
          <a:bodyPr>
            <a:noAutofit/>
          </a:bodyPr>
          <a:lstStyle/>
          <a:p>
            <a:r>
              <a:rPr lang="en-US" sz="1700" dirty="0"/>
              <a:t>Research and </a:t>
            </a:r>
            <a:r>
              <a:rPr lang="en-US" sz="1700" dirty="0" smtClean="0"/>
              <a:t>prepare</a:t>
            </a:r>
          </a:p>
          <a:p>
            <a:pPr lvl="1"/>
            <a:r>
              <a:rPr lang="en-US" sz="1700" dirty="0"/>
              <a:t>anticipate the other person’s negotiation </a:t>
            </a:r>
            <a:r>
              <a:rPr lang="en-US" sz="1700" dirty="0" smtClean="0"/>
              <a:t>style</a:t>
            </a:r>
          </a:p>
          <a:p>
            <a:pPr lvl="1"/>
            <a:r>
              <a:rPr lang="en-US" sz="1700" dirty="0"/>
              <a:t>gather information ahead of </a:t>
            </a:r>
            <a:r>
              <a:rPr lang="en-US" sz="1700" dirty="0" smtClean="0"/>
              <a:t>time</a:t>
            </a:r>
          </a:p>
          <a:p>
            <a:r>
              <a:rPr lang="en-US" sz="1700" dirty="0"/>
              <a:t>Set up a time and place to meet with the other </a:t>
            </a:r>
            <a:r>
              <a:rPr lang="en-US" sz="1700" dirty="0" smtClean="0"/>
              <a:t>person</a:t>
            </a:r>
          </a:p>
          <a:p>
            <a:pPr lvl="1"/>
            <a:r>
              <a:rPr lang="en-US" sz="1700" dirty="0"/>
              <a:t>timing is </a:t>
            </a:r>
            <a:r>
              <a:rPr lang="en-US" sz="1700" dirty="0" smtClean="0"/>
              <a:t>crucial</a:t>
            </a:r>
          </a:p>
          <a:p>
            <a:pPr lvl="1"/>
            <a:r>
              <a:rPr lang="en-US" sz="1700" dirty="0"/>
              <a:t>consider the meeting </a:t>
            </a:r>
            <a:r>
              <a:rPr lang="en-US" sz="1700" dirty="0" smtClean="0"/>
              <a:t>place</a:t>
            </a:r>
          </a:p>
          <a:p>
            <a:r>
              <a:rPr lang="en-US" sz="1700" dirty="0"/>
              <a:t>Negotiate for a win-win </a:t>
            </a:r>
            <a:r>
              <a:rPr lang="en-US" sz="1700" dirty="0" smtClean="0"/>
              <a:t>outcome</a:t>
            </a:r>
          </a:p>
          <a:p>
            <a:pPr lvl="1"/>
            <a:r>
              <a:rPr lang="en-US" sz="1700" dirty="0"/>
              <a:t>meet with the other </a:t>
            </a:r>
            <a:r>
              <a:rPr lang="en-US" sz="1700" dirty="0" smtClean="0"/>
              <a:t>person</a:t>
            </a:r>
          </a:p>
          <a:p>
            <a:pPr lvl="1"/>
            <a:r>
              <a:rPr lang="en-US" sz="1700" dirty="0" smtClean="0"/>
              <a:t>be </a:t>
            </a:r>
            <a:r>
              <a:rPr lang="en-US" sz="1700" dirty="0"/>
              <a:t>aware of body </a:t>
            </a:r>
            <a:r>
              <a:rPr lang="en-US" sz="1700" dirty="0" smtClean="0"/>
              <a:t>language</a:t>
            </a:r>
          </a:p>
          <a:p>
            <a:pPr lvl="1"/>
            <a:r>
              <a:rPr lang="en-US" sz="1700" dirty="0" smtClean="0"/>
              <a:t>use </a:t>
            </a:r>
            <a:r>
              <a:rPr lang="en-US" sz="1700" dirty="0"/>
              <a:t>appropriate </a:t>
            </a:r>
            <a:r>
              <a:rPr lang="en-US" sz="1700" dirty="0" smtClean="0"/>
              <a:t>language</a:t>
            </a:r>
          </a:p>
          <a:p>
            <a:pPr lvl="1"/>
            <a:r>
              <a:rPr lang="en-US" sz="1700" dirty="0"/>
              <a:t>Actively </a:t>
            </a:r>
            <a:r>
              <a:rPr lang="en-US" sz="1700" dirty="0" smtClean="0"/>
              <a:t>listen</a:t>
            </a:r>
          </a:p>
          <a:p>
            <a:r>
              <a:rPr lang="en-US" sz="1700" dirty="0"/>
              <a:t>Resolve issues, reach an agreement, and establish </a:t>
            </a:r>
            <a:r>
              <a:rPr lang="en-US" sz="1700" dirty="0" smtClean="0"/>
              <a:t>terms</a:t>
            </a:r>
          </a:p>
          <a:p>
            <a:pPr lvl="1"/>
            <a:r>
              <a:rPr lang="en-US" sz="1700" dirty="0"/>
              <a:t>You’ve stated your needs, expressed your interests, communicated benefits, </a:t>
            </a:r>
            <a:r>
              <a:rPr lang="en-US" sz="1700" dirty="0" smtClean="0"/>
              <a:t>discussed options</a:t>
            </a:r>
            <a:r>
              <a:rPr lang="en-US" sz="1700" dirty="0"/>
              <a:t>, and reached a compromise or an agreement.</a:t>
            </a:r>
          </a:p>
          <a:p>
            <a:pPr lvl="1"/>
            <a:r>
              <a:rPr lang="en-US" sz="1700" dirty="0" smtClean="0"/>
              <a:t>The </a:t>
            </a:r>
            <a:r>
              <a:rPr lang="en-US" sz="1700" dirty="0"/>
              <a:t>next step is to make sure that each person understands the other’s </a:t>
            </a:r>
            <a:r>
              <a:rPr lang="en-US" sz="1700" dirty="0" smtClean="0"/>
              <a:t>expectations and responsibilities</a:t>
            </a:r>
            <a:r>
              <a:rPr lang="en-US" sz="1700" dirty="0"/>
              <a:t> </a:t>
            </a:r>
            <a:r>
              <a:rPr lang="en-US" sz="1700" dirty="0" smtClean="0"/>
              <a:t>and to </a:t>
            </a:r>
            <a:r>
              <a:rPr lang="en-US" sz="1700" dirty="0"/>
              <a:t>set deadlines or set up another meeting if needed.</a:t>
            </a:r>
          </a:p>
        </p:txBody>
      </p:sp>
    </p:spTree>
    <p:extLst>
      <p:ext uri="{BB962C8B-B14F-4D97-AF65-F5344CB8AC3E}">
        <p14:creationId xmlns:p14="http://schemas.microsoft.com/office/powerpoint/2010/main" xmlns="" val="3555184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importance of being able to persuade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Persuasion is an important part of communication</a:t>
            </a:r>
          </a:p>
          <a:p>
            <a:r>
              <a:rPr lang="en-US" dirty="0" smtClean="0"/>
              <a:t>Want others to understand your message and agree with you</a:t>
            </a:r>
          </a:p>
          <a:p>
            <a:r>
              <a:rPr lang="en-US" dirty="0" smtClean="0"/>
              <a:t>Try to influence people to change their attitudes or behavior</a:t>
            </a:r>
          </a:p>
          <a:p>
            <a:r>
              <a:rPr lang="en-US" dirty="0" smtClean="0"/>
              <a:t>Trying to communicate in a persuasive way so they will say “yes” rather than “no”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0266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Business occasions for persuading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/>
              <a:t>To purchase/buy a product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/>
              <a:t>To be patient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/>
              <a:t>To have confidence in product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en-US" dirty="0" smtClean="0"/>
              <a:t>To choose project to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9873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Factors that determine a person’s credibility with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Tell the truth</a:t>
            </a:r>
          </a:p>
          <a:p>
            <a:pPr lvl="1"/>
            <a:r>
              <a:rPr lang="en-US" dirty="0" smtClean="0"/>
              <a:t>If you always tell it, others will get into the habit of believing you because they can trust you</a:t>
            </a:r>
          </a:p>
          <a:p>
            <a:r>
              <a:rPr lang="en-US" dirty="0" smtClean="0"/>
              <a:t>Know what you’re talking about</a:t>
            </a:r>
          </a:p>
          <a:p>
            <a:pPr lvl="1"/>
            <a:r>
              <a:rPr lang="en-US" dirty="0" smtClean="0"/>
              <a:t>Make sure your information is correct</a:t>
            </a:r>
          </a:p>
          <a:p>
            <a:pPr lvl="1"/>
            <a:r>
              <a:rPr lang="en-US" dirty="0" smtClean="0"/>
              <a:t>If you don’t know, say so!</a:t>
            </a:r>
          </a:p>
          <a:p>
            <a:r>
              <a:rPr lang="en-US" dirty="0" smtClean="0"/>
              <a:t>Don’t exaggerate</a:t>
            </a:r>
          </a:p>
          <a:p>
            <a:pPr lvl="1"/>
            <a:r>
              <a:rPr lang="en-US" dirty="0" smtClean="0"/>
              <a:t>You don’t want to make something look better than it is</a:t>
            </a:r>
          </a:p>
          <a:p>
            <a:pPr lvl="1"/>
            <a:r>
              <a:rPr lang="en-US" dirty="0" smtClean="0"/>
              <a:t>Ex:  Say something is offering a discount to attract customers vs. it is the cheapest in town (especially if YOU DON’T KNOW THAT AS A FACT!)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8143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Techniques for persuading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96200" cy="4846320"/>
          </a:xfrm>
        </p:spPr>
        <p:txBody>
          <a:bodyPr/>
          <a:lstStyle/>
          <a:p>
            <a:r>
              <a:rPr lang="en-US" dirty="0" smtClean="0"/>
              <a:t>Understand your audience</a:t>
            </a:r>
          </a:p>
          <a:p>
            <a:pPr lvl="1"/>
            <a:r>
              <a:rPr lang="en-US" dirty="0" smtClean="0"/>
              <a:t>Different audiences have different needs/concerns</a:t>
            </a:r>
          </a:p>
          <a:p>
            <a:r>
              <a:rPr lang="en-US" dirty="0" smtClean="0"/>
              <a:t>Be reasonable</a:t>
            </a:r>
          </a:p>
          <a:p>
            <a:pPr lvl="1"/>
            <a:r>
              <a:rPr lang="en-US" dirty="0" smtClean="0"/>
              <a:t>Almost impossible to do something unrealistic</a:t>
            </a:r>
          </a:p>
          <a:p>
            <a:r>
              <a:rPr lang="en-US" dirty="0" smtClean="0"/>
              <a:t>Get your audience’s attention</a:t>
            </a:r>
          </a:p>
          <a:p>
            <a:pPr lvl="1"/>
            <a:r>
              <a:rPr lang="en-US" dirty="0" smtClean="0"/>
              <a:t>Does it affect them?  If they can’t make that connection, may not listen</a:t>
            </a:r>
          </a:p>
          <a:p>
            <a:r>
              <a:rPr lang="en-US" dirty="0" smtClean="0"/>
              <a:t>State your case</a:t>
            </a:r>
          </a:p>
          <a:p>
            <a:pPr lvl="1"/>
            <a:r>
              <a:rPr lang="en-US" dirty="0" smtClean="0"/>
              <a:t>Explain your ideas</a:t>
            </a:r>
          </a:p>
          <a:p>
            <a:r>
              <a:rPr lang="en-US" dirty="0" smtClean="0"/>
              <a:t>Promote benefits</a:t>
            </a:r>
          </a:p>
          <a:p>
            <a:pPr lvl="1"/>
            <a:r>
              <a:rPr lang="en-US" dirty="0" smtClean="0"/>
              <a:t>Create a desire for others to agree with your ideas.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584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Procedures for persuading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appropriate body language</a:t>
            </a:r>
          </a:p>
          <a:p>
            <a:pPr lvl="1"/>
            <a:r>
              <a:rPr lang="en-US" dirty="0" smtClean="0"/>
              <a:t>Face people and look them in the eye when you speak to them</a:t>
            </a:r>
          </a:p>
          <a:p>
            <a:pPr lvl="1"/>
            <a:r>
              <a:rPr lang="en-US" dirty="0" smtClean="0"/>
              <a:t>Smiles encourage people to listen to you</a:t>
            </a:r>
          </a:p>
          <a:p>
            <a:r>
              <a:rPr lang="en-US" dirty="0" smtClean="0"/>
              <a:t>Use persuasive words</a:t>
            </a:r>
          </a:p>
          <a:p>
            <a:pPr lvl="1"/>
            <a:r>
              <a:rPr lang="en-US" dirty="0" smtClean="0"/>
              <a:t>Use words that appeal to your audience</a:t>
            </a:r>
          </a:p>
          <a:p>
            <a:pPr lvl="1"/>
            <a:r>
              <a:rPr lang="en-US" dirty="0" smtClean="0"/>
              <a:t>“you”, “save”, “easy”, “fun”, “new”, and “money” are very persuasive</a:t>
            </a:r>
          </a:p>
          <a:p>
            <a:pPr lvl="1"/>
            <a:r>
              <a:rPr lang="en-US" dirty="0" smtClean="0"/>
              <a:t>People respond well when message is directed to them</a:t>
            </a:r>
          </a:p>
          <a:p>
            <a:r>
              <a:rPr lang="en-US" dirty="0" smtClean="0"/>
              <a:t>Use your voice</a:t>
            </a:r>
          </a:p>
          <a:p>
            <a:pPr lvl="1"/>
            <a:r>
              <a:rPr lang="en-US" dirty="0" smtClean="0"/>
              <a:t>Speak in a normal tone</a:t>
            </a:r>
          </a:p>
          <a:p>
            <a:pPr lvl="1"/>
            <a:r>
              <a:rPr lang="en-US" dirty="0" smtClean="0"/>
              <a:t>Vary the volume of your voice</a:t>
            </a:r>
          </a:p>
          <a:p>
            <a:pPr lvl="1"/>
            <a:r>
              <a:rPr lang="en-US" dirty="0" smtClean="0"/>
              <a:t>Put energy into your voice</a:t>
            </a:r>
          </a:p>
          <a:p>
            <a:pPr lvl="1"/>
            <a:r>
              <a:rPr lang="en-US" dirty="0" smtClean="0"/>
              <a:t>Speak with confidence</a:t>
            </a:r>
          </a:p>
          <a:p>
            <a:r>
              <a:rPr lang="en-US" dirty="0" smtClean="0"/>
              <a:t>Use stories</a:t>
            </a:r>
          </a:p>
          <a:p>
            <a:pPr lvl="1"/>
            <a:r>
              <a:rPr lang="en-US" dirty="0" smtClean="0"/>
              <a:t>Reinforce your message with examples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0450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reaching agreement with another party or persuading someone to take a certain course of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7987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Business situations where negotiation skills are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96200" cy="50841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When you approach your manager to request a specific assignment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You are in charge of hiring a graphic-design firm to create your company’s product catalog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When you approach your supervisor about vacation time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When you approach your manager about a different sales territory assignment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036369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en-US" dirty="0" smtClean="0"/>
              <a:t>Negotiation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Combative</a:t>
            </a:r>
          </a:p>
          <a:p>
            <a:pPr lvl="1"/>
            <a:r>
              <a:rPr lang="en-US" dirty="0" smtClean="0"/>
              <a:t>You’re </a:t>
            </a:r>
            <a:r>
              <a:rPr lang="en-US" dirty="0"/>
              <a:t>ready to fight for what you want at any cost!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 When you are shopping for a high-ticket item, such as a car</a:t>
            </a:r>
            <a:r>
              <a:rPr lang="en-US" dirty="0" smtClean="0"/>
              <a:t>, you </a:t>
            </a:r>
            <a:r>
              <a:rPr lang="en-US" dirty="0"/>
              <a:t>are interested only in getting the best price, not necessarily </a:t>
            </a:r>
            <a:r>
              <a:rPr lang="en-US" dirty="0" smtClean="0"/>
              <a:t>in establishing </a:t>
            </a:r>
            <a:r>
              <a:rPr lang="en-US" dirty="0"/>
              <a:t>a relationship with the salesperson.</a:t>
            </a:r>
          </a:p>
          <a:p>
            <a:r>
              <a:rPr lang="en-US" dirty="0" smtClean="0"/>
              <a:t>Competitive</a:t>
            </a:r>
            <a:endParaRPr lang="en-US" dirty="0"/>
          </a:p>
          <a:p>
            <a:pPr lvl="1"/>
            <a:r>
              <a:rPr lang="en-US" dirty="0" smtClean="0"/>
              <a:t>Embraces </a:t>
            </a:r>
            <a:r>
              <a:rPr lang="en-US" dirty="0"/>
              <a:t>the “I must win, so you must lose” mentality.</a:t>
            </a:r>
          </a:p>
          <a:p>
            <a:pPr lvl="1"/>
            <a:r>
              <a:rPr lang="en-US" dirty="0" smtClean="0"/>
              <a:t>Often </a:t>
            </a:r>
            <a:r>
              <a:rPr lang="en-US" dirty="0"/>
              <a:t>creates suspicion and distrust in future dealings, if there are any.</a:t>
            </a:r>
          </a:p>
          <a:p>
            <a:r>
              <a:rPr lang="en-US" dirty="0" smtClean="0"/>
              <a:t>Avoidant</a:t>
            </a:r>
            <a:endParaRPr lang="en-US" dirty="0"/>
          </a:p>
          <a:p>
            <a:pPr lvl="1"/>
            <a:r>
              <a:rPr lang="en-US" dirty="0" smtClean="0"/>
              <a:t>When </a:t>
            </a:r>
            <a:r>
              <a:rPr lang="en-US" dirty="0"/>
              <a:t>you avoid a situation, you do what you can to steer clear of </a:t>
            </a:r>
            <a:r>
              <a:rPr lang="en-US" dirty="0" smtClean="0"/>
              <a:t>an uncomfortable </a:t>
            </a:r>
            <a:r>
              <a:rPr lang="en-US" dirty="0"/>
              <a:t>or unpleasant experience.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strategy is often used when: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relationships and outcomes are not important.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negotiator has an alternative plan to get what s/he wants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910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1169</Words>
  <Application>Microsoft Office PowerPoint</Application>
  <PresentationFormat>On-screen Show (4:3)</PresentationFormat>
  <Paragraphs>130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Marketing management 3.03</vt:lpstr>
      <vt:lpstr>The importance of being able to persuade others</vt:lpstr>
      <vt:lpstr>Business occasions for persuading others</vt:lpstr>
      <vt:lpstr>Factors that determine a person’s credibility with others</vt:lpstr>
      <vt:lpstr>Techniques for persuading others</vt:lpstr>
      <vt:lpstr>Procedures for persuading others</vt:lpstr>
      <vt:lpstr>Negotiation</vt:lpstr>
      <vt:lpstr>Business situations where negotiation skills are needed</vt:lpstr>
      <vt:lpstr>Negotiation styles</vt:lpstr>
      <vt:lpstr>Negotiation styles</vt:lpstr>
      <vt:lpstr>Negotiation strategies</vt:lpstr>
      <vt:lpstr>Negotiation strategies</vt:lpstr>
      <vt:lpstr>Negotiation strategies</vt:lpstr>
      <vt:lpstr>Negotiation skills in business situations</vt:lpstr>
    </vt:vector>
  </TitlesOfParts>
  <Company>NRMPS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management 3.03</dc:title>
  <dc:creator>NRMS</dc:creator>
  <cp:lastModifiedBy>Erica</cp:lastModifiedBy>
  <cp:revision>6</cp:revision>
  <dcterms:created xsi:type="dcterms:W3CDTF">2011-09-29T19:40:10Z</dcterms:created>
  <dcterms:modified xsi:type="dcterms:W3CDTF">2012-06-04T02:11:03Z</dcterms:modified>
</cp:coreProperties>
</file>