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0" r:id="rId8"/>
    <p:sldId id="267" r:id="rId9"/>
    <p:sldId id="262" r:id="rId10"/>
    <p:sldId id="263" r:id="rId11"/>
    <p:sldId id="268" r:id="rId12"/>
    <p:sldId id="271" r:id="rId13"/>
    <p:sldId id="272" r:id="rId14"/>
    <p:sldId id="273" r:id="rId1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FM 2.02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Understand the preparation of fashion merchandise buying plans.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504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8816" y="373486"/>
            <a:ext cx="7651123" cy="13104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Financial and merchandise assortment influence fashion buying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35" y="1352282"/>
            <a:ext cx="6297769" cy="5505719"/>
          </a:xfrm>
        </p:spPr>
        <p:txBody>
          <a:bodyPr>
            <a:noAutofit/>
          </a:bodyPr>
          <a:lstStyle/>
          <a:p>
            <a:r>
              <a:rPr lang="en-US" sz="1300" dirty="0" smtClean="0"/>
              <a:t>Buyers plan balanced proportions of styles, colors, sizes, and price points.</a:t>
            </a:r>
          </a:p>
          <a:p>
            <a:r>
              <a:rPr lang="en-US" sz="1300" dirty="0" smtClean="0"/>
              <a:t>A fashion assortment lists each item by SKU number, including size, price, and color.</a:t>
            </a:r>
          </a:p>
          <a:p>
            <a:r>
              <a:rPr lang="en-US" sz="1300" dirty="0" smtClean="0"/>
              <a:t>An assortment plan for a store with branches indicates what specific items are allotted to each branch store.</a:t>
            </a:r>
          </a:p>
          <a:p>
            <a:r>
              <a:rPr lang="en-US" sz="1300" dirty="0" smtClean="0"/>
              <a:t>The goal is a balanced assortment (an ideal stock situation) which has sufficient items to meet demand with breadth and depth to satisfy all customers.</a:t>
            </a:r>
          </a:p>
        </p:txBody>
      </p:sp>
    </p:spTree>
    <p:extLst>
      <p:ext uri="{BB962C8B-B14F-4D97-AF65-F5344CB8AC3E}">
        <p14:creationId xmlns:p14="http://schemas.microsoft.com/office/powerpoint/2010/main" val="4179489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8816" y="373486"/>
            <a:ext cx="7651123" cy="13104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Financial and merchandise assortment influence fashion buying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35" y="1352282"/>
            <a:ext cx="6297769" cy="5505719"/>
          </a:xfrm>
        </p:spPr>
        <p:txBody>
          <a:bodyPr>
            <a:noAutofit/>
          </a:bodyPr>
          <a:lstStyle/>
          <a:p>
            <a:r>
              <a:rPr lang="en-US" sz="1300" dirty="0" smtClean="0"/>
              <a:t>Merchandise </a:t>
            </a:r>
            <a:r>
              <a:rPr lang="en-US" sz="1300" dirty="0"/>
              <a:t>assortment plans</a:t>
            </a:r>
          </a:p>
          <a:p>
            <a:pPr lvl="1"/>
            <a:r>
              <a:rPr lang="en-US" sz="1300" dirty="0"/>
              <a:t>Basic stock plan</a:t>
            </a:r>
          </a:p>
          <a:p>
            <a:pPr lvl="2"/>
            <a:r>
              <a:rPr lang="en-US" sz="1300" dirty="0"/>
              <a:t>Proposed purchase list composed of commodity goods, such as blue jeans, underwear, and men’s dress shirts.  </a:t>
            </a:r>
          </a:p>
          <a:p>
            <a:pPr lvl="2"/>
            <a:r>
              <a:rPr lang="en-US" sz="1300" dirty="0"/>
              <a:t>These are basic items with consistent demand, dependable, and quite predictable.  </a:t>
            </a:r>
          </a:p>
          <a:p>
            <a:pPr lvl="2"/>
            <a:endParaRPr lang="en-US" sz="1300" dirty="0"/>
          </a:p>
          <a:p>
            <a:pPr lvl="1"/>
            <a:r>
              <a:rPr lang="en-US" sz="1300" dirty="0"/>
              <a:t>Model stock plan</a:t>
            </a:r>
          </a:p>
          <a:p>
            <a:pPr lvl="2"/>
            <a:r>
              <a:rPr lang="en-US" sz="1300" dirty="0"/>
              <a:t>Mostly fashion merchandise. </a:t>
            </a:r>
          </a:p>
          <a:p>
            <a:pPr lvl="2"/>
            <a:r>
              <a:rPr lang="en-US" sz="1300" dirty="0"/>
              <a:t>Includes items that have strong customer appeal for a limited time.</a:t>
            </a:r>
          </a:p>
          <a:p>
            <a:pPr lvl="2"/>
            <a:r>
              <a:rPr lang="en-US" sz="1300" dirty="0"/>
              <a:t>Always changing as fashion rise and then fall out of favor.</a:t>
            </a:r>
          </a:p>
          <a:p>
            <a:pPr lvl="2"/>
            <a:r>
              <a:rPr lang="en-US" sz="1300" dirty="0"/>
              <a:t>Demand is harder to predict.</a:t>
            </a:r>
          </a:p>
          <a:p>
            <a:pPr lvl="2"/>
            <a:r>
              <a:rPr lang="en-US" sz="1300" dirty="0"/>
              <a:t>Deals with unpredictability and higher risk.</a:t>
            </a:r>
          </a:p>
          <a:p>
            <a:pPr lvl="2"/>
            <a:r>
              <a:rPr lang="en-US" sz="1300" dirty="0"/>
              <a:t>More likely the goods will have to be lowered in price to clear the </a:t>
            </a:r>
            <a:r>
              <a:rPr lang="en-US" sz="1300" dirty="0" smtClean="0"/>
              <a:t>inventory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835377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8816" y="373486"/>
            <a:ext cx="7651123" cy="13104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Financial and merchandise assortment influence fashion buying plans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400" y="1571223"/>
            <a:ext cx="11785600" cy="5286778"/>
          </a:xfrm>
        </p:spPr>
        <p:txBody>
          <a:bodyPr>
            <a:noAutofit/>
          </a:bodyPr>
          <a:lstStyle/>
          <a:p>
            <a:r>
              <a:rPr lang="en-US" sz="1150" dirty="0"/>
              <a:t>Financial assortment plans</a:t>
            </a:r>
          </a:p>
          <a:p>
            <a:pPr lvl="1"/>
            <a:r>
              <a:rPr lang="en-US" sz="1150" dirty="0"/>
              <a:t>Dollar merchandise plan</a:t>
            </a:r>
          </a:p>
          <a:p>
            <a:pPr lvl="2"/>
            <a:r>
              <a:rPr lang="en-US" sz="1150" dirty="0"/>
              <a:t>Estimated dollar amount for planned, stock, sales, and profit for the department for a six month period</a:t>
            </a:r>
          </a:p>
          <a:p>
            <a:pPr lvl="2"/>
            <a:r>
              <a:rPr lang="en-US" sz="1150" dirty="0"/>
              <a:t>Two periods are February – July  and August – January.</a:t>
            </a:r>
          </a:p>
          <a:p>
            <a:pPr lvl="2"/>
            <a:r>
              <a:rPr lang="en-US" sz="1150" dirty="0"/>
              <a:t>Based on analysis of last year’s plan and results</a:t>
            </a:r>
            <a:r>
              <a:rPr lang="en-US" sz="1150" dirty="0" smtClean="0"/>
              <a:t>.</a:t>
            </a:r>
            <a:endParaRPr lang="en-US" sz="1150" dirty="0"/>
          </a:p>
        </p:txBody>
      </p:sp>
    </p:spTree>
    <p:extLst>
      <p:ext uri="{BB962C8B-B14F-4D97-AF65-F5344CB8AC3E}">
        <p14:creationId xmlns:p14="http://schemas.microsoft.com/office/powerpoint/2010/main" val="2352330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8816" y="373486"/>
            <a:ext cx="7651123" cy="13104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Financial and merchandise assortment influence fashion buying plans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400" y="1571223"/>
            <a:ext cx="11785600" cy="5286778"/>
          </a:xfrm>
        </p:spPr>
        <p:txBody>
          <a:bodyPr>
            <a:noAutofit/>
          </a:bodyPr>
          <a:lstStyle/>
          <a:p>
            <a:r>
              <a:rPr lang="en-US" sz="1150" dirty="0"/>
              <a:t>Financial assortment plans</a:t>
            </a:r>
          </a:p>
          <a:p>
            <a:pPr lvl="1"/>
            <a:r>
              <a:rPr lang="en-US" sz="1150" dirty="0" smtClean="0"/>
              <a:t>Stock </a:t>
            </a:r>
            <a:r>
              <a:rPr lang="en-US" sz="1150" dirty="0"/>
              <a:t>–to-Sales ratio</a:t>
            </a:r>
          </a:p>
          <a:p>
            <a:pPr lvl="2"/>
            <a:r>
              <a:rPr lang="en-US" sz="1150" dirty="0"/>
              <a:t>Shows dollar sales volume in relation to the dollar value of average inventory</a:t>
            </a:r>
          </a:p>
          <a:p>
            <a:pPr lvl="2"/>
            <a:r>
              <a:rPr lang="en-US" sz="1150" dirty="0"/>
              <a:t>Determines stock needed at the beginning of each month based on past sales figures of how fast the particular items of a department or category sell.</a:t>
            </a:r>
          </a:p>
          <a:p>
            <a:pPr lvl="2"/>
            <a:r>
              <a:rPr lang="en-US" sz="1150" dirty="0"/>
              <a:t>Related to stock turnover.</a:t>
            </a:r>
          </a:p>
          <a:p>
            <a:pPr lvl="2"/>
            <a:r>
              <a:rPr lang="en-US" sz="1150" dirty="0"/>
              <a:t>Indicates an average figure for a certain time span.</a:t>
            </a:r>
          </a:p>
          <a:p>
            <a:pPr lvl="2"/>
            <a:r>
              <a:rPr lang="en-US" sz="1150" dirty="0"/>
              <a:t>Is a figure for a specific point in time.</a:t>
            </a:r>
          </a:p>
          <a:p>
            <a:pPr lvl="2"/>
            <a:r>
              <a:rPr lang="en-US" sz="1150" dirty="0"/>
              <a:t>Guides to help estimate the amount of stock required in relation to sales</a:t>
            </a:r>
            <a:r>
              <a:rPr lang="en-US" sz="1150" dirty="0" smtClean="0"/>
              <a:t>.</a:t>
            </a:r>
            <a:endParaRPr lang="en-US" sz="1150" dirty="0"/>
          </a:p>
        </p:txBody>
      </p:sp>
    </p:spTree>
    <p:extLst>
      <p:ext uri="{BB962C8B-B14F-4D97-AF65-F5344CB8AC3E}">
        <p14:creationId xmlns:p14="http://schemas.microsoft.com/office/powerpoint/2010/main" val="1537412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8816" y="373486"/>
            <a:ext cx="7651123" cy="13104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Financial and merchandise assortment influence fashion buying plans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400" y="1571223"/>
            <a:ext cx="11785600" cy="5286778"/>
          </a:xfrm>
        </p:spPr>
        <p:txBody>
          <a:bodyPr>
            <a:noAutofit/>
          </a:bodyPr>
          <a:lstStyle/>
          <a:p>
            <a:r>
              <a:rPr lang="en-US" sz="1150" dirty="0"/>
              <a:t>Financial assortment plans</a:t>
            </a:r>
          </a:p>
          <a:p>
            <a:pPr lvl="1"/>
            <a:r>
              <a:rPr lang="en-US" sz="1150" dirty="0" smtClean="0"/>
              <a:t>Open </a:t>
            </a:r>
            <a:r>
              <a:rPr lang="en-US" sz="1150" dirty="0"/>
              <a:t>to buy</a:t>
            </a:r>
          </a:p>
          <a:p>
            <a:pPr lvl="2"/>
            <a:r>
              <a:rPr lang="en-US" sz="1150" dirty="0"/>
              <a:t>Dollar or merchandise unit amount buyers are permitted to order for their stores or departments for a specified time period</a:t>
            </a:r>
          </a:p>
          <a:p>
            <a:pPr lvl="2"/>
            <a:r>
              <a:rPr lang="en-US" sz="1150" dirty="0"/>
              <a:t>Controlled device, calculated weekly or monthly.</a:t>
            </a:r>
          </a:p>
          <a:p>
            <a:pPr lvl="2"/>
            <a:r>
              <a:rPr lang="en-US" sz="1150" dirty="0"/>
              <a:t>Purpose is to maintain the proper mix and level of goods.</a:t>
            </a:r>
          </a:p>
          <a:p>
            <a:pPr lvl="2"/>
            <a:r>
              <a:rPr lang="en-US" sz="1150" dirty="0"/>
              <a:t>Available OTB is what can be spent or number of items that can be purchased at the current time.</a:t>
            </a:r>
          </a:p>
          <a:p>
            <a:pPr lvl="2"/>
            <a:r>
              <a:rPr lang="en-US" sz="1150" dirty="0"/>
              <a:t>Present inventory and goods on order are deducted from the original allocation of planned purchases to arrive at the amount</a:t>
            </a:r>
            <a:r>
              <a:rPr lang="en-US" sz="1150" dirty="0" smtClean="0"/>
              <a:t>.</a:t>
            </a:r>
            <a:endParaRPr lang="en-US" sz="1150" dirty="0"/>
          </a:p>
        </p:txBody>
      </p:sp>
    </p:spTree>
    <p:extLst>
      <p:ext uri="{BB962C8B-B14F-4D97-AF65-F5344CB8AC3E}">
        <p14:creationId xmlns:p14="http://schemas.microsoft.com/office/powerpoint/2010/main" val="3457225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67049" y="469098"/>
            <a:ext cx="9229725" cy="1293028"/>
          </a:xfrm>
        </p:spPr>
        <p:txBody>
          <a:bodyPr/>
          <a:lstStyle/>
          <a:p>
            <a:r>
              <a:rPr lang="en-US" dirty="0" smtClean="0"/>
              <a:t>Merchandise Buying Planning Terms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724026"/>
            <a:ext cx="12125323" cy="5133974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Assortment breadth: the number of different categories or classifications of merchandise offered.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Assortment plan: a buying plan that projects the variety and quantity of specific stock-keeping units to be carried by a store or department to meet customer demand.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Buying plans: a plan that describes the types and quantities of merchandise to purchase for a department or store for a specific time period and for a set amount of money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Classification buying: activity of purchasing only one category classification of merchandise, often done by chain store buyers.  Also called central buying.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Comparison shoppers: retail employees who check the merchandise assortments, prices, ambiance, and service offered in competing and noncompeting stores, as well as the advertising, displays, and knowledge and demeanor of salespeople.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Complementary products: items that supplement or accessorize other basic products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Departmental buying: activity of department store buyers who purchase merchandise for only their own departments. 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Direct selling: the exchange of merchandise to individual consumers in return for money or credit; personal selling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Discounts: reductions of the original retail price granted to store employees or special customers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Dollar merchandise </a:t>
            </a:r>
            <a:r>
              <a:rPr lang="en-US" dirty="0" smtClean="0"/>
              <a:t>planning: a financial buying budge for planned stock, sales, and </a:t>
            </a:r>
            <a:r>
              <a:rPr lang="en-US" dirty="0" smtClean="0"/>
              <a:t>profit </a:t>
            </a:r>
            <a:r>
              <a:rPr lang="en-US" dirty="0" smtClean="0"/>
              <a:t>of a department or store for a six month period.</a:t>
            </a:r>
          </a:p>
        </p:txBody>
      </p:sp>
    </p:spTree>
    <p:extLst>
      <p:ext uri="{BB962C8B-B14F-4D97-AF65-F5344CB8AC3E}">
        <p14:creationId xmlns:p14="http://schemas.microsoft.com/office/powerpoint/2010/main" val="4246297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750227"/>
            <a:ext cx="12191999" cy="5107771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900" dirty="0" smtClean="0"/>
              <a:t>Floor ready merchandise (FRM): vendor shipped items in a condition to be put directly on the retail shelf or fixture without any additional preparation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dirty="0" smtClean="0"/>
              <a:t>Indirect selling: </a:t>
            </a:r>
            <a:r>
              <a:rPr lang="en-US" sz="1900" dirty="0" err="1" smtClean="0"/>
              <a:t>nonpersonal</a:t>
            </a:r>
            <a:r>
              <a:rPr lang="en-US" sz="1900" dirty="0" smtClean="0"/>
              <a:t> promotion aimed at the public or a large general audience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dirty="0" smtClean="0"/>
              <a:t>Markdown: difference between the previous selling price of an item and the reduced selling price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dirty="0" smtClean="0"/>
              <a:t>Markup: the amount added to the cost of merchandise to determine the selling price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dirty="0" smtClean="0"/>
              <a:t>Merchandise cycle: a circle of ongoing planning, buying, and selling activity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dirty="0" smtClean="0"/>
              <a:t>Open to buy (OTB): the dollar or merchandise unit amount that buyers are permitted to order for their stores, departments, or apparel category or classification for a specified time period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dirty="0" smtClean="0"/>
              <a:t>Retail buyers: merchandising executives who are responsible for selecting and purchasing goods for their companies and for selling the goods at a profit. 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dirty="0" smtClean="0"/>
              <a:t>Specification buying: when retailer submits definite </a:t>
            </a:r>
            <a:r>
              <a:rPr lang="en-US" sz="1900" dirty="0" err="1" smtClean="0"/>
              <a:t>specificationsto</a:t>
            </a:r>
            <a:r>
              <a:rPr lang="en-US" sz="1900" dirty="0" smtClean="0"/>
              <a:t> a manufacturer about the quality of materials, workmanship, style, and fit of items, rather than looking for goods already produced. 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dirty="0" smtClean="0"/>
              <a:t>Stock keeping unit (SKU): the smallest unit for which sales and stock are kept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dirty="0" smtClean="0"/>
              <a:t>Stock shortage/shrinkage: the difference between book inventory, according to records, and actual physical inventory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dirty="0" smtClean="0"/>
              <a:t>Stock to sales ratio: (inventory to sales ratio) a calculated number that shows dollar sales volume in relation to the dollar value of average inventory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dirty="0" smtClean="0"/>
              <a:t>Stock Turnover: number of times the average inventory on hand is sold &amp; replaced in a given period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3019425" y="457200"/>
            <a:ext cx="9229725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Merchandise Buying Planning Terms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82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0895" y="764373"/>
            <a:ext cx="9218246" cy="1293028"/>
          </a:xfrm>
        </p:spPr>
        <p:txBody>
          <a:bodyPr/>
          <a:lstStyle/>
          <a:p>
            <a:r>
              <a:rPr lang="en-US" dirty="0" smtClean="0"/>
              <a:t>Role of Retail buyers in the fashion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831" y="1953846"/>
            <a:ext cx="11762154" cy="4904154"/>
          </a:xfrm>
        </p:spPr>
        <p:txBody>
          <a:bodyPr>
            <a:normAutofit/>
          </a:bodyPr>
          <a:lstStyle/>
          <a:p>
            <a:r>
              <a:rPr lang="en-US" dirty="0" smtClean="0"/>
              <a:t>Responsible for selecting and purchasing goods for their companies.  </a:t>
            </a:r>
          </a:p>
          <a:p>
            <a:pPr lvl="1"/>
            <a:r>
              <a:rPr lang="en-US" dirty="0" smtClean="0"/>
              <a:t>Could be a specific department or classification</a:t>
            </a:r>
          </a:p>
          <a:p>
            <a:pPr lvl="1"/>
            <a:r>
              <a:rPr lang="en-US" dirty="0" smtClean="0"/>
              <a:t>Could be for an entire retail store</a:t>
            </a:r>
          </a:p>
          <a:p>
            <a:r>
              <a:rPr lang="en-US" dirty="0" smtClean="0"/>
              <a:t>ALWAYS consider </a:t>
            </a:r>
            <a:r>
              <a:rPr lang="en-US" dirty="0"/>
              <a:t>company image </a:t>
            </a:r>
            <a:r>
              <a:rPr lang="en-US" dirty="0" smtClean="0"/>
              <a:t>and </a:t>
            </a:r>
            <a:r>
              <a:rPr lang="en-US" dirty="0"/>
              <a:t>watch activities of competitors.</a:t>
            </a:r>
          </a:p>
          <a:p>
            <a:r>
              <a:rPr lang="en-US" dirty="0" smtClean="0"/>
              <a:t>Must make a profit for the company when the goods are sold.  </a:t>
            </a:r>
          </a:p>
          <a:p>
            <a:r>
              <a:rPr lang="en-US" dirty="0" smtClean="0"/>
              <a:t>Estimate future demand for merchandise for the target clientele of their stores, catalogs, websites, etc.</a:t>
            </a:r>
          </a:p>
        </p:txBody>
      </p:sp>
    </p:spTree>
    <p:extLst>
      <p:ext uri="{BB962C8B-B14F-4D97-AF65-F5344CB8AC3E}">
        <p14:creationId xmlns:p14="http://schemas.microsoft.com/office/powerpoint/2010/main" val="777290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0895" y="764373"/>
            <a:ext cx="9218246" cy="1293028"/>
          </a:xfrm>
        </p:spPr>
        <p:txBody>
          <a:bodyPr/>
          <a:lstStyle/>
          <a:p>
            <a:r>
              <a:rPr lang="en-US" dirty="0" smtClean="0"/>
              <a:t>Role of Retail buyers in the fashion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831" y="1953846"/>
            <a:ext cx="11762154" cy="4904154"/>
          </a:xfrm>
        </p:spPr>
        <p:txBody>
          <a:bodyPr>
            <a:normAutofit/>
          </a:bodyPr>
          <a:lstStyle/>
          <a:p>
            <a:r>
              <a:rPr lang="en-US" dirty="0" smtClean="0"/>
              <a:t>Determine the quantities and timing for various styles, colors, sizes, prices, and fashion emphasis.  </a:t>
            </a:r>
          </a:p>
          <a:p>
            <a:r>
              <a:rPr lang="en-US" dirty="0" smtClean="0"/>
              <a:t>Follow company policy as to breadth and depth of stock while trying to make the highest possible profit.</a:t>
            </a:r>
          </a:p>
          <a:p>
            <a:r>
              <a:rPr lang="en-US" dirty="0" smtClean="0"/>
              <a:t>Notice changes in people’s living patterns, preferences, and tastes.  Correctly “reading” customers’ tastes involves skill and practice.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751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0895" y="764373"/>
            <a:ext cx="9218246" cy="1293028"/>
          </a:xfrm>
        </p:spPr>
        <p:txBody>
          <a:bodyPr/>
          <a:lstStyle/>
          <a:p>
            <a:r>
              <a:rPr lang="en-US" dirty="0" smtClean="0"/>
              <a:t>Role of Retail buyers in the fashion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831" y="1953846"/>
            <a:ext cx="11762154" cy="4904154"/>
          </a:xfrm>
        </p:spPr>
        <p:txBody>
          <a:bodyPr>
            <a:normAutofit/>
          </a:bodyPr>
          <a:lstStyle/>
          <a:p>
            <a:r>
              <a:rPr lang="en-US" dirty="0" smtClean="0"/>
              <a:t>Recognize what people want, when they will want it, and what they will be willing to pay for it.  </a:t>
            </a:r>
          </a:p>
          <a:p>
            <a:r>
              <a:rPr lang="en-US" dirty="0" smtClean="0"/>
              <a:t>Predict quantities the market can absorb.</a:t>
            </a:r>
          </a:p>
          <a:p>
            <a:r>
              <a:rPr lang="en-US" dirty="0" smtClean="0"/>
              <a:t>Accurately forecast what merchandise will appeal to their customers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67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7717" y="654959"/>
            <a:ext cx="8610600" cy="12930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Difference between internal and external information used for merchandise planning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98713" y="2557416"/>
            <a:ext cx="10853057" cy="4024125"/>
          </a:xfrm>
        </p:spPr>
        <p:txBody>
          <a:bodyPr/>
          <a:lstStyle/>
          <a:p>
            <a:r>
              <a:rPr lang="en-US" dirty="0" smtClean="0"/>
              <a:t>Internal information can be found within a retail company</a:t>
            </a:r>
          </a:p>
          <a:p>
            <a:r>
              <a:rPr lang="en-US" dirty="0" smtClean="0"/>
              <a:t>Internal examples:</a:t>
            </a:r>
          </a:p>
          <a:p>
            <a:pPr lvl="1"/>
            <a:r>
              <a:rPr lang="en-US" dirty="0" smtClean="0"/>
              <a:t>Past sales records</a:t>
            </a:r>
          </a:p>
          <a:p>
            <a:pPr lvl="1"/>
            <a:r>
              <a:rPr lang="en-US" dirty="0" smtClean="0"/>
              <a:t>Customer feedback to salespeople</a:t>
            </a:r>
          </a:p>
          <a:p>
            <a:pPr lvl="1"/>
            <a:r>
              <a:rPr lang="en-US" dirty="0" smtClean="0"/>
              <a:t>Want slips</a:t>
            </a:r>
          </a:p>
          <a:p>
            <a:pPr lvl="1"/>
            <a:r>
              <a:rPr lang="en-US" dirty="0" smtClean="0"/>
              <a:t>Consumer polls</a:t>
            </a:r>
          </a:p>
          <a:p>
            <a:pPr lvl="1"/>
            <a:r>
              <a:rPr lang="en-US" dirty="0" smtClean="0"/>
              <a:t>Company merchandising bureaus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856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7717" y="654959"/>
            <a:ext cx="8610600" cy="12930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Difference between internal and external information used for merchandise planning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03200" y="2586444"/>
            <a:ext cx="11070771" cy="4024125"/>
          </a:xfrm>
        </p:spPr>
        <p:txBody>
          <a:bodyPr/>
          <a:lstStyle/>
          <a:p>
            <a:r>
              <a:rPr lang="en-US" dirty="0" smtClean="0"/>
              <a:t>External information can be found outside the retail company</a:t>
            </a:r>
          </a:p>
          <a:p>
            <a:r>
              <a:rPr lang="en-US" dirty="0" smtClean="0"/>
              <a:t>External examples:</a:t>
            </a:r>
          </a:p>
          <a:p>
            <a:pPr lvl="1"/>
            <a:r>
              <a:rPr lang="en-US" dirty="0" smtClean="0"/>
              <a:t>Vendors</a:t>
            </a:r>
          </a:p>
          <a:p>
            <a:pPr lvl="1"/>
            <a:r>
              <a:rPr lang="en-US" dirty="0" smtClean="0"/>
              <a:t>Trade information (publications, shows, industry statistics)</a:t>
            </a:r>
          </a:p>
          <a:p>
            <a:pPr lvl="1"/>
            <a:r>
              <a:rPr lang="en-US" dirty="0" smtClean="0"/>
              <a:t>Comparison shoppers</a:t>
            </a:r>
          </a:p>
          <a:p>
            <a:pPr lvl="1"/>
            <a:r>
              <a:rPr lang="en-US" dirty="0" smtClean="0"/>
              <a:t>Resident buying officers/consulting services</a:t>
            </a:r>
          </a:p>
          <a:p>
            <a:pPr lvl="1"/>
            <a:r>
              <a:rPr lang="en-US" dirty="0" smtClean="0"/>
              <a:t>Fashion forecasters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1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merchandise resource used in </a:t>
            </a:r>
            <a:r>
              <a:rPr lang="en-US" smtClean="0"/>
              <a:t>selecting vendors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Manufacturers</a:t>
            </a:r>
          </a:p>
          <a:p>
            <a:r>
              <a:rPr lang="en-US" dirty="0" smtClean="0"/>
              <a:t>Wholesalers</a:t>
            </a:r>
          </a:p>
          <a:p>
            <a:r>
              <a:rPr lang="en-US" dirty="0" smtClean="0"/>
              <a:t>Websites </a:t>
            </a:r>
          </a:p>
          <a:p>
            <a:r>
              <a:rPr lang="en-US" dirty="0" smtClean="0"/>
              <a:t>Catalogs (paper or video)</a:t>
            </a:r>
          </a:p>
          <a:p>
            <a:r>
              <a:rPr lang="en-US" dirty="0" smtClean="0"/>
              <a:t>Importers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04213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504</TotalTime>
  <Words>1228</Words>
  <Application>Microsoft Office PowerPoint</Application>
  <PresentationFormat>Widescreen</PresentationFormat>
  <Paragraphs>108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Century Gothic</vt:lpstr>
      <vt:lpstr>Vapor Trail</vt:lpstr>
      <vt:lpstr>FM 2.02</vt:lpstr>
      <vt:lpstr>Merchandise Buying Planning Terms</vt:lpstr>
      <vt:lpstr>PowerPoint Presentation</vt:lpstr>
      <vt:lpstr>Role of Retail buyers in the fashion industry</vt:lpstr>
      <vt:lpstr>Role of Retail buyers in the fashion industry</vt:lpstr>
      <vt:lpstr>Role of Retail buyers in the fashion industry</vt:lpstr>
      <vt:lpstr>Difference between internal and external information used for merchandise planning</vt:lpstr>
      <vt:lpstr>Difference between internal and external information used for merchandise planning</vt:lpstr>
      <vt:lpstr>Types of merchandise resource used in selecting vendors</vt:lpstr>
      <vt:lpstr>Financial and merchandise assortment influence fashion buying plans</vt:lpstr>
      <vt:lpstr>Financial and merchandise assortment influence fashion buying plans</vt:lpstr>
      <vt:lpstr>Financial and merchandise assortment influence fashion buying plans</vt:lpstr>
      <vt:lpstr>Financial and merchandise assortment influence fashion buying plans</vt:lpstr>
      <vt:lpstr>Financial and merchandise assortment influence fashion buying plans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 2.02</dc:title>
  <dc:creator>Claudia Jenkins</dc:creator>
  <cp:lastModifiedBy>Eton, Rebecca A.</cp:lastModifiedBy>
  <cp:revision>34</cp:revision>
  <cp:lastPrinted>2015-10-08T12:08:10Z</cp:lastPrinted>
  <dcterms:created xsi:type="dcterms:W3CDTF">2015-09-20T01:32:18Z</dcterms:created>
  <dcterms:modified xsi:type="dcterms:W3CDTF">2015-10-08T13:12:12Z</dcterms:modified>
</cp:coreProperties>
</file>