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57" r:id="rId4"/>
    <p:sldId id="258" r:id="rId5"/>
    <p:sldId id="262" r:id="rId6"/>
    <p:sldId id="263" r:id="rId7"/>
    <p:sldId id="265" r:id="rId8"/>
    <p:sldId id="266" r:id="rId9"/>
    <p:sldId id="264" r:id="rId10"/>
    <p:sldId id="260" r:id="rId11"/>
    <p:sldId id="261"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291"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9/14/2015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9/14/2015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FM 2.01</a:t>
            </a:r>
            <a:endParaRPr lang="en-US" dirty="0"/>
          </a:p>
        </p:txBody>
      </p:sp>
      <p:sp>
        <p:nvSpPr>
          <p:cNvPr id="3" name="Subtitle 2"/>
          <p:cNvSpPr>
            <a:spLocks noGrp="1"/>
          </p:cNvSpPr>
          <p:nvPr>
            <p:ph type="subTitle" idx="1"/>
          </p:nvPr>
        </p:nvSpPr>
        <p:spPr/>
        <p:txBody>
          <a:bodyPr/>
          <a:lstStyle/>
          <a:p>
            <a:r>
              <a:rPr lang="en-US" dirty="0" smtClean="0"/>
              <a:t>Understand the role of distribution in the fashion industry</a:t>
            </a:r>
            <a:endParaRPr lang="en-US" dirty="0"/>
          </a:p>
        </p:txBody>
      </p:sp>
    </p:spTree>
    <p:extLst>
      <p:ext uri="{BB962C8B-B14F-4D97-AF65-F5344CB8AC3E}">
        <p14:creationId xmlns:p14="http://schemas.microsoft.com/office/powerpoint/2010/main" val="381003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Inventory control and management within fashion retailing</a:t>
            </a:r>
            <a:endParaRPr lang="en-US" dirty="0"/>
          </a:p>
        </p:txBody>
      </p:sp>
    </p:spTree>
    <p:extLst>
      <p:ext uri="{BB962C8B-B14F-4D97-AF65-F5344CB8AC3E}">
        <p14:creationId xmlns:p14="http://schemas.microsoft.com/office/powerpoint/2010/main" val="3839946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Inventory Control Terms</a:t>
            </a:r>
            <a:endParaRPr lang="en-US" dirty="0"/>
          </a:p>
        </p:txBody>
      </p:sp>
      <p:sp>
        <p:nvSpPr>
          <p:cNvPr id="5" name="Content Placeholder 4"/>
          <p:cNvSpPr>
            <a:spLocks noGrp="1"/>
          </p:cNvSpPr>
          <p:nvPr>
            <p:ph idx="1"/>
          </p:nvPr>
        </p:nvSpPr>
        <p:spPr>
          <a:xfrm>
            <a:off x="3869268" y="468916"/>
            <a:ext cx="7315200" cy="5828440"/>
          </a:xfrm>
        </p:spPr>
        <p:txBody>
          <a:bodyPr>
            <a:normAutofit fontScale="77500" lnSpcReduction="20000"/>
          </a:bodyPr>
          <a:lstStyle/>
          <a:p>
            <a:r>
              <a:rPr lang="en-US" b="1" dirty="0" smtClean="0"/>
              <a:t>Inventory </a:t>
            </a:r>
            <a:r>
              <a:rPr lang="en-US" b="1" dirty="0"/>
              <a:t>Control:  </a:t>
            </a:r>
            <a:r>
              <a:rPr lang="en-US" dirty="0"/>
              <a:t>accounting system of maintaining inventories to prevent </a:t>
            </a:r>
            <a:r>
              <a:rPr lang="en-US" dirty="0" err="1"/>
              <a:t>stockouts</a:t>
            </a:r>
            <a:r>
              <a:rPr lang="en-US" dirty="0"/>
              <a:t>, reduce holding costs, and permit detecting theft.</a:t>
            </a:r>
            <a:endParaRPr lang="en-US" dirty="0" smtClean="0"/>
          </a:p>
          <a:p>
            <a:r>
              <a:rPr lang="en-US" b="1" dirty="0" smtClean="0"/>
              <a:t>Material </a:t>
            </a:r>
            <a:r>
              <a:rPr lang="en-US" b="1" dirty="0"/>
              <a:t>handling:  </a:t>
            </a:r>
            <a:r>
              <a:rPr lang="en-US" dirty="0"/>
              <a:t>moving, packaging, and storing of materials in every form, ranging from raw materials to finished goods. It includes the shipping, receiving, and processing of incoming items and outgoing products, returns to suppliers, and disposal of scrap.</a:t>
            </a:r>
          </a:p>
          <a:p>
            <a:r>
              <a:rPr lang="en-US" b="1" dirty="0" smtClean="0"/>
              <a:t>Periodic inventory:  </a:t>
            </a:r>
            <a:r>
              <a:rPr lang="en-US" dirty="0" smtClean="0"/>
              <a:t>At </a:t>
            </a:r>
            <a:r>
              <a:rPr lang="en-US" dirty="0"/>
              <a:t>the end of an accounting period, the ending-inventory is determined by an actual </a:t>
            </a:r>
            <a:r>
              <a:rPr lang="en-US" dirty="0" smtClean="0"/>
              <a:t>count </a:t>
            </a:r>
            <a:r>
              <a:rPr lang="en-US" dirty="0"/>
              <a:t>of every item and its cost is computed by using a suitable method </a:t>
            </a:r>
            <a:r>
              <a:rPr lang="en-US" dirty="0" smtClean="0"/>
              <a:t>such as FIFO. </a:t>
            </a:r>
            <a:r>
              <a:rPr lang="en-US" dirty="0"/>
              <a:t>This amount is subtracted from the sum of purchases (or cost of goods manufactured) and the beginning-inventory of the new accounting period to arrive at the cost of goods sold. </a:t>
            </a:r>
            <a:endParaRPr lang="en-US" dirty="0" smtClean="0"/>
          </a:p>
          <a:p>
            <a:r>
              <a:rPr lang="en-US" b="1" dirty="0" smtClean="0"/>
              <a:t>Perpetual </a:t>
            </a:r>
            <a:r>
              <a:rPr lang="en-US" b="1" dirty="0"/>
              <a:t>inventory:  </a:t>
            </a:r>
            <a:r>
              <a:rPr lang="en-US" dirty="0"/>
              <a:t>A manual or automated inventory accounting system where inventory is accounted for in a real-time basis with adjustments, delivery, movements, and receiving being updated as they occur.</a:t>
            </a:r>
          </a:p>
          <a:p>
            <a:r>
              <a:rPr lang="en-US" b="1" dirty="0" smtClean="0"/>
              <a:t>Physical </a:t>
            </a:r>
            <a:r>
              <a:rPr lang="en-US" b="1" dirty="0"/>
              <a:t>inventory:  </a:t>
            </a:r>
            <a:r>
              <a:rPr lang="en-US" dirty="0"/>
              <a:t>Actual count, weight, volume, measure, or sighting of items in an inventory.</a:t>
            </a:r>
          </a:p>
          <a:p>
            <a:r>
              <a:rPr lang="en-US" b="1" dirty="0" smtClean="0"/>
              <a:t>Point of Sale (</a:t>
            </a:r>
            <a:r>
              <a:rPr lang="en-US" b="1" dirty="0"/>
              <a:t>POS</a:t>
            </a:r>
            <a:r>
              <a:rPr lang="en-US" b="1" dirty="0" smtClean="0"/>
              <a:t>):  </a:t>
            </a:r>
            <a:r>
              <a:rPr lang="en-US" dirty="0" smtClean="0"/>
              <a:t>A </a:t>
            </a:r>
            <a:r>
              <a:rPr lang="en-US" dirty="0"/>
              <a:t>data collection system that electronically receives and stores bar code information derived from sales transactions.</a:t>
            </a:r>
            <a:endParaRPr lang="en-US" dirty="0" smtClean="0"/>
          </a:p>
          <a:p>
            <a:r>
              <a:rPr lang="en-US" b="1" dirty="0"/>
              <a:t>Shrinkage:  </a:t>
            </a:r>
            <a:r>
              <a:rPr lang="en-US" dirty="0"/>
              <a:t>Difference between book-inventory and physical-inventory due to counting or recording errors, or resulting from pilferage, spoilage, theft, or wastage.</a:t>
            </a:r>
          </a:p>
          <a:p>
            <a:r>
              <a:rPr lang="en-US" b="1" dirty="0" smtClean="0"/>
              <a:t>Universal Product Code (</a:t>
            </a:r>
            <a:r>
              <a:rPr lang="en-US" b="1" dirty="0"/>
              <a:t>UPC):  </a:t>
            </a:r>
            <a:r>
              <a:rPr lang="en-US" dirty="0"/>
              <a:t>Twelve-digit barcode printed or affixed on virtually everything sold in supermarkets or retail stores, including books, magazines, candy, etc., for automatic checking-out at the cashier counter. UPC not only identifies an item, it also provides real time information on quantity sold, store traffic pattern, and inventory and ordering information</a:t>
            </a:r>
            <a:r>
              <a:rPr lang="en-US" dirty="0" smtClean="0"/>
              <a:t>.</a:t>
            </a:r>
            <a:endParaRPr lang="en-US" dirty="0"/>
          </a:p>
        </p:txBody>
      </p:sp>
    </p:spTree>
    <p:extLst>
      <p:ext uri="{BB962C8B-B14F-4D97-AF65-F5344CB8AC3E}">
        <p14:creationId xmlns:p14="http://schemas.microsoft.com/office/powerpoint/2010/main" val="409394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131652"/>
            <a:ext cx="3219937" cy="4601183"/>
          </a:xfrm>
        </p:spPr>
        <p:txBody>
          <a:bodyPr/>
          <a:lstStyle/>
          <a:p>
            <a:r>
              <a:rPr lang="en-US" dirty="0" smtClean="0"/>
              <a:t>Factors that impact inventory control in fashion retailing</a:t>
            </a:r>
            <a:endParaRPr lang="en-US" dirty="0"/>
          </a:p>
        </p:txBody>
      </p:sp>
      <p:sp>
        <p:nvSpPr>
          <p:cNvPr id="3" name="Content Placeholder 2"/>
          <p:cNvSpPr>
            <a:spLocks noGrp="1"/>
          </p:cNvSpPr>
          <p:nvPr>
            <p:ph idx="1"/>
          </p:nvPr>
        </p:nvSpPr>
        <p:spPr>
          <a:xfrm>
            <a:off x="3423137" y="62524"/>
            <a:ext cx="8518771" cy="6795476"/>
          </a:xfrm>
        </p:spPr>
        <p:txBody>
          <a:bodyPr>
            <a:normAutofit fontScale="92500" lnSpcReduction="10000"/>
          </a:bodyPr>
          <a:lstStyle/>
          <a:p>
            <a:r>
              <a:rPr lang="en-US" sz="1400" dirty="0"/>
              <a:t>Finances</a:t>
            </a:r>
          </a:p>
          <a:p>
            <a:pPr lvl="1"/>
            <a:r>
              <a:rPr lang="en-US" sz="1400" dirty="0" smtClean="0"/>
              <a:t>Cost </a:t>
            </a:r>
            <a:r>
              <a:rPr lang="en-US" sz="1400" dirty="0"/>
              <a:t>of borrowing money to stock your </a:t>
            </a:r>
            <a:r>
              <a:rPr lang="en-US" sz="1400" dirty="0" smtClean="0"/>
              <a:t>inventory.</a:t>
            </a:r>
          </a:p>
          <a:p>
            <a:pPr lvl="1"/>
            <a:r>
              <a:rPr lang="en-US" sz="1400" dirty="0" smtClean="0"/>
              <a:t>Watching </a:t>
            </a:r>
            <a:r>
              <a:rPr lang="en-US" sz="1400" dirty="0"/>
              <a:t>interest rates </a:t>
            </a:r>
            <a:r>
              <a:rPr lang="en-US" sz="1400" dirty="0" smtClean="0"/>
              <a:t>help plan purchases</a:t>
            </a:r>
            <a:r>
              <a:rPr lang="en-US" sz="1400" dirty="0"/>
              <a:t>. </a:t>
            </a:r>
            <a:r>
              <a:rPr lang="en-US" sz="1400" dirty="0" smtClean="0"/>
              <a:t> </a:t>
            </a:r>
          </a:p>
          <a:p>
            <a:pPr lvl="1"/>
            <a:r>
              <a:rPr lang="en-US" sz="1400" dirty="0" smtClean="0"/>
              <a:t>An </a:t>
            </a:r>
            <a:r>
              <a:rPr lang="en-US" sz="1400" dirty="0"/>
              <a:t>installment loan requires </a:t>
            </a:r>
            <a:r>
              <a:rPr lang="en-US" sz="1400" dirty="0" smtClean="0"/>
              <a:t>payments </a:t>
            </a:r>
            <a:r>
              <a:rPr lang="en-US" sz="1400" dirty="0"/>
              <a:t>regardless of your </a:t>
            </a:r>
            <a:r>
              <a:rPr lang="en-US" sz="1400" dirty="0" smtClean="0"/>
              <a:t>sales.</a:t>
            </a:r>
          </a:p>
          <a:p>
            <a:pPr lvl="1"/>
            <a:r>
              <a:rPr lang="en-US" sz="1400" dirty="0" smtClean="0"/>
              <a:t>An </a:t>
            </a:r>
            <a:r>
              <a:rPr lang="en-US" sz="1400" dirty="0"/>
              <a:t>equity loan usually doesn't require repayment until you've made some profits. </a:t>
            </a:r>
            <a:endParaRPr lang="en-US" sz="1400" dirty="0" smtClean="0"/>
          </a:p>
          <a:p>
            <a:pPr lvl="1"/>
            <a:r>
              <a:rPr lang="en-US" sz="1400" dirty="0" smtClean="0"/>
              <a:t>Warehouse </a:t>
            </a:r>
            <a:r>
              <a:rPr lang="en-US" sz="1400" dirty="0"/>
              <a:t>operations and transportation costs. </a:t>
            </a:r>
            <a:endParaRPr lang="en-US" sz="1400" dirty="0" smtClean="0"/>
          </a:p>
          <a:p>
            <a:pPr lvl="1"/>
            <a:r>
              <a:rPr lang="en-US" sz="1400" dirty="0" smtClean="0"/>
              <a:t>Cost </a:t>
            </a:r>
            <a:r>
              <a:rPr lang="en-US" sz="1400" dirty="0"/>
              <a:t>of </a:t>
            </a:r>
            <a:r>
              <a:rPr lang="en-US" sz="1400" dirty="0" smtClean="0"/>
              <a:t>gas</a:t>
            </a:r>
            <a:endParaRPr lang="en-US" sz="1400" dirty="0"/>
          </a:p>
          <a:p>
            <a:r>
              <a:rPr lang="en-US" sz="1400" dirty="0" smtClean="0"/>
              <a:t>Goals</a:t>
            </a:r>
            <a:endParaRPr lang="en-US" sz="1400" dirty="0"/>
          </a:p>
          <a:p>
            <a:pPr lvl="1"/>
            <a:r>
              <a:rPr lang="en-US" sz="1400" dirty="0" smtClean="0"/>
              <a:t>Sales goals</a:t>
            </a:r>
          </a:p>
          <a:p>
            <a:pPr lvl="1"/>
            <a:r>
              <a:rPr lang="en-US" sz="1400" dirty="0" smtClean="0"/>
              <a:t>Customer </a:t>
            </a:r>
            <a:r>
              <a:rPr lang="en-US" sz="1400" dirty="0"/>
              <a:t>service </a:t>
            </a:r>
            <a:r>
              <a:rPr lang="en-US" sz="1400" dirty="0" smtClean="0"/>
              <a:t>objectives</a:t>
            </a:r>
          </a:p>
          <a:p>
            <a:pPr lvl="2"/>
            <a:r>
              <a:rPr lang="en-US" sz="1400" dirty="0" smtClean="0"/>
              <a:t>For </a:t>
            </a:r>
            <a:r>
              <a:rPr lang="en-US" sz="1400" dirty="0"/>
              <a:t>example, if you promise same-day delivery, your inventory management must have the product on hand to meet customer demands. </a:t>
            </a:r>
            <a:endParaRPr lang="en-US" sz="1400" dirty="0" smtClean="0"/>
          </a:p>
          <a:p>
            <a:pPr lvl="1"/>
            <a:r>
              <a:rPr lang="en-US" sz="1400" dirty="0" smtClean="0"/>
              <a:t>Flexibility </a:t>
            </a:r>
            <a:r>
              <a:rPr lang="en-US" sz="1400" dirty="0"/>
              <a:t>to deal with market ups and downs </a:t>
            </a:r>
            <a:endParaRPr lang="en-US" sz="1400" dirty="0" smtClean="0"/>
          </a:p>
          <a:p>
            <a:pPr lvl="1"/>
            <a:r>
              <a:rPr lang="en-US" sz="1400" dirty="0" smtClean="0"/>
              <a:t>Offer </a:t>
            </a:r>
            <a:r>
              <a:rPr lang="en-US" sz="1400" dirty="0"/>
              <a:t>discounts or sit on your inventory when shifts in consumer buying habits occur.</a:t>
            </a:r>
          </a:p>
          <a:p>
            <a:r>
              <a:rPr lang="en-US" sz="1400" dirty="0" smtClean="0"/>
              <a:t>Responsibility</a:t>
            </a:r>
            <a:endParaRPr lang="en-US" sz="1400" dirty="0"/>
          </a:p>
          <a:p>
            <a:pPr lvl="1"/>
            <a:r>
              <a:rPr lang="en-US" sz="1400" dirty="0" smtClean="0"/>
              <a:t>To </a:t>
            </a:r>
            <a:r>
              <a:rPr lang="en-US" sz="1400" dirty="0"/>
              <a:t>oversee your </a:t>
            </a:r>
            <a:r>
              <a:rPr lang="en-US" sz="1400" dirty="0" smtClean="0"/>
              <a:t>inventory</a:t>
            </a:r>
          </a:p>
          <a:p>
            <a:pPr lvl="1"/>
            <a:r>
              <a:rPr lang="en-US" sz="1400" dirty="0" smtClean="0"/>
              <a:t>Ensure </a:t>
            </a:r>
            <a:r>
              <a:rPr lang="en-US" sz="1400" dirty="0"/>
              <a:t>orders are placed appropriately and regular audits performed. </a:t>
            </a:r>
            <a:endParaRPr lang="en-US" sz="1400" dirty="0" smtClean="0"/>
          </a:p>
          <a:p>
            <a:pPr lvl="1"/>
            <a:r>
              <a:rPr lang="en-US" sz="1400" dirty="0" smtClean="0"/>
              <a:t>Your </a:t>
            </a:r>
            <a:r>
              <a:rPr lang="en-US" sz="1400" dirty="0"/>
              <a:t>primary overseeing duties are the only internal control you can count on. </a:t>
            </a:r>
            <a:endParaRPr lang="en-US" sz="1400" dirty="0" smtClean="0"/>
          </a:p>
          <a:p>
            <a:pPr lvl="2"/>
            <a:r>
              <a:rPr lang="en-US" sz="1400" dirty="0" smtClean="0"/>
              <a:t>Employees </a:t>
            </a:r>
            <a:r>
              <a:rPr lang="en-US" sz="1400" dirty="0"/>
              <a:t>typically don't have the same stake in your business as you do and may not keep a close eye on inventory. </a:t>
            </a:r>
            <a:endParaRPr lang="en-US" sz="1400" dirty="0" smtClean="0"/>
          </a:p>
          <a:p>
            <a:pPr lvl="1"/>
            <a:r>
              <a:rPr lang="en-US" sz="1400" dirty="0" smtClean="0"/>
              <a:t>Employees </a:t>
            </a:r>
            <a:r>
              <a:rPr lang="en-US" sz="1400" dirty="0"/>
              <a:t>who maintain inventory controls set in place </a:t>
            </a:r>
            <a:r>
              <a:rPr lang="en-US" sz="1400" dirty="0" smtClean="0"/>
              <a:t>can be rewarded and </a:t>
            </a:r>
            <a:r>
              <a:rPr lang="en-US" sz="1400" dirty="0"/>
              <a:t>those who continually make bad inventory </a:t>
            </a:r>
            <a:r>
              <a:rPr lang="en-US" sz="1400" dirty="0" smtClean="0"/>
              <a:t>decisions can be removed.</a:t>
            </a:r>
            <a:endParaRPr lang="en-US" sz="1400" dirty="0"/>
          </a:p>
          <a:p>
            <a:r>
              <a:rPr lang="en-US" sz="1400" dirty="0" smtClean="0"/>
              <a:t>Availability</a:t>
            </a:r>
            <a:endParaRPr lang="en-US" sz="1400" dirty="0"/>
          </a:p>
          <a:p>
            <a:pPr lvl="1"/>
            <a:r>
              <a:rPr lang="en-US" sz="1400" dirty="0" smtClean="0"/>
              <a:t>Product </a:t>
            </a:r>
            <a:r>
              <a:rPr lang="en-US" sz="1400" dirty="0"/>
              <a:t>suppliers who deliver poor-quality merchandise also can throw unexpected snags into your inventory supply chain. </a:t>
            </a:r>
            <a:endParaRPr lang="en-US" sz="1400" dirty="0" smtClean="0"/>
          </a:p>
          <a:p>
            <a:pPr lvl="1"/>
            <a:r>
              <a:rPr lang="en-US" sz="1400" dirty="0" smtClean="0"/>
              <a:t>Understanding </a:t>
            </a:r>
            <a:r>
              <a:rPr lang="en-US" sz="1400" dirty="0"/>
              <a:t>suppliers' lead-time </a:t>
            </a:r>
            <a:r>
              <a:rPr lang="en-US" sz="1400" dirty="0" smtClean="0"/>
              <a:t>requirements </a:t>
            </a:r>
            <a:r>
              <a:rPr lang="en-US" sz="1400" dirty="0"/>
              <a:t>can help you maintain sufficient inventory. </a:t>
            </a:r>
            <a:endParaRPr lang="en-US" sz="1400" dirty="0" smtClean="0"/>
          </a:p>
          <a:p>
            <a:pPr lvl="1"/>
            <a:r>
              <a:rPr lang="en-US" sz="1400" dirty="0" smtClean="0"/>
              <a:t>Find </a:t>
            </a:r>
            <a:r>
              <a:rPr lang="en-US" sz="1400" dirty="0"/>
              <a:t>and utilizing backup suppliers is an internal decision that also can cover inventory shortages. </a:t>
            </a:r>
            <a:endParaRPr lang="en-US" sz="1400" dirty="0" smtClean="0"/>
          </a:p>
          <a:p>
            <a:pPr lvl="1"/>
            <a:r>
              <a:rPr lang="en-US" sz="1400" dirty="0" smtClean="0"/>
              <a:t>Joining </a:t>
            </a:r>
            <a:r>
              <a:rPr lang="en-US" sz="1400" dirty="0"/>
              <a:t>a bulk-purchasing group places some of your inventory control in the hands of others, but may prove to be </a:t>
            </a:r>
            <a:r>
              <a:rPr lang="en-US" sz="1400" dirty="0" smtClean="0"/>
              <a:t>worthwhile.</a:t>
            </a:r>
            <a:endParaRPr lang="en-US" sz="1400" dirty="0"/>
          </a:p>
        </p:txBody>
      </p:sp>
    </p:spTree>
    <p:extLst>
      <p:ext uri="{BB962C8B-B14F-4D97-AF65-F5344CB8AC3E}">
        <p14:creationId xmlns:p14="http://schemas.microsoft.com/office/powerpoint/2010/main" val="237247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Strategies of Distribution Within Fashion Retailing</a:t>
            </a:r>
            <a:endParaRPr lang="en-US" dirty="0"/>
          </a:p>
        </p:txBody>
      </p:sp>
    </p:spTree>
    <p:extLst>
      <p:ext uri="{BB962C8B-B14F-4D97-AF65-F5344CB8AC3E}">
        <p14:creationId xmlns:p14="http://schemas.microsoft.com/office/powerpoint/2010/main" val="164241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Terms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Agents: </a:t>
            </a:r>
            <a:r>
              <a:rPr lang="en-US" dirty="0"/>
              <a:t>Intermediaries who assist in the sale and/or promotion of goods and </a:t>
            </a:r>
            <a:r>
              <a:rPr lang="en-US" dirty="0" smtClean="0"/>
              <a:t>services but </a:t>
            </a:r>
            <a:r>
              <a:rPr lang="en-US" dirty="0"/>
              <a:t>do not take title to </a:t>
            </a:r>
            <a:r>
              <a:rPr lang="en-US" dirty="0" smtClean="0"/>
              <a:t>them</a:t>
            </a:r>
          </a:p>
          <a:p>
            <a:r>
              <a:rPr lang="en-US" b="1" dirty="0"/>
              <a:t>Channels of distribution: </a:t>
            </a:r>
            <a:r>
              <a:rPr lang="en-US" dirty="0"/>
              <a:t>Paths, or routes, that goods or services take from the </a:t>
            </a:r>
            <a:r>
              <a:rPr lang="en-US" dirty="0" smtClean="0"/>
              <a:t>producer to </a:t>
            </a:r>
            <a:r>
              <a:rPr lang="en-US" dirty="0"/>
              <a:t>the ultimate consumer or industrial </a:t>
            </a:r>
            <a:r>
              <a:rPr lang="en-US" dirty="0" smtClean="0"/>
              <a:t>user</a:t>
            </a:r>
          </a:p>
          <a:p>
            <a:r>
              <a:rPr lang="en-US" b="1" dirty="0"/>
              <a:t>Exclusive </a:t>
            </a:r>
            <a:r>
              <a:rPr lang="en-US" b="1" dirty="0" smtClean="0"/>
              <a:t>strategy: </a:t>
            </a:r>
            <a:r>
              <a:rPr lang="en-US" dirty="0"/>
              <a:t>A distribution pattern in which a producer sells a product through </a:t>
            </a:r>
            <a:r>
              <a:rPr lang="en-US" dirty="0" smtClean="0"/>
              <a:t>just one </a:t>
            </a:r>
            <a:r>
              <a:rPr lang="en-US" dirty="0"/>
              <a:t>middleman in a geographic </a:t>
            </a:r>
            <a:r>
              <a:rPr lang="en-US" dirty="0" smtClean="0"/>
              <a:t>area</a:t>
            </a:r>
          </a:p>
          <a:p>
            <a:r>
              <a:rPr lang="en-US" b="1" dirty="0"/>
              <a:t>Intensive </a:t>
            </a:r>
            <a:r>
              <a:rPr lang="en-US" b="1" dirty="0" smtClean="0"/>
              <a:t>strategy: </a:t>
            </a:r>
            <a:r>
              <a:rPr lang="en-US" dirty="0"/>
              <a:t>A distribution pattern in which a producer sells a product through </a:t>
            </a:r>
            <a:r>
              <a:rPr lang="en-US" dirty="0" smtClean="0"/>
              <a:t>every available </a:t>
            </a:r>
            <a:r>
              <a:rPr lang="en-US" dirty="0"/>
              <a:t>wholesaler and retailer in a geographic area where consumers might look for </a:t>
            </a:r>
            <a:r>
              <a:rPr lang="en-US" dirty="0" smtClean="0"/>
              <a:t>it</a:t>
            </a:r>
          </a:p>
          <a:p>
            <a:r>
              <a:rPr lang="en-US" b="1" dirty="0" smtClean="0"/>
              <a:t>Intermediaries/middlemen: </a:t>
            </a:r>
            <a:r>
              <a:rPr lang="en-US" dirty="0"/>
              <a:t>Channel members operating between the producer and the consumer </a:t>
            </a:r>
            <a:r>
              <a:rPr lang="en-US" dirty="0" smtClean="0"/>
              <a:t>or industrial </a:t>
            </a:r>
            <a:r>
              <a:rPr lang="en-US" dirty="0"/>
              <a:t>user to help in the movement of goods and </a:t>
            </a:r>
            <a:r>
              <a:rPr lang="en-US" dirty="0" smtClean="0"/>
              <a:t>services</a:t>
            </a:r>
          </a:p>
          <a:p>
            <a:r>
              <a:rPr lang="en-US" b="1" dirty="0" smtClean="0"/>
              <a:t>Logics:</a:t>
            </a:r>
            <a:r>
              <a:rPr lang="en-US" dirty="0" smtClean="0"/>
              <a:t> </a:t>
            </a:r>
            <a:r>
              <a:rPr lang="en-US" dirty="0"/>
              <a:t>comprehensive plan for scheduling the delivery of required supplies and materials at destinations as needed.</a:t>
            </a:r>
            <a:endParaRPr lang="en-US" dirty="0" smtClean="0"/>
          </a:p>
          <a:p>
            <a:r>
              <a:rPr lang="en-US" b="1" dirty="0" smtClean="0"/>
              <a:t>Manufacturing</a:t>
            </a:r>
            <a:r>
              <a:rPr lang="en-US" b="1" dirty="0"/>
              <a:t>:  </a:t>
            </a:r>
            <a:r>
              <a:rPr lang="en-US" dirty="0"/>
              <a:t>The process of converting raw materials, components, or parts into finished goods that meet a customer's expectations or specifications. </a:t>
            </a:r>
          </a:p>
        </p:txBody>
      </p:sp>
    </p:spTree>
    <p:extLst>
      <p:ext uri="{BB962C8B-B14F-4D97-AF65-F5344CB8AC3E}">
        <p14:creationId xmlns:p14="http://schemas.microsoft.com/office/powerpoint/2010/main" val="324120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Terms</a:t>
            </a:r>
            <a:endParaRPr lang="en-US" dirty="0"/>
          </a:p>
        </p:txBody>
      </p:sp>
      <p:sp>
        <p:nvSpPr>
          <p:cNvPr id="3" name="Content Placeholder 2"/>
          <p:cNvSpPr>
            <a:spLocks noGrp="1"/>
          </p:cNvSpPr>
          <p:nvPr>
            <p:ph idx="1"/>
          </p:nvPr>
        </p:nvSpPr>
        <p:spPr>
          <a:xfrm>
            <a:off x="3869268" y="242277"/>
            <a:ext cx="7315200" cy="6525845"/>
          </a:xfrm>
        </p:spPr>
        <p:txBody>
          <a:bodyPr>
            <a:normAutofit fontScale="92500" lnSpcReduction="10000"/>
          </a:bodyPr>
          <a:lstStyle/>
          <a:p>
            <a:r>
              <a:rPr lang="en-US" b="1" dirty="0" smtClean="0"/>
              <a:t>Order </a:t>
            </a:r>
            <a:r>
              <a:rPr lang="en-US" b="1" dirty="0"/>
              <a:t>processing:  </a:t>
            </a:r>
            <a:r>
              <a:rPr lang="en-US" dirty="0"/>
              <a:t>activities involved in managing the details of preparing and receiving a customer order.</a:t>
            </a:r>
            <a:endParaRPr lang="en-US" dirty="0" smtClean="0"/>
          </a:p>
          <a:p>
            <a:r>
              <a:rPr lang="en-US" b="1" dirty="0"/>
              <a:t>Retailers: </a:t>
            </a:r>
            <a:r>
              <a:rPr lang="en-US" dirty="0"/>
              <a:t>Businesses that buy consumer goods or services and sell them to ultimate </a:t>
            </a:r>
            <a:r>
              <a:rPr lang="en-US" dirty="0" smtClean="0"/>
              <a:t>consumers</a:t>
            </a:r>
          </a:p>
          <a:p>
            <a:r>
              <a:rPr lang="en-US" b="1" dirty="0"/>
              <a:t>Selective </a:t>
            </a:r>
            <a:r>
              <a:rPr lang="en-US" b="1" dirty="0" smtClean="0"/>
              <a:t>strategy: </a:t>
            </a:r>
            <a:r>
              <a:rPr lang="en-US" dirty="0"/>
              <a:t>A distribution pattern in which a producer sells a product through </a:t>
            </a:r>
            <a:r>
              <a:rPr lang="en-US" dirty="0" smtClean="0"/>
              <a:t>a limited </a:t>
            </a:r>
            <a:r>
              <a:rPr lang="en-US" dirty="0"/>
              <a:t>number of middlemen in a geographic </a:t>
            </a:r>
            <a:r>
              <a:rPr lang="en-US" dirty="0" smtClean="0"/>
              <a:t>area</a:t>
            </a:r>
          </a:p>
          <a:p>
            <a:r>
              <a:rPr lang="en-US" b="1" dirty="0" smtClean="0"/>
              <a:t>Transportation: </a:t>
            </a:r>
            <a:r>
              <a:rPr lang="en-US" dirty="0" smtClean="0"/>
              <a:t> </a:t>
            </a:r>
            <a:r>
              <a:rPr lang="en-US" dirty="0"/>
              <a:t>A marketing function that adds time and place utility to the product by moving it from where it is made to where it is purchased and used. It includes all intermediate steps in the process.</a:t>
            </a:r>
            <a:endParaRPr lang="en-US" dirty="0" smtClean="0"/>
          </a:p>
          <a:p>
            <a:r>
              <a:rPr lang="en-US" sz="1900" b="1" dirty="0" smtClean="0"/>
              <a:t>Vendors</a:t>
            </a:r>
            <a:r>
              <a:rPr lang="en-US" sz="1900" b="1" dirty="0"/>
              <a:t>:  </a:t>
            </a:r>
            <a:endParaRPr lang="en-US" sz="1900" b="1" dirty="0" smtClean="0"/>
          </a:p>
          <a:p>
            <a:pPr lvl="1"/>
            <a:r>
              <a:rPr lang="en-US" sz="1900" dirty="0" smtClean="0"/>
              <a:t>(</a:t>
            </a:r>
            <a:r>
              <a:rPr lang="en-US" sz="1900" dirty="0"/>
              <a:t>industrial definition) An organization that supplies specific goods or services to the business markets and/ or organizational markets. </a:t>
            </a:r>
            <a:endParaRPr lang="en-US" sz="1900" dirty="0" smtClean="0"/>
          </a:p>
          <a:p>
            <a:pPr lvl="1"/>
            <a:r>
              <a:rPr lang="en-US" sz="1900" dirty="0" smtClean="0"/>
              <a:t>(</a:t>
            </a:r>
            <a:r>
              <a:rPr lang="en-US" sz="1900" dirty="0"/>
              <a:t>retailing definition) Any firm from which a retailer obtains merchandise.</a:t>
            </a:r>
            <a:endParaRPr lang="en-US" sz="1900" dirty="0" smtClean="0"/>
          </a:p>
          <a:p>
            <a:r>
              <a:rPr lang="en-US" b="1" dirty="0" smtClean="0"/>
              <a:t>Vendor-managed </a:t>
            </a:r>
            <a:r>
              <a:rPr lang="en-US" b="1" dirty="0"/>
              <a:t>Inventory:  </a:t>
            </a:r>
            <a:r>
              <a:rPr lang="en-US" dirty="0"/>
              <a:t>Inventory replenishment arrangement whereby the supplier either monitors the customer's inventory with own employees or receives stock information from the customer. The vendor then refills the stock automatically, without the customer initiating purchase orders. </a:t>
            </a:r>
          </a:p>
          <a:p>
            <a:r>
              <a:rPr lang="en-US" b="1" dirty="0" smtClean="0"/>
              <a:t>Warehousing</a:t>
            </a:r>
            <a:r>
              <a:rPr lang="en-US" b="1" dirty="0"/>
              <a:t>: </a:t>
            </a:r>
            <a:r>
              <a:rPr lang="en-US" dirty="0"/>
              <a:t> Performance of administrative and physical functions associated with storage of goods and materials. These functions include receipt, identification, inspection, verification, putting away, retrieval for issue, etc</a:t>
            </a:r>
            <a:r>
              <a:rPr lang="en-US" dirty="0" smtClean="0"/>
              <a:t>.</a:t>
            </a:r>
            <a:endParaRPr lang="en-US" dirty="0"/>
          </a:p>
        </p:txBody>
      </p:sp>
    </p:spTree>
    <p:extLst>
      <p:ext uri="{BB962C8B-B14F-4D97-AF65-F5344CB8AC3E}">
        <p14:creationId xmlns:p14="http://schemas.microsoft.com/office/powerpoint/2010/main" val="337064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1" y="1123837"/>
            <a:ext cx="3227754" cy="4601183"/>
          </a:xfrm>
        </p:spPr>
        <p:txBody>
          <a:bodyPr/>
          <a:lstStyle/>
          <a:p>
            <a:r>
              <a:rPr lang="en-US" dirty="0" smtClean="0"/>
              <a:t>Role of distribution within the fashion retailing</a:t>
            </a:r>
            <a:endParaRPr lang="en-US" dirty="0"/>
          </a:p>
        </p:txBody>
      </p:sp>
      <p:sp>
        <p:nvSpPr>
          <p:cNvPr id="3" name="Content Placeholder 2"/>
          <p:cNvSpPr>
            <a:spLocks noGrp="1"/>
          </p:cNvSpPr>
          <p:nvPr>
            <p:ph idx="1"/>
          </p:nvPr>
        </p:nvSpPr>
        <p:spPr>
          <a:xfrm>
            <a:off x="3869267" y="523631"/>
            <a:ext cx="7728763" cy="5634892"/>
          </a:xfrm>
        </p:spPr>
        <p:txBody>
          <a:bodyPr>
            <a:noAutofit/>
          </a:bodyPr>
          <a:lstStyle/>
          <a:p>
            <a:r>
              <a:rPr lang="en-US" sz="1800" dirty="0" smtClean="0"/>
              <a:t>Each distribution channels has </a:t>
            </a:r>
            <a:r>
              <a:rPr lang="en-US" sz="1800" dirty="0"/>
              <a:t>distinct characteristics and different strengths and weaknesses:</a:t>
            </a:r>
          </a:p>
          <a:p>
            <a:r>
              <a:rPr lang="en-US" sz="1800" dirty="0"/>
              <a:t>O</a:t>
            </a:r>
            <a:r>
              <a:rPr lang="en-US" sz="1800" dirty="0" smtClean="0"/>
              <a:t>wn </a:t>
            </a:r>
            <a:r>
              <a:rPr lang="en-US" sz="1800" dirty="0"/>
              <a:t>stores - </a:t>
            </a:r>
            <a:r>
              <a:rPr lang="en-US" sz="1800" dirty="0" smtClean="0"/>
              <a:t>brand </a:t>
            </a:r>
            <a:r>
              <a:rPr lang="en-US" sz="1800" dirty="0"/>
              <a:t>is strongest, but requires investment in property, stock and sales people</a:t>
            </a:r>
          </a:p>
          <a:p>
            <a:r>
              <a:rPr lang="en-US" sz="1800" dirty="0" smtClean="0"/>
              <a:t>Independent </a:t>
            </a:r>
            <a:r>
              <a:rPr lang="en-US" sz="1800" dirty="0"/>
              <a:t>fashion stores - </a:t>
            </a:r>
            <a:r>
              <a:rPr lang="en-US" sz="1800" dirty="0" smtClean="0"/>
              <a:t>offers </a:t>
            </a:r>
            <a:r>
              <a:rPr lang="en-US" sz="1800" dirty="0"/>
              <a:t>a unique or more </a:t>
            </a:r>
            <a:r>
              <a:rPr lang="en-US" sz="1800" dirty="0" smtClean="0"/>
              <a:t>specialized </a:t>
            </a:r>
            <a:r>
              <a:rPr lang="en-US" sz="1800" dirty="0"/>
              <a:t>sales </a:t>
            </a:r>
            <a:r>
              <a:rPr lang="en-US" sz="1800" dirty="0" smtClean="0"/>
              <a:t>channel, but carries a </a:t>
            </a:r>
            <a:r>
              <a:rPr lang="en-US" sz="1800" dirty="0"/>
              <a:t>limited amounts of stock. Also, the costs of processing, e.g. for delivery and administration, are relatively higher for smaller orders.</a:t>
            </a:r>
          </a:p>
          <a:p>
            <a:r>
              <a:rPr lang="en-US" sz="1800" dirty="0" smtClean="0"/>
              <a:t>Department </a:t>
            </a:r>
            <a:r>
              <a:rPr lang="en-US" sz="1800" dirty="0"/>
              <a:t>stores - will buy centrally but may want discounts if they order in bulk, reducing </a:t>
            </a:r>
            <a:r>
              <a:rPr lang="en-US" sz="1800" dirty="0" smtClean="0"/>
              <a:t>profitability</a:t>
            </a:r>
          </a:p>
          <a:p>
            <a:pPr lvl="1"/>
            <a:r>
              <a:rPr lang="en-US" sz="1600" dirty="0" smtClean="0"/>
              <a:t>Possible </a:t>
            </a:r>
            <a:r>
              <a:rPr lang="en-US" sz="1800" dirty="0" smtClean="0"/>
              <a:t>'shop-in-shops</a:t>
            </a:r>
            <a:r>
              <a:rPr lang="en-US" sz="1800" dirty="0"/>
              <a:t>' a unique concept where the customer feels that they are in a </a:t>
            </a:r>
            <a:r>
              <a:rPr lang="en-US" sz="1800" dirty="0" smtClean="0"/>
              <a:t>specific </a:t>
            </a:r>
            <a:r>
              <a:rPr lang="en-US" sz="1800" dirty="0"/>
              <a:t>store.</a:t>
            </a:r>
          </a:p>
          <a:p>
            <a:r>
              <a:rPr lang="en-US" sz="1800" dirty="0" smtClean="0"/>
              <a:t>Some stores share its </a:t>
            </a:r>
            <a:r>
              <a:rPr lang="en-US" sz="1800" dirty="0"/>
              <a:t>marketing information about what types of customers are purchasing and which products are most in demand. This </a:t>
            </a:r>
            <a:r>
              <a:rPr lang="en-US" sz="1800" dirty="0" smtClean="0"/>
              <a:t>will enable the company and department </a:t>
            </a:r>
            <a:r>
              <a:rPr lang="en-US" sz="1800" dirty="0"/>
              <a:t>store to provide the relevant stock to </a:t>
            </a:r>
            <a:r>
              <a:rPr lang="en-US" sz="1800" dirty="0" smtClean="0"/>
              <a:t>maximize </a:t>
            </a:r>
            <a:r>
              <a:rPr lang="en-US" sz="1800" dirty="0"/>
              <a:t>revenue</a:t>
            </a:r>
            <a:r>
              <a:rPr lang="en-US" sz="1800" dirty="0" smtClean="0"/>
              <a:t>.</a:t>
            </a:r>
            <a:endParaRPr lang="en-US" sz="1800" dirty="0"/>
          </a:p>
        </p:txBody>
      </p:sp>
    </p:spTree>
    <p:extLst>
      <p:ext uri="{BB962C8B-B14F-4D97-AF65-F5344CB8AC3E}">
        <p14:creationId xmlns:p14="http://schemas.microsoft.com/office/powerpoint/2010/main" val="25835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0" y="1123837"/>
            <a:ext cx="3212123" cy="4601183"/>
          </a:xfrm>
        </p:spPr>
        <p:txBody>
          <a:bodyPr/>
          <a:lstStyle/>
          <a:p>
            <a:r>
              <a:rPr lang="en-US" dirty="0" smtClean="0"/>
              <a:t>Intermediaries of distribution in fashion retailing</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Retailers – Organizations that sell products directly to final consumers.</a:t>
            </a:r>
          </a:p>
          <a:p>
            <a:r>
              <a:rPr lang="en-US" dirty="0"/>
              <a:t>Wholesalers – Organizations that purchase products from suppliers, such as manufacturers or other wholesalers, and in turn sell these to other resellers, such as retailers or other wholesalers.</a:t>
            </a:r>
          </a:p>
          <a:p>
            <a:r>
              <a:rPr lang="en-US" dirty="0"/>
              <a:t>Industrial Distributors – Firms that work mainly in the business-to-business market selling products obtained from industrial suppliers.</a:t>
            </a:r>
          </a:p>
          <a:p>
            <a:pPr marL="0" indent="0">
              <a:buNone/>
            </a:pPr>
            <a:endParaRPr lang="en-US" dirty="0" smtClean="0"/>
          </a:p>
          <a:p>
            <a:pPr marL="0" indent="0">
              <a:buNone/>
            </a:pPr>
            <a:endParaRPr lang="en-US" dirty="0" smtClean="0"/>
          </a:p>
          <a:p>
            <a:pPr marL="0" indent="0">
              <a:buNone/>
            </a:pPr>
            <a:r>
              <a:rPr lang="en-US" b="1" dirty="0" smtClean="0"/>
              <a:t>Specialty </a:t>
            </a:r>
            <a:r>
              <a:rPr lang="en-US" b="1" dirty="0"/>
              <a:t>Service </a:t>
            </a:r>
            <a:r>
              <a:rPr lang="en-US" b="1" dirty="0" smtClean="0"/>
              <a:t>Firms -  </a:t>
            </a:r>
            <a:r>
              <a:rPr lang="en-US" dirty="0" smtClean="0"/>
              <a:t>organizations </a:t>
            </a:r>
            <a:r>
              <a:rPr lang="en-US" dirty="0"/>
              <a:t>that provide additional services to help with the exchange of products but generally do not purchase the product (i.e., do not take ownership of the product</a:t>
            </a:r>
            <a:r>
              <a:rPr lang="en-US" dirty="0" smtClean="0"/>
              <a:t>)</a:t>
            </a:r>
            <a:endParaRPr lang="en-US" dirty="0"/>
          </a:p>
          <a:p>
            <a:r>
              <a:rPr lang="en-US" dirty="0" smtClean="0"/>
              <a:t>Agents </a:t>
            </a:r>
            <a:r>
              <a:rPr lang="en-US" dirty="0"/>
              <a:t>and Brokers – Organizations that mainly work to bring suppliers and buyers together in exchange for a fee.</a:t>
            </a:r>
          </a:p>
          <a:p>
            <a:r>
              <a:rPr lang="en-US" dirty="0"/>
              <a:t>Distribution Service Firms – Offer services aiding in the movement of products such as assistance with transportation, storage, and order processing.</a:t>
            </a:r>
          </a:p>
          <a:p>
            <a:r>
              <a:rPr lang="en-US" dirty="0"/>
              <a:t>Others – This category includes firms that provide additional services to aid in the distribution process such as insurance companies and firms offering transportation routing assistance.</a:t>
            </a:r>
          </a:p>
        </p:txBody>
      </p:sp>
    </p:spTree>
    <p:extLst>
      <p:ext uri="{BB962C8B-B14F-4D97-AF65-F5344CB8AC3E}">
        <p14:creationId xmlns:p14="http://schemas.microsoft.com/office/powerpoint/2010/main" val="101483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123837"/>
            <a:ext cx="3188677" cy="4601183"/>
          </a:xfrm>
        </p:spPr>
        <p:txBody>
          <a:bodyPr/>
          <a:lstStyle/>
          <a:p>
            <a:r>
              <a:rPr lang="en-US" dirty="0" smtClean="0"/>
              <a:t>The process of distribution in fashion retailing</a:t>
            </a:r>
            <a:endParaRPr lang="en-US" dirty="0"/>
          </a:p>
        </p:txBody>
      </p:sp>
      <p:sp>
        <p:nvSpPr>
          <p:cNvPr id="3" name="Content Placeholder 2"/>
          <p:cNvSpPr>
            <a:spLocks noGrp="1"/>
          </p:cNvSpPr>
          <p:nvPr>
            <p:ph idx="1"/>
          </p:nvPr>
        </p:nvSpPr>
        <p:spPr>
          <a:xfrm>
            <a:off x="3720775" y="625231"/>
            <a:ext cx="7752210" cy="5976933"/>
          </a:xfrm>
        </p:spPr>
        <p:txBody>
          <a:bodyPr>
            <a:normAutofit fontScale="92500" lnSpcReduction="20000"/>
          </a:bodyPr>
          <a:lstStyle/>
          <a:p>
            <a:pPr marL="0" indent="0">
              <a:buNone/>
            </a:pPr>
            <a:r>
              <a:rPr lang="en-US" dirty="0" smtClean="0"/>
              <a:t>A direct </a:t>
            </a:r>
            <a:r>
              <a:rPr lang="en-US" dirty="0"/>
              <a:t>distribution system </a:t>
            </a:r>
            <a:r>
              <a:rPr lang="en-US" dirty="0" smtClean="0"/>
              <a:t>allows the product to reach </a:t>
            </a:r>
            <a:r>
              <a:rPr lang="en-US" dirty="0"/>
              <a:t>the intended final user of their product by distributing the product directly to the customer. </a:t>
            </a:r>
            <a:r>
              <a:rPr lang="en-US" dirty="0" smtClean="0"/>
              <a:t>There </a:t>
            </a:r>
            <a:r>
              <a:rPr lang="en-US" dirty="0"/>
              <a:t>are no other parties involved in the distribution process that take ownership of the product. The direct system can be further divided by the method of communication that takes place when a sale occurs. </a:t>
            </a:r>
          </a:p>
          <a:p>
            <a:r>
              <a:rPr lang="en-US" dirty="0"/>
              <a:t>Direct Marketing Systems – With this system the customer places the order either through information gained from non-personal contact with the marketer, such as by visiting the marketer’s website or ordering from the marketer’s catalog, or through personal communication with a customer representative who is not a salesperson, such as through toll-free telephone ordering.</a:t>
            </a:r>
          </a:p>
          <a:p>
            <a:r>
              <a:rPr lang="en-US" dirty="0"/>
              <a:t>Direct Retail Systems – This type of system exists when a product marketer also operates their own retail outlets. As previously discussed, Starbucks would fall into this category.</a:t>
            </a:r>
          </a:p>
          <a:p>
            <a:r>
              <a:rPr lang="en-US" dirty="0"/>
              <a:t>Personal Selling Systems – The key to this direct distribution system is that a person whose main responsibility involves creating and managing sales (e.g., salesperson) is involved in the distribution process, generally by persuading the buyer to place an order. While the order itself may not be handled by the salesperson (e.g., buyer physically places the order online or by phone) the salesperson plays a role in generating the sales.</a:t>
            </a:r>
          </a:p>
          <a:p>
            <a:r>
              <a:rPr lang="en-US" dirty="0"/>
              <a:t>Assisted Marketing Systems – Under the assisted marketing system, the marketer relies on others to help communicate the marketer’s products but handles distribution directly to the customer. The classic example of assisted marketing systems is eBay which helps bring buyers and sellers together for a fee. Other agents and brokers would also fall into this category</a:t>
            </a:r>
            <a:r>
              <a:rPr lang="en-US" dirty="0" smtClean="0"/>
              <a:t>.</a:t>
            </a:r>
            <a:endParaRPr lang="en-US" dirty="0"/>
          </a:p>
        </p:txBody>
      </p:sp>
    </p:spTree>
    <p:extLst>
      <p:ext uri="{BB962C8B-B14F-4D97-AF65-F5344CB8AC3E}">
        <p14:creationId xmlns:p14="http://schemas.microsoft.com/office/powerpoint/2010/main" val="280982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123837"/>
            <a:ext cx="3188677" cy="4601183"/>
          </a:xfrm>
        </p:spPr>
        <p:txBody>
          <a:bodyPr/>
          <a:lstStyle/>
          <a:p>
            <a:r>
              <a:rPr lang="en-US" dirty="0" smtClean="0"/>
              <a:t>The process of distribution in fashion retailing</a:t>
            </a:r>
            <a:endParaRPr lang="en-US" dirty="0"/>
          </a:p>
        </p:txBody>
      </p:sp>
      <p:pic>
        <p:nvPicPr>
          <p:cNvPr id="4" name="Picture 3"/>
          <p:cNvPicPr>
            <a:picLocks noChangeAspect="1"/>
          </p:cNvPicPr>
          <p:nvPr/>
        </p:nvPicPr>
        <p:blipFill>
          <a:blip r:embed="rId2"/>
          <a:stretch>
            <a:fillRect/>
          </a:stretch>
        </p:blipFill>
        <p:spPr>
          <a:xfrm>
            <a:off x="3975020" y="1654427"/>
            <a:ext cx="7448550" cy="3257550"/>
          </a:xfrm>
          <a:prstGeom prst="rect">
            <a:avLst/>
          </a:prstGeom>
        </p:spPr>
      </p:pic>
      <p:sp>
        <p:nvSpPr>
          <p:cNvPr id="3" name="Content Placeholder 2"/>
          <p:cNvSpPr>
            <a:spLocks noGrp="1"/>
          </p:cNvSpPr>
          <p:nvPr>
            <p:ph idx="1"/>
          </p:nvPr>
        </p:nvSpPr>
        <p:spPr>
          <a:xfrm>
            <a:off x="3477846" y="132862"/>
            <a:ext cx="8346831" cy="1914770"/>
          </a:xfrm>
        </p:spPr>
        <p:txBody>
          <a:bodyPr>
            <a:normAutofit/>
          </a:bodyPr>
          <a:lstStyle/>
          <a:p>
            <a:r>
              <a:rPr lang="en-US" sz="1800" dirty="0" smtClean="0"/>
              <a:t>Provide </a:t>
            </a:r>
            <a:r>
              <a:rPr lang="en-US" sz="1800" dirty="0"/>
              <a:t>a link between production and consumption. A distribution channel can be very simple, with just two layers (producer and consumer). A distribution channel can also be very complicated, with several levels.</a:t>
            </a:r>
          </a:p>
          <a:p>
            <a:r>
              <a:rPr lang="en-US" sz="1800" dirty="0"/>
              <a:t>Each layer of marketing intermediaries that performs some work in bringing the product to its final buyer is a "channel level". The figure below shows some examples of channel levels for consumer marketing </a:t>
            </a:r>
            <a:r>
              <a:rPr lang="en-US" sz="1800" dirty="0" smtClean="0"/>
              <a:t>channels.</a:t>
            </a:r>
            <a:endParaRPr lang="en-US" sz="1800" dirty="0"/>
          </a:p>
        </p:txBody>
      </p:sp>
      <p:sp>
        <p:nvSpPr>
          <p:cNvPr id="5" name="Rectangle 4"/>
          <p:cNvSpPr/>
          <p:nvPr/>
        </p:nvSpPr>
        <p:spPr>
          <a:xfrm>
            <a:off x="3571631" y="4630576"/>
            <a:ext cx="8253046" cy="1569660"/>
          </a:xfrm>
          <a:prstGeom prst="rect">
            <a:avLst/>
          </a:prstGeom>
        </p:spPr>
        <p:txBody>
          <a:bodyPr wrap="square">
            <a:spAutoFit/>
          </a:bodyPr>
          <a:lstStyle/>
          <a:p>
            <a:r>
              <a:rPr lang="en-US" sz="1600" dirty="0"/>
              <a:t>Channel 1 contains two intermediary levels - a wholesaler and a retailer. A wholesaler typically buys and stores large quantities of several producers' goods and then breaks into the bulk deliveries to supply retailers with smaller quantities. For small retailers with limited order quantities, the use of wholesalers makes economic sense. This arrangement tends to work best where the retail channel is fragmented - i.e. not dominated by a small number of large, powerful retailers who have an incentive to cut out the wholesaler. </a:t>
            </a:r>
          </a:p>
        </p:txBody>
      </p:sp>
      <p:sp>
        <p:nvSpPr>
          <p:cNvPr id="6" name="Rectangle 5"/>
          <p:cNvSpPr/>
          <p:nvPr/>
        </p:nvSpPr>
        <p:spPr>
          <a:xfrm>
            <a:off x="101601" y="6068376"/>
            <a:ext cx="11879384" cy="830997"/>
          </a:xfrm>
          <a:prstGeom prst="rect">
            <a:avLst/>
          </a:prstGeom>
        </p:spPr>
        <p:txBody>
          <a:bodyPr wrap="square">
            <a:spAutoFit/>
          </a:bodyPr>
          <a:lstStyle/>
          <a:p>
            <a:r>
              <a:rPr lang="en-US" sz="1600" dirty="0"/>
              <a:t>Channel 2 contains one intermediary. In consumer markets, this is typically a retailer. </a:t>
            </a:r>
          </a:p>
          <a:p>
            <a:r>
              <a:rPr lang="en-US" sz="1600" dirty="0"/>
              <a:t>Channel 3 is called a "direct-marketing" channel, since it has no intermediary levels. In this case the manufacturer sells directly to customers. An example of a direct marketing channel would be a factory outlet store. </a:t>
            </a:r>
          </a:p>
        </p:txBody>
      </p:sp>
    </p:spTree>
    <p:extLst>
      <p:ext uri="{BB962C8B-B14F-4D97-AF65-F5344CB8AC3E}">
        <p14:creationId xmlns:p14="http://schemas.microsoft.com/office/powerpoint/2010/main" val="15970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23" y="1123837"/>
            <a:ext cx="3305908" cy="4601183"/>
          </a:xfrm>
        </p:spPr>
        <p:txBody>
          <a:bodyPr/>
          <a:lstStyle/>
          <a:p>
            <a:r>
              <a:rPr lang="en-US" dirty="0" smtClean="0"/>
              <a:t>The strategies of distribution in fashion retailing</a:t>
            </a:r>
            <a:endParaRPr lang="en-US" dirty="0"/>
          </a:p>
        </p:txBody>
      </p:sp>
      <p:sp>
        <p:nvSpPr>
          <p:cNvPr id="3" name="Content Placeholder 2"/>
          <p:cNvSpPr>
            <a:spLocks noGrp="1"/>
          </p:cNvSpPr>
          <p:nvPr>
            <p:ph idx="1"/>
          </p:nvPr>
        </p:nvSpPr>
        <p:spPr>
          <a:xfrm>
            <a:off x="3869268" y="500185"/>
            <a:ext cx="7315200" cy="5869353"/>
          </a:xfrm>
        </p:spPr>
        <p:txBody>
          <a:bodyPr>
            <a:normAutofit fontScale="92500" lnSpcReduction="10000"/>
          </a:bodyPr>
          <a:lstStyle/>
          <a:p>
            <a:r>
              <a:rPr lang="en-US" dirty="0"/>
              <a:t>Place is not always a physical building such as a retail outlet or shop, but includes any means by which the product is made available to the customer. A business has to balance getting enough of its products to its target customers against the problems or costs of distributing them. </a:t>
            </a:r>
          </a:p>
          <a:p>
            <a:r>
              <a:rPr lang="en-US" dirty="0"/>
              <a:t>For a premium or luxury brand, making the products too easily available might reduce the perceived value of the brand. </a:t>
            </a:r>
            <a:r>
              <a:rPr lang="en-US" dirty="0" smtClean="0"/>
              <a:t>(This </a:t>
            </a:r>
            <a:r>
              <a:rPr lang="en-US" dirty="0"/>
              <a:t>illustrates the need to select carefully how the marketing mix is put together to match the product to the needs of the target market</a:t>
            </a:r>
            <a:r>
              <a:rPr lang="en-US" dirty="0" smtClean="0"/>
              <a:t>.)</a:t>
            </a:r>
            <a:endParaRPr lang="en-US" dirty="0"/>
          </a:p>
          <a:p>
            <a:pPr marL="0" indent="0">
              <a:buNone/>
            </a:pPr>
            <a:r>
              <a:rPr lang="en-US" b="1" dirty="0" smtClean="0"/>
              <a:t>Distribution Strategies</a:t>
            </a:r>
          </a:p>
          <a:p>
            <a:r>
              <a:rPr lang="en-US" dirty="0" smtClean="0"/>
              <a:t>In </a:t>
            </a:r>
            <a:r>
              <a:rPr lang="en-US" dirty="0"/>
              <a:t>intensive distribution, the producer's products are stocked in the majority of outlets.</a:t>
            </a:r>
          </a:p>
          <a:p>
            <a:r>
              <a:rPr lang="en-US" dirty="0"/>
              <a:t>In selective distribution, the producer relies on a few intermediaries to carry their product.</a:t>
            </a:r>
          </a:p>
          <a:p>
            <a:r>
              <a:rPr lang="en-US" dirty="0"/>
              <a:t>In exclusive distribution, the producer selects only very few intermediaries.</a:t>
            </a:r>
          </a:p>
          <a:p>
            <a:r>
              <a:rPr lang="en-US" dirty="0"/>
              <a:t>Not only does intensive distribution provide convenience and availability to consumers, it also increases their brand preference and loyalty.</a:t>
            </a:r>
          </a:p>
          <a:p>
            <a:endParaRPr lang="en-US" dirty="0"/>
          </a:p>
        </p:txBody>
      </p:sp>
    </p:spTree>
    <p:extLst>
      <p:ext uri="{BB962C8B-B14F-4D97-AF65-F5344CB8AC3E}">
        <p14:creationId xmlns:p14="http://schemas.microsoft.com/office/powerpoint/2010/main" val="285617900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272</TotalTime>
  <Words>1984</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Wingdings 2</vt:lpstr>
      <vt:lpstr>Frame</vt:lpstr>
      <vt:lpstr>FM 2.01</vt:lpstr>
      <vt:lpstr>Strategies of Distribution Within Fashion Retailing</vt:lpstr>
      <vt:lpstr>Distribution Terms</vt:lpstr>
      <vt:lpstr>Distribution Terms</vt:lpstr>
      <vt:lpstr>Role of distribution within the fashion retailing</vt:lpstr>
      <vt:lpstr>Intermediaries of distribution in fashion retailing</vt:lpstr>
      <vt:lpstr>The process of distribution in fashion retailing</vt:lpstr>
      <vt:lpstr>The process of distribution in fashion retailing</vt:lpstr>
      <vt:lpstr>The strategies of distribution in fashion retailing</vt:lpstr>
      <vt:lpstr>Inventory control and management within fashion retailing</vt:lpstr>
      <vt:lpstr>Inventory Control Terms</vt:lpstr>
      <vt:lpstr>Factors that impact inventory control in fashion retailing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 2.01</dc:title>
  <dc:creator>Claudia Jenkins</dc:creator>
  <cp:lastModifiedBy>Claudia Jenkins</cp:lastModifiedBy>
  <cp:revision>28</cp:revision>
  <dcterms:created xsi:type="dcterms:W3CDTF">2015-09-13T22:26:54Z</dcterms:created>
  <dcterms:modified xsi:type="dcterms:W3CDTF">2015-09-14T18:26:58Z</dcterms:modified>
</cp:coreProperties>
</file>