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9E952-97F9-4600-AA3D-094594D39CDC}" type="datetimeFigureOut">
              <a:rPr lang="en-US" smtClean="0"/>
              <a:t>8/23/2015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77EE4-9243-4CA1-9FA4-1F3D56A7ED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28585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9E952-97F9-4600-AA3D-094594D39CDC}" type="datetimeFigureOut">
              <a:rPr lang="en-US" smtClean="0"/>
              <a:t>8/23/2015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77EE4-9243-4CA1-9FA4-1F3D56A7ED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8110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9E952-97F9-4600-AA3D-094594D39CDC}" type="datetimeFigureOut">
              <a:rPr lang="en-US" smtClean="0"/>
              <a:t>8/23/2015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77EE4-9243-4CA1-9FA4-1F3D56A7ED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41772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6400" y="838200"/>
            <a:ext cx="11480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06400" y="1981200"/>
            <a:ext cx="56388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48400" y="1981200"/>
            <a:ext cx="56388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144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fld id="{147488BD-AF7A-4AF9-9A38-FE7A1D9D292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712377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9E952-97F9-4600-AA3D-094594D39CDC}" type="datetimeFigureOut">
              <a:rPr lang="en-US" smtClean="0"/>
              <a:t>8/23/2015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77EE4-9243-4CA1-9FA4-1F3D56A7ED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1089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9E952-97F9-4600-AA3D-094594D39CDC}" type="datetimeFigureOut">
              <a:rPr lang="en-US" smtClean="0"/>
              <a:t>8/23/2015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77EE4-9243-4CA1-9FA4-1F3D56A7ED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5155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9E952-97F9-4600-AA3D-094594D39CDC}" type="datetimeFigureOut">
              <a:rPr lang="en-US" smtClean="0"/>
              <a:t>8/23/2015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77EE4-9243-4CA1-9FA4-1F3D56A7ED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49847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9E952-97F9-4600-AA3D-094594D39CDC}" type="datetimeFigureOut">
              <a:rPr lang="en-US" smtClean="0"/>
              <a:t>8/23/2015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77EE4-9243-4CA1-9FA4-1F3D56A7ED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33932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9E952-97F9-4600-AA3D-094594D39CDC}" type="datetimeFigureOut">
              <a:rPr lang="en-US" smtClean="0"/>
              <a:t>8/23/2015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77EE4-9243-4CA1-9FA4-1F3D56A7ED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7705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9E952-97F9-4600-AA3D-094594D39CDC}" type="datetimeFigureOut">
              <a:rPr lang="en-US" smtClean="0"/>
              <a:t>8/23/2015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77EE4-9243-4CA1-9FA4-1F3D56A7ED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92186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9E952-97F9-4600-AA3D-094594D39CDC}" type="datetimeFigureOut">
              <a:rPr lang="en-US" smtClean="0"/>
              <a:t>8/23/2015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77EE4-9243-4CA1-9FA4-1F3D56A7ED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5759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9E952-97F9-4600-AA3D-094594D39CDC}" type="datetimeFigureOut">
              <a:rPr lang="en-US" smtClean="0"/>
              <a:t>8/23/2015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77EE4-9243-4CA1-9FA4-1F3D56A7ED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69712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D9E952-97F9-4600-AA3D-094594D39CDC}" type="datetimeFigureOut">
              <a:rPr lang="en-US" smtClean="0"/>
              <a:t>8/23/2015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B77EE4-9243-4CA1-9FA4-1F3D56A7ED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14633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Variations of the </a:t>
            </a:r>
            <a:r>
              <a:rPr lang="en-US" b="1" dirty="0" smtClean="0"/>
              <a:t>Fashion </a:t>
            </a:r>
            <a:r>
              <a:rPr lang="en-US" b="1" dirty="0"/>
              <a:t>C</a:t>
            </a:r>
            <a:r>
              <a:rPr lang="en-US" b="1" dirty="0" smtClean="0"/>
              <a:t>ycle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FM 1.01 3A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81329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1828800" y="838200"/>
            <a:ext cx="8610600" cy="685800"/>
          </a:xfrm>
        </p:spPr>
        <p:txBody>
          <a:bodyPr/>
          <a:lstStyle/>
          <a:p>
            <a:r>
              <a:rPr lang="en-US" altLang="en-US" sz="2800">
                <a:solidFill>
                  <a:srgbClr val="009900"/>
                </a:solidFill>
                <a:latin typeface="Comic Sans MS" panose="030F0702030302020204" pitchFamily="66" charset="0"/>
              </a:rPr>
              <a:t>Stages of the fashion cycle (cont.)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05000" y="1524000"/>
            <a:ext cx="8763000" cy="510540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en-US" altLang="en-US" b="1" i="1">
                <a:solidFill>
                  <a:srgbClr val="009900"/>
                </a:solidFill>
                <a:latin typeface="Comic Sans MS" panose="030F0702030302020204" pitchFamily="66" charset="0"/>
              </a:rPr>
              <a:t>Peak (Culmination stage):  The third stage of the fashion cycle during which a style is at its height of popularity.</a:t>
            </a:r>
          </a:p>
          <a:p>
            <a:pPr>
              <a:lnSpc>
                <a:spcPct val="90000"/>
              </a:lnSpc>
            </a:pPr>
            <a:r>
              <a:rPr lang="en-US" altLang="en-US" sz="4000">
                <a:solidFill>
                  <a:srgbClr val="009900"/>
                </a:solidFill>
              </a:rPr>
              <a:t>The fashion is demanded by almost everyone because it is now within the price range of most consumers and is mass produced in many variations.</a:t>
            </a:r>
          </a:p>
          <a:p>
            <a:pPr>
              <a:lnSpc>
                <a:spcPct val="90000"/>
              </a:lnSpc>
            </a:pPr>
            <a:r>
              <a:rPr lang="en-US" altLang="en-US" sz="4000">
                <a:solidFill>
                  <a:srgbClr val="009900"/>
                </a:solidFill>
              </a:rPr>
              <a:t>Each retailer tries to persuade customers that its version of the style is the best.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>
                <a:solidFill>
                  <a:srgbClr val="009900"/>
                </a:solidFill>
                <a:latin typeface="Comic Sans MS" panose="030F0702030302020204" pitchFamily="66" charset="0"/>
              </a:rPr>
              <a:t>Stages of the fashion cycle (cont.)</a:t>
            </a:r>
            <a:br>
              <a:rPr lang="en-US" altLang="en-US" sz="3200">
                <a:solidFill>
                  <a:srgbClr val="009900"/>
                </a:solidFill>
                <a:latin typeface="Comic Sans MS" panose="030F0702030302020204" pitchFamily="66" charset="0"/>
              </a:rPr>
            </a:br>
            <a:r>
              <a:rPr lang="en-US" altLang="en-US" sz="3200">
                <a:solidFill>
                  <a:srgbClr val="009900"/>
                </a:solidFill>
                <a:latin typeface="Comic Sans MS" panose="030F0702030302020204" pitchFamily="66" charset="0"/>
              </a:rPr>
              <a:t>Peak (Culmination stage)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76400" y="1981200"/>
            <a:ext cx="8763000" cy="4876800"/>
          </a:xfrm>
        </p:spPr>
        <p:txBody>
          <a:bodyPr/>
          <a:lstStyle/>
          <a:p>
            <a:r>
              <a:rPr lang="en-US" altLang="en-US" sz="4000">
                <a:solidFill>
                  <a:srgbClr val="009900"/>
                </a:solidFill>
              </a:rPr>
              <a:t>The style may have a long or short stay at this stage.</a:t>
            </a:r>
          </a:p>
          <a:p>
            <a:pPr lvl="1"/>
            <a:r>
              <a:rPr lang="en-US" altLang="en-US" sz="4000" i="1">
                <a:solidFill>
                  <a:srgbClr val="009900"/>
                </a:solidFill>
              </a:rPr>
              <a:t>Short-run fashions:  Styles that are popular for a brief period of time.</a:t>
            </a:r>
          </a:p>
          <a:p>
            <a:pPr lvl="2"/>
            <a:r>
              <a:rPr lang="en-US" altLang="en-US" sz="4000">
                <a:solidFill>
                  <a:srgbClr val="009900"/>
                </a:solidFill>
              </a:rPr>
              <a:t>Fads, usually lasting only one season</a:t>
            </a:r>
          </a:p>
          <a:p>
            <a:pPr lvl="2"/>
            <a:r>
              <a:rPr lang="en-US" altLang="en-US" sz="4000">
                <a:solidFill>
                  <a:srgbClr val="009900"/>
                </a:solidFill>
              </a:rPr>
              <a:t>Accepted and rejected quickly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05000" y="609600"/>
            <a:ext cx="8763000" cy="6248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4400" i="1">
                <a:solidFill>
                  <a:srgbClr val="009900"/>
                </a:solidFill>
              </a:rPr>
              <a:t>Short-run fashions (cont.)</a:t>
            </a:r>
            <a:endParaRPr lang="en-US" altLang="en-US" b="1">
              <a:solidFill>
                <a:srgbClr val="009900"/>
              </a:solidFill>
              <a:latin typeface="Comic Sans MS" panose="030F0702030302020204" pitchFamily="66" charset="0"/>
            </a:endParaRPr>
          </a:p>
          <a:p>
            <a:pPr lvl="1">
              <a:lnSpc>
                <a:spcPct val="90000"/>
              </a:lnSpc>
            </a:pPr>
            <a:r>
              <a:rPr lang="en-US" altLang="en-US" sz="4000">
                <a:solidFill>
                  <a:srgbClr val="009900"/>
                </a:solidFill>
                <a:latin typeface="Comic Sans MS" panose="030F0702030302020204" pitchFamily="66" charset="0"/>
              </a:rPr>
              <a:t>Teenagers’ fashions change the fastest and have the most trends.</a:t>
            </a:r>
          </a:p>
          <a:p>
            <a:pPr lvl="1">
              <a:lnSpc>
                <a:spcPct val="90000"/>
              </a:lnSpc>
            </a:pPr>
            <a:r>
              <a:rPr lang="en-US" altLang="en-US" sz="4000">
                <a:solidFill>
                  <a:srgbClr val="009900"/>
                </a:solidFill>
                <a:latin typeface="Comic Sans MS" panose="030F0702030302020204" pitchFamily="66" charset="0"/>
              </a:rPr>
              <a:t>Styles are easy for the manufacturer to produce and are relatively inexpensive to the consumer.</a:t>
            </a:r>
          </a:p>
          <a:p>
            <a:pPr lvl="1">
              <a:lnSpc>
                <a:spcPct val="90000"/>
              </a:lnSpc>
            </a:pPr>
            <a:r>
              <a:rPr lang="en-US" altLang="en-US" sz="4000">
                <a:solidFill>
                  <a:srgbClr val="009900"/>
                </a:solidFill>
                <a:latin typeface="Comic Sans MS" panose="030F0702030302020204" pitchFamily="66" charset="0"/>
              </a:rPr>
              <a:t>Styles typically have more details than seen in classics.</a:t>
            </a:r>
          </a:p>
          <a:p>
            <a:pPr>
              <a:lnSpc>
                <a:spcPct val="90000"/>
              </a:lnSpc>
            </a:pPr>
            <a:endParaRPr lang="en-US" altLang="en-US" sz="400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1828800" y="838200"/>
            <a:ext cx="8610600" cy="990600"/>
          </a:xfrm>
        </p:spPr>
        <p:txBody>
          <a:bodyPr/>
          <a:lstStyle/>
          <a:p>
            <a:pPr algn="l"/>
            <a:r>
              <a:rPr lang="en-US" altLang="en-US" sz="2800">
                <a:solidFill>
                  <a:srgbClr val="009900"/>
                </a:solidFill>
                <a:latin typeface="Comic Sans MS" panose="030F0702030302020204" pitchFamily="66" charset="0"/>
              </a:rPr>
              <a:t>Stages of the fashion cycle (cont.) Peak (Culmination stage)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52600" y="1828800"/>
            <a:ext cx="8763000" cy="48768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altLang="en-US" b="1" i="1">
                <a:solidFill>
                  <a:srgbClr val="009900"/>
                </a:solidFill>
                <a:latin typeface="Comic Sans MS" panose="030F0702030302020204" pitchFamily="66" charset="0"/>
              </a:rPr>
              <a:t>Long-run fashions:  Styles that take a long time to complete the fashion cycle.</a:t>
            </a:r>
          </a:p>
          <a:p>
            <a:pPr lvl="2">
              <a:lnSpc>
                <a:spcPct val="90000"/>
              </a:lnSpc>
            </a:pPr>
            <a:r>
              <a:rPr lang="en-US" altLang="en-US" sz="4000" b="1">
                <a:solidFill>
                  <a:srgbClr val="009900"/>
                </a:solidFill>
                <a:latin typeface="Comic Sans MS" panose="030F0702030302020204" pitchFamily="66" charset="0"/>
              </a:rPr>
              <a:t>Classics, basics, and/or staple fashions</a:t>
            </a:r>
          </a:p>
          <a:p>
            <a:pPr lvl="2">
              <a:lnSpc>
                <a:spcPct val="90000"/>
              </a:lnSpc>
            </a:pPr>
            <a:r>
              <a:rPr lang="en-US" altLang="en-US" sz="4000" b="1">
                <a:solidFill>
                  <a:srgbClr val="009900"/>
                </a:solidFill>
                <a:latin typeface="Comic Sans MS" panose="030F0702030302020204" pitchFamily="66" charset="0"/>
              </a:rPr>
              <a:t>Slow introduction, long peak, slow decline</a:t>
            </a:r>
          </a:p>
          <a:p>
            <a:pPr lvl="2">
              <a:lnSpc>
                <a:spcPct val="90000"/>
              </a:lnSpc>
            </a:pPr>
            <a:r>
              <a:rPr lang="en-US" altLang="en-US" sz="4000" b="1">
                <a:solidFill>
                  <a:srgbClr val="009900"/>
                </a:solidFill>
                <a:latin typeface="Comic Sans MS" panose="030F0702030302020204" pitchFamily="66" charset="0"/>
              </a:rPr>
              <a:t>Styles have simple lines, minimal detail.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152400"/>
            <a:ext cx="8229600" cy="609600"/>
          </a:xfrm>
        </p:spPr>
        <p:txBody>
          <a:bodyPr/>
          <a:lstStyle/>
          <a:p>
            <a:r>
              <a:rPr lang="en-US" altLang="en-US" sz="3200">
                <a:solidFill>
                  <a:srgbClr val="009900"/>
                </a:solidFill>
                <a:latin typeface="Comic Sans MS" panose="030F0702030302020204" pitchFamily="66" charset="0"/>
              </a:rPr>
              <a:t>Stages of the fashion cycle (cont.)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05000" y="838200"/>
            <a:ext cx="8305800" cy="579120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altLang="en-US" b="1" i="1">
                <a:solidFill>
                  <a:srgbClr val="009900"/>
                </a:solidFill>
                <a:latin typeface="Comic Sans MS" panose="030F0702030302020204" pitchFamily="66" charset="0"/>
              </a:rPr>
              <a:t>Decline:  The fourth stage of the fashion cycle when the market is saturated and popularity decreases.</a:t>
            </a:r>
          </a:p>
          <a:p>
            <a:pPr>
              <a:lnSpc>
                <a:spcPct val="80000"/>
              </a:lnSpc>
            </a:pPr>
            <a:r>
              <a:rPr lang="en-US" altLang="en-US" sz="4000" b="1">
                <a:solidFill>
                  <a:srgbClr val="009900"/>
                </a:solidFill>
                <a:latin typeface="Comic Sans MS" panose="030F0702030302020204" pitchFamily="66" charset="0"/>
              </a:rPr>
              <a:t>The fashion is overused and becomes dull and boring.</a:t>
            </a:r>
          </a:p>
          <a:p>
            <a:pPr>
              <a:lnSpc>
                <a:spcPct val="80000"/>
              </a:lnSpc>
            </a:pPr>
            <a:r>
              <a:rPr lang="en-US" altLang="en-US" sz="4000" b="1">
                <a:solidFill>
                  <a:srgbClr val="009900"/>
                </a:solidFill>
                <a:latin typeface="Comic Sans MS" panose="030F0702030302020204" pitchFamily="66" charset="0"/>
              </a:rPr>
              <a:t>As the fashion decreases in popularity, retailers mark down their prices.</a:t>
            </a:r>
          </a:p>
          <a:p>
            <a:pPr>
              <a:lnSpc>
                <a:spcPct val="80000"/>
              </a:lnSpc>
            </a:pPr>
            <a:r>
              <a:rPr lang="en-US" altLang="en-US" sz="4000" b="1">
                <a:solidFill>
                  <a:srgbClr val="009900"/>
                </a:solidFill>
                <a:latin typeface="Comic Sans MS" panose="030F0702030302020204" pitchFamily="66" charset="0"/>
              </a:rPr>
              <a:t>Promotions center around major clearance or closeout sales of the fashion.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solidFill>
                  <a:srgbClr val="009900"/>
                </a:solidFill>
                <a:latin typeface="Comic Sans MS" panose="030F0702030302020204" pitchFamily="66" charset="0"/>
              </a:rPr>
              <a:t>Stages of the fashion cycle </a:t>
            </a:r>
            <a:r>
              <a:rPr lang="en-US" altLang="en-US" sz="2800">
                <a:solidFill>
                  <a:srgbClr val="009900"/>
                </a:solidFill>
                <a:latin typeface="Comic Sans MS" panose="030F0702030302020204" pitchFamily="66" charset="0"/>
              </a:rPr>
              <a:t>(cont.)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05000" y="2514600"/>
            <a:ext cx="8305800" cy="28194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b="1" i="1">
                <a:solidFill>
                  <a:srgbClr val="009900"/>
                </a:solidFill>
                <a:latin typeface="Comic Sans MS" panose="030F0702030302020204" pitchFamily="66" charset="0"/>
              </a:rPr>
              <a:t>Obsolescence:  The fifth stage of the fashion cycle when the style is rejected, is undesirable at any price, is no longer worn, and is no longer produced.</a:t>
            </a:r>
          </a:p>
          <a:p>
            <a:pPr>
              <a:buFontTx/>
              <a:buNone/>
            </a:pPr>
            <a:endParaRPr lang="en-US" altLang="en-US" b="1">
              <a:solidFill>
                <a:srgbClr val="009900"/>
              </a:solidFill>
              <a:latin typeface="Comic Sans MS" panose="030F0702030302020204" pitchFamily="66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1828800" y="0"/>
            <a:ext cx="8610600" cy="990600"/>
          </a:xfrm>
        </p:spPr>
        <p:txBody>
          <a:bodyPr/>
          <a:lstStyle/>
          <a:p>
            <a:r>
              <a:rPr lang="en-US" altLang="en-US">
                <a:solidFill>
                  <a:srgbClr val="009900"/>
                </a:solidFill>
                <a:latin typeface="Comic Sans MS" panose="030F0702030302020204" pitchFamily="66" charset="0"/>
              </a:rPr>
              <a:t>Lengths of fashion cycles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8941" y="914400"/>
            <a:ext cx="11758411" cy="59436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altLang="en-US" sz="4400" dirty="0">
                <a:solidFill>
                  <a:srgbClr val="009900"/>
                </a:solidFill>
                <a:latin typeface="Comic Sans MS" panose="030F0702030302020204" pitchFamily="66" charset="0"/>
              </a:rPr>
              <a:t>Cycles have no specific lengths.</a:t>
            </a:r>
          </a:p>
          <a:p>
            <a:pPr>
              <a:lnSpc>
                <a:spcPct val="90000"/>
              </a:lnSpc>
            </a:pPr>
            <a:r>
              <a:rPr lang="en-US" altLang="en-US" i="1" dirty="0">
                <a:solidFill>
                  <a:srgbClr val="009900"/>
                </a:solidFill>
                <a:latin typeface="Comic Sans MS" panose="030F0702030302020204" pitchFamily="66" charset="0"/>
              </a:rPr>
              <a:t>Recurring fashions:  Styles which have been in fashion at one time, gone out of fashion, and come back in fashion again.</a:t>
            </a:r>
          </a:p>
          <a:p>
            <a:pPr lvl="1">
              <a:lnSpc>
                <a:spcPct val="90000"/>
              </a:lnSpc>
            </a:pPr>
            <a:r>
              <a:rPr lang="en-US" altLang="en-US" sz="4000" dirty="0">
                <a:solidFill>
                  <a:srgbClr val="009900"/>
                </a:solidFill>
                <a:latin typeface="Comic Sans MS" panose="030F0702030302020204" pitchFamily="66" charset="0"/>
              </a:rPr>
              <a:t>Fashion trends seem to recur about every generation or every 20 to 30 years</a:t>
            </a:r>
            <a:r>
              <a:rPr lang="en-US" altLang="en-US" sz="4000" dirty="0" smtClean="0">
                <a:solidFill>
                  <a:srgbClr val="009900"/>
                </a:solidFill>
                <a:latin typeface="Comic Sans MS" panose="030F0702030302020204" pitchFamily="66" charset="0"/>
              </a:rPr>
              <a:t>.</a:t>
            </a:r>
          </a:p>
          <a:p>
            <a:pPr lvl="1"/>
            <a:r>
              <a:rPr lang="en-US" sz="4000" dirty="0">
                <a:solidFill>
                  <a:srgbClr val="00B050"/>
                </a:solidFill>
                <a:latin typeface="Comic Sans MS" panose="030F0702030302020204" pitchFamily="66" charset="0"/>
              </a:rPr>
              <a:t>Example:  shawls and ponchos of the 1980’s reintroduced and accepted in 2004</a:t>
            </a:r>
            <a:endParaRPr lang="en-US" altLang="en-US" sz="4000" dirty="0">
              <a:solidFill>
                <a:srgbClr val="00B050"/>
              </a:solidFill>
              <a:latin typeface="Comic Sans MS" panose="030F0702030302020204" pitchFamily="66" charset="0"/>
            </a:endParaRPr>
          </a:p>
          <a:p>
            <a:pPr>
              <a:lnSpc>
                <a:spcPct val="90000"/>
              </a:lnSpc>
            </a:pPr>
            <a:r>
              <a:rPr lang="en-US" altLang="en-US" sz="4000" dirty="0">
                <a:solidFill>
                  <a:srgbClr val="009900"/>
                </a:solidFill>
                <a:latin typeface="Comic Sans MS" panose="030F0702030302020204" pitchFamily="66" charset="0"/>
              </a:rPr>
              <a:t>Fashion cycles are less distinct now than in the past</a:t>
            </a:r>
            <a:r>
              <a:rPr lang="en-US" altLang="en-US" sz="4000" dirty="0" smtClean="0">
                <a:solidFill>
                  <a:srgbClr val="009900"/>
                </a:solidFill>
                <a:latin typeface="Comic Sans MS" panose="030F0702030302020204" pitchFamily="66" charset="0"/>
              </a:rPr>
              <a:t>.</a:t>
            </a:r>
          </a:p>
          <a:p>
            <a:pPr lvl="1"/>
            <a:r>
              <a:rPr lang="en-US" sz="3600" dirty="0">
                <a:solidFill>
                  <a:srgbClr val="00B050"/>
                </a:solidFill>
                <a:latin typeface="Comic Sans MS" panose="030F0702030302020204" pitchFamily="66" charset="0"/>
              </a:rPr>
              <a:t>Example:  acceptance of all skirt lengths</a:t>
            </a:r>
            <a:endParaRPr lang="en-US" altLang="en-US" sz="3600" dirty="0">
              <a:solidFill>
                <a:srgbClr val="00B050"/>
              </a:solidFill>
              <a:latin typeface="Comic Sans MS" panose="030F0702030302020204" pitchFamily="66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2362200" y="838201"/>
            <a:ext cx="73152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4000" b="1">
                <a:solidFill>
                  <a:srgbClr val="009900"/>
                </a:solidFill>
                <a:latin typeface="Comic Sans MS" panose="030F0702030302020204" pitchFamily="66" charset="0"/>
              </a:rPr>
              <a:t>The fashion cycle</a:t>
            </a:r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1828800" y="1676400"/>
            <a:ext cx="8839200" cy="5030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 altLang="en-US" sz="2800" b="1" i="1">
                <a:solidFill>
                  <a:srgbClr val="009900"/>
                </a:solidFill>
                <a:latin typeface="Comic Sans MS" panose="030F0702030302020204" pitchFamily="66" charset="0"/>
              </a:rPr>
              <a:t>Fashion cycle:  The ongoing introduction, rise, peak, decline, and obsolescence in popularity of specific styles or shapes.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en-US" sz="4000" b="1">
                <a:solidFill>
                  <a:srgbClr val="009900"/>
                </a:solidFill>
                <a:latin typeface="Comic Sans MS" panose="030F0702030302020204" pitchFamily="66" charset="0"/>
              </a:rPr>
              <a:t>All styles that come into fashion rotate through the fashion cycle.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en-US" sz="4000" b="1">
                <a:solidFill>
                  <a:srgbClr val="009900"/>
                </a:solidFill>
                <a:latin typeface="Comic Sans MS" panose="030F0702030302020204" pitchFamily="66" charset="0"/>
              </a:rPr>
              <a:t>Fashion acceptance can be illustrated using a bell-shaped curve.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2498501" y="91225"/>
            <a:ext cx="73152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b="1" dirty="0">
                <a:solidFill>
                  <a:srgbClr val="009900"/>
                </a:solidFill>
                <a:latin typeface="Comic Sans MS" panose="030F0702030302020204" pitchFamily="66" charset="0"/>
              </a:rPr>
              <a:t>The fashion cycle (cont.)</a:t>
            </a:r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218940" y="460557"/>
            <a:ext cx="11874321" cy="62478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 altLang="en-US" sz="3200" dirty="0">
                <a:solidFill>
                  <a:srgbClr val="00B050"/>
                </a:solidFill>
              </a:rPr>
              <a:t>The cycles for some styles are exceptions to the bell-shaped curve.</a:t>
            </a:r>
          </a:p>
          <a:p>
            <a:pPr lvl="1">
              <a:spcBef>
                <a:spcPct val="50000"/>
              </a:spcBef>
              <a:buFontTx/>
              <a:buChar char="•"/>
            </a:pPr>
            <a:r>
              <a:rPr lang="en-US" altLang="en-US" sz="3200" i="1" dirty="0">
                <a:solidFill>
                  <a:srgbClr val="00B050"/>
                </a:solidFill>
              </a:rPr>
              <a:t>Flops:  Fashions that are introduced and expected to sell but that are not accepted by consumers.</a:t>
            </a:r>
          </a:p>
          <a:p>
            <a:pPr lvl="1">
              <a:spcBef>
                <a:spcPct val="50000"/>
              </a:spcBef>
              <a:buFontTx/>
              <a:buChar char="•"/>
            </a:pPr>
            <a:r>
              <a:rPr lang="en-US" altLang="en-US" sz="3200" i="1" dirty="0">
                <a:solidFill>
                  <a:srgbClr val="00B050"/>
                </a:solidFill>
              </a:rPr>
              <a:t>Fads:  Temporary, passing fashions that have great appeal to many people for a short period of time; styles that gain and lose popularity quickly</a:t>
            </a:r>
            <a:r>
              <a:rPr lang="en-US" altLang="en-US" sz="3200" i="1" dirty="0" smtClean="0">
                <a:solidFill>
                  <a:srgbClr val="00B050"/>
                </a:solidFill>
              </a:rPr>
              <a:t>. </a:t>
            </a:r>
            <a:r>
              <a:rPr lang="en-US" sz="3200" dirty="0">
                <a:solidFill>
                  <a:srgbClr val="00B050"/>
                </a:solidFill>
              </a:rPr>
              <a:t>Examples:  go-go boots, Nehru jackets, legwarmers</a:t>
            </a:r>
            <a:endParaRPr lang="en-US" altLang="en-US" sz="3200" i="1" dirty="0">
              <a:solidFill>
                <a:srgbClr val="00B050"/>
              </a:solidFill>
            </a:endParaRPr>
          </a:p>
          <a:p>
            <a:pPr lvl="1">
              <a:spcBef>
                <a:spcPct val="50000"/>
              </a:spcBef>
              <a:buFontTx/>
              <a:buChar char="•"/>
            </a:pPr>
            <a:r>
              <a:rPr lang="en-US" altLang="en-US" sz="3200" i="1" dirty="0">
                <a:solidFill>
                  <a:srgbClr val="00B050"/>
                </a:solidFill>
              </a:rPr>
              <a:t>Classics:  Styles that continue to be popular over an extended period of time even though fashion changes; styles that remain in fashion year after year</a:t>
            </a:r>
            <a:r>
              <a:rPr lang="en-US" altLang="en-US" sz="3200" i="1" dirty="0" smtClean="0">
                <a:solidFill>
                  <a:srgbClr val="00B050"/>
                </a:solidFill>
              </a:rPr>
              <a:t>. </a:t>
            </a:r>
            <a:r>
              <a:rPr lang="en-US" sz="3200" dirty="0">
                <a:solidFill>
                  <a:srgbClr val="00B050"/>
                </a:solidFill>
              </a:rPr>
              <a:t>Examples:  blazers, denim jeans, men’s dark suits, the Chanel suit, loafers</a:t>
            </a:r>
            <a:endParaRPr lang="en-US" altLang="en-US" sz="3200" i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solidFill>
                  <a:srgbClr val="009900"/>
                </a:solidFill>
                <a:latin typeface="Comic Sans MS" panose="030F0702030302020204" pitchFamily="66" charset="0"/>
              </a:rPr>
              <a:t>Stages of the fashion cycle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752600" y="2286000"/>
            <a:ext cx="4229100" cy="4114800"/>
          </a:xfrm>
        </p:spPr>
        <p:txBody>
          <a:bodyPr/>
          <a:lstStyle/>
          <a:p>
            <a:r>
              <a:rPr lang="en-US" altLang="en-US" sz="4000" b="1">
                <a:solidFill>
                  <a:srgbClr val="009900"/>
                </a:solidFill>
                <a:latin typeface="Comic Sans MS" panose="030F0702030302020204" pitchFamily="66" charset="0"/>
              </a:rPr>
              <a:t>Introduction</a:t>
            </a:r>
          </a:p>
          <a:p>
            <a:r>
              <a:rPr lang="en-US" altLang="en-US" sz="4000" b="1">
                <a:solidFill>
                  <a:srgbClr val="009900"/>
                </a:solidFill>
                <a:latin typeface="Comic Sans MS" panose="030F0702030302020204" pitchFamily="66" charset="0"/>
              </a:rPr>
              <a:t>Rise</a:t>
            </a:r>
          </a:p>
          <a:p>
            <a:r>
              <a:rPr lang="en-US" altLang="en-US" sz="4000" b="1">
                <a:solidFill>
                  <a:srgbClr val="009900"/>
                </a:solidFill>
                <a:latin typeface="Comic Sans MS" panose="030F0702030302020204" pitchFamily="66" charset="0"/>
              </a:rPr>
              <a:t>Peak</a:t>
            </a:r>
          </a:p>
          <a:p>
            <a:r>
              <a:rPr lang="en-US" altLang="en-US" sz="4000" b="1">
                <a:solidFill>
                  <a:srgbClr val="009900"/>
                </a:solidFill>
                <a:latin typeface="Comic Sans MS" panose="030F0702030302020204" pitchFamily="66" charset="0"/>
              </a:rPr>
              <a:t>Decline</a:t>
            </a:r>
          </a:p>
          <a:p>
            <a:r>
              <a:rPr lang="en-US" altLang="en-US" sz="4000" b="1">
                <a:solidFill>
                  <a:srgbClr val="009900"/>
                </a:solidFill>
                <a:latin typeface="Comic Sans MS" panose="030F0702030302020204" pitchFamily="66" charset="0"/>
              </a:rPr>
              <a:t>Obsolescence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sz="half" idx="2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1828800" y="838200"/>
            <a:ext cx="8610600" cy="609600"/>
          </a:xfrm>
        </p:spPr>
        <p:txBody>
          <a:bodyPr/>
          <a:lstStyle/>
          <a:p>
            <a:r>
              <a:rPr lang="en-US" altLang="en-US" sz="3200">
                <a:solidFill>
                  <a:srgbClr val="009900"/>
                </a:solidFill>
                <a:latin typeface="Comic Sans MS" panose="030F0702030302020204" pitchFamily="66" charset="0"/>
              </a:rPr>
              <a:t>Stages of the fashion cycle</a:t>
            </a:r>
          </a:p>
        </p:txBody>
      </p:sp>
      <p:pic>
        <p:nvPicPr>
          <p:cNvPr id="37892" name="Picture 4" descr="202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600200"/>
            <a:ext cx="9144000" cy="525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1828800" y="838200"/>
            <a:ext cx="8610600" cy="685800"/>
          </a:xfrm>
        </p:spPr>
        <p:txBody>
          <a:bodyPr/>
          <a:lstStyle/>
          <a:p>
            <a:r>
              <a:rPr lang="en-US" altLang="en-US" sz="2800" dirty="0">
                <a:solidFill>
                  <a:srgbClr val="009900"/>
                </a:solidFill>
                <a:latin typeface="Comic Sans MS" panose="030F0702030302020204" pitchFamily="66" charset="0"/>
              </a:rPr>
              <a:t>Stages of the fashion cycle (cont.)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05000" y="1600200"/>
            <a:ext cx="8305800" cy="50292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altLang="en-US" b="1" i="1" dirty="0">
                <a:solidFill>
                  <a:srgbClr val="009900"/>
                </a:solidFill>
                <a:latin typeface="Comic Sans MS" panose="030F0702030302020204" pitchFamily="66" charset="0"/>
              </a:rPr>
              <a:t>Introduction:  The first stage of the fashion cycle when new styles, colors, textures, and fabrics are introduced.</a:t>
            </a:r>
          </a:p>
          <a:p>
            <a:pPr>
              <a:lnSpc>
                <a:spcPct val="90000"/>
              </a:lnSpc>
            </a:pPr>
            <a:r>
              <a:rPr lang="en-US" altLang="en-US" sz="4000" b="1" dirty="0">
                <a:solidFill>
                  <a:srgbClr val="009900"/>
                </a:solidFill>
                <a:latin typeface="Comic Sans MS" panose="030F0702030302020204" pitchFamily="66" charset="0"/>
              </a:rPr>
              <a:t>The new style may be accepted by a small number of people called fashion leaders.</a:t>
            </a:r>
          </a:p>
          <a:p>
            <a:pPr>
              <a:lnSpc>
                <a:spcPct val="90000"/>
              </a:lnSpc>
            </a:pPr>
            <a:r>
              <a:rPr lang="en-US" altLang="en-US" sz="4000" b="1" dirty="0">
                <a:solidFill>
                  <a:srgbClr val="009900"/>
                </a:solidFill>
                <a:latin typeface="Comic Sans MS" panose="030F0702030302020204" pitchFamily="66" charset="0"/>
              </a:rPr>
              <a:t>Promotional activities include fashion shows and advertising in high fashion magazines.</a:t>
            </a:r>
          </a:p>
          <a:p>
            <a:pPr>
              <a:lnSpc>
                <a:spcPct val="90000"/>
              </a:lnSpc>
            </a:pPr>
            <a:endParaRPr lang="en-US" altLang="en-US" b="1" dirty="0">
              <a:solidFill>
                <a:srgbClr val="009900"/>
              </a:solidFill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i="1" dirty="0">
                <a:solidFill>
                  <a:srgbClr val="009900"/>
                </a:solidFill>
                <a:latin typeface="Comic Sans MS" panose="030F0702030302020204" pitchFamily="66" charset="0"/>
              </a:rPr>
              <a:t>Introduction (</a:t>
            </a:r>
            <a:r>
              <a:rPr lang="en-US" altLang="en-US" b="1" i="1" dirty="0" err="1">
                <a:solidFill>
                  <a:srgbClr val="009900"/>
                </a:solidFill>
                <a:latin typeface="Comic Sans MS" panose="030F0702030302020204" pitchFamily="66" charset="0"/>
              </a:rPr>
              <a:t>Cont</a:t>
            </a:r>
            <a:r>
              <a:rPr lang="en-US" altLang="en-US" b="1" i="1" dirty="0" smtClean="0">
                <a:solidFill>
                  <a:srgbClr val="009900"/>
                </a:solidFill>
                <a:latin typeface="Comic Sans MS" panose="030F0702030302020204" pitchFamily="66" charset="0"/>
              </a:rPr>
              <a:t>):</a:t>
            </a:r>
            <a:endParaRPr lang="en-US" altLang="en-US" dirty="0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en-US" altLang="en-US" sz="4000" b="1" dirty="0" smtClean="0">
                <a:solidFill>
                  <a:srgbClr val="009900"/>
                </a:solidFill>
                <a:latin typeface="Comic Sans MS" panose="030F0702030302020204" pitchFamily="66" charset="0"/>
              </a:rPr>
              <a:t>Fashions </a:t>
            </a:r>
            <a:r>
              <a:rPr lang="en-US" altLang="en-US" sz="4000" b="1" dirty="0">
                <a:solidFill>
                  <a:srgbClr val="009900"/>
                </a:solidFill>
                <a:latin typeface="Comic Sans MS" panose="030F0702030302020204" pitchFamily="66" charset="0"/>
              </a:rPr>
              <a:t>are produced in small quantities at high prices.</a:t>
            </a:r>
          </a:p>
          <a:p>
            <a:pPr lvl="1"/>
            <a:r>
              <a:rPr lang="en-US" altLang="en-US" sz="4000" b="1" dirty="0">
                <a:solidFill>
                  <a:srgbClr val="009900"/>
                </a:solidFill>
                <a:latin typeface="Comic Sans MS" panose="030F0702030302020204" pitchFamily="66" charset="0"/>
              </a:rPr>
              <a:t>Retail buyers purchase limited numbers to see if the style will be accepted.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1828800" y="685800"/>
            <a:ext cx="8610600" cy="685800"/>
          </a:xfrm>
        </p:spPr>
        <p:txBody>
          <a:bodyPr/>
          <a:lstStyle/>
          <a:p>
            <a:r>
              <a:rPr lang="en-US" altLang="en-US" sz="2800">
                <a:solidFill>
                  <a:srgbClr val="009900"/>
                </a:solidFill>
                <a:latin typeface="Comic Sans MS" panose="030F0702030302020204" pitchFamily="66" charset="0"/>
              </a:rPr>
              <a:t>Stages of the fashion cycle (cont.)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52600" y="1371600"/>
            <a:ext cx="8915400" cy="52578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altLang="en-US" b="1" i="1">
                <a:solidFill>
                  <a:srgbClr val="009900"/>
                </a:solidFill>
                <a:latin typeface="Comic Sans MS" panose="030F0702030302020204" pitchFamily="66" charset="0"/>
              </a:rPr>
              <a:t>Rise:  The second stage of the fashion cycle when consumer interest grows and the fashion becomes more readily accepted by consumers.</a:t>
            </a:r>
          </a:p>
          <a:p>
            <a:pPr>
              <a:lnSpc>
                <a:spcPct val="90000"/>
              </a:lnSpc>
            </a:pPr>
            <a:r>
              <a:rPr lang="en-US" altLang="en-US" sz="3600" b="1">
                <a:solidFill>
                  <a:srgbClr val="009900"/>
                </a:solidFill>
                <a:latin typeface="Comic Sans MS" panose="030F0702030302020204" pitchFamily="66" charset="0"/>
              </a:rPr>
              <a:t>Mass production brings down the price of the fashion, which results in more sales.</a:t>
            </a:r>
          </a:p>
          <a:p>
            <a:pPr>
              <a:lnSpc>
                <a:spcPct val="90000"/>
              </a:lnSpc>
            </a:pPr>
            <a:r>
              <a:rPr lang="en-US" altLang="en-US" sz="3600" b="1">
                <a:solidFill>
                  <a:srgbClr val="009900"/>
                </a:solidFill>
                <a:latin typeface="Comic Sans MS" panose="030F0702030302020204" pitchFamily="66" charset="0"/>
              </a:rPr>
              <a:t>Styles are manufactured in less expensive materials and in lower quality construction than the original style.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i="1" dirty="0">
                <a:solidFill>
                  <a:srgbClr val="009900"/>
                </a:solidFill>
                <a:latin typeface="Comic Sans MS" panose="030F0702030302020204" pitchFamily="66" charset="0"/>
              </a:rPr>
              <a:t>Rise (Cont</a:t>
            </a:r>
            <a:r>
              <a:rPr lang="en-US" altLang="en-US" b="1" i="1" dirty="0" smtClean="0">
                <a:solidFill>
                  <a:srgbClr val="009900"/>
                </a:solidFill>
                <a:latin typeface="Comic Sans MS" panose="030F0702030302020204" pitchFamily="66" charset="0"/>
              </a:rPr>
              <a:t>.)</a:t>
            </a:r>
            <a:endParaRPr lang="en-US" altLang="en-US" dirty="0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>
              <a:lnSpc>
                <a:spcPct val="90000"/>
              </a:lnSpc>
            </a:pPr>
            <a:r>
              <a:rPr lang="en-US" altLang="en-US" sz="4000" b="1" dirty="0" smtClean="0">
                <a:solidFill>
                  <a:srgbClr val="009900"/>
                </a:solidFill>
                <a:latin typeface="Comic Sans MS" panose="030F0702030302020204" pitchFamily="66" charset="0"/>
              </a:rPr>
              <a:t>Promotional </a:t>
            </a:r>
            <a:r>
              <a:rPr lang="en-US" altLang="en-US" sz="4000" b="1" dirty="0">
                <a:solidFill>
                  <a:srgbClr val="009900"/>
                </a:solidFill>
                <a:latin typeface="Comic Sans MS" panose="030F0702030302020204" pitchFamily="66" charset="0"/>
              </a:rPr>
              <a:t>efforts are increased in high fashion magazines to heighten consumer awareness.</a:t>
            </a:r>
          </a:p>
          <a:p>
            <a:pPr lvl="1">
              <a:lnSpc>
                <a:spcPct val="90000"/>
              </a:lnSpc>
            </a:pPr>
            <a:r>
              <a:rPr lang="en-US" altLang="en-US" sz="4000" b="1" dirty="0">
                <a:solidFill>
                  <a:srgbClr val="009900"/>
                </a:solidFill>
                <a:latin typeface="Comic Sans MS" panose="030F0702030302020204" pitchFamily="66" charset="0"/>
              </a:rPr>
              <a:t>Retail buyers order items in quantity.</a:t>
            </a:r>
          </a:p>
          <a:p>
            <a:pPr>
              <a:lnSpc>
                <a:spcPct val="90000"/>
              </a:lnSpc>
            </a:pPr>
            <a:endParaRPr lang="en-US" alt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757</Words>
  <Application>Microsoft Office PowerPoint</Application>
  <PresentationFormat>Widescreen</PresentationFormat>
  <Paragraphs>64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Comic Sans MS</vt:lpstr>
      <vt:lpstr>Office Theme</vt:lpstr>
      <vt:lpstr>Variations of the Fashion Cycle</vt:lpstr>
      <vt:lpstr>PowerPoint Presentation</vt:lpstr>
      <vt:lpstr>PowerPoint Presentation</vt:lpstr>
      <vt:lpstr>Stages of the fashion cycle</vt:lpstr>
      <vt:lpstr>Stages of the fashion cycle</vt:lpstr>
      <vt:lpstr>Stages of the fashion cycle (cont.)</vt:lpstr>
      <vt:lpstr>Introduction (Cont):</vt:lpstr>
      <vt:lpstr>Stages of the fashion cycle (cont.)</vt:lpstr>
      <vt:lpstr>Rise (Cont.)</vt:lpstr>
      <vt:lpstr>Stages of the fashion cycle (cont.)</vt:lpstr>
      <vt:lpstr>Stages of the fashion cycle (cont.) Peak (Culmination stage)</vt:lpstr>
      <vt:lpstr>PowerPoint Presentation</vt:lpstr>
      <vt:lpstr>Stages of the fashion cycle (cont.) Peak (Culmination stage)</vt:lpstr>
      <vt:lpstr>Stages of the fashion cycle (cont.)</vt:lpstr>
      <vt:lpstr>Stages of the fashion cycle (cont.)</vt:lpstr>
      <vt:lpstr>Lengths of fashion cycles</vt:lpstr>
    </vt:vector>
  </TitlesOfParts>
  <Company>Toshiba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Variations of the Fashion Cycle</dc:title>
  <dc:creator>ECU Angel</dc:creator>
  <cp:lastModifiedBy>ECU Angel</cp:lastModifiedBy>
  <cp:revision>5</cp:revision>
  <dcterms:created xsi:type="dcterms:W3CDTF">2015-08-22T15:25:07Z</dcterms:created>
  <dcterms:modified xsi:type="dcterms:W3CDTF">2015-08-23T23:00:53Z</dcterms:modified>
</cp:coreProperties>
</file>