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69" r:id="rId5"/>
    <p:sldId id="268" r:id="rId6"/>
    <p:sldId id="258" r:id="rId7"/>
    <p:sldId id="259" r:id="rId8"/>
    <p:sldId id="261" r:id="rId9"/>
    <p:sldId id="270" r:id="rId10"/>
    <p:sldId id="262" r:id="rId11"/>
    <p:sldId id="263" r:id="rId12"/>
    <p:sldId id="264" r:id="rId13"/>
    <p:sldId id="266" r:id="rId14"/>
    <p:sldId id="271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84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6CC4AFC-B402-4E00-9BDF-FC1BBDFB0482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75EAD4E-5B1C-42AD-AC5B-35DCEE704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09C36D-4AB3-416B-849B-1B2A13B20A01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C0F5-26A4-4900-A05E-2F2D96B2FAAD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FE1D-30F3-400B-9EED-42233C20F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9BDC-270C-465F-B878-9018C2117819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0FEFB-B50A-4D23-9C33-610BF49DB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1ECAB-DCC3-410E-84CB-2A70E88D880B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93D57-7B47-43BE-A30E-B06E3CF27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FE6FE-596C-4AA0-AB11-1D26C317B33E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4B197-5D48-4B25-9AF9-E3FC884B5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00027-8AE4-4C4B-AA74-EFC2F58C4AE9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41966-8099-47D0-A6E8-B179ED166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B9E90-A2B6-4159-80C8-173CBCE9430C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229B-1389-46F1-8F91-55A10D5B7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11F37-754F-49C2-8DB2-D55493485C27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4AAF-8205-466A-A4D8-917C1BCF6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0B673-8749-49D9-A1FF-EACC3643B23E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468A0-FE8C-4D1A-9893-CE64B476E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94DDB-E249-430B-9749-B60BF9D96CF8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A911B-5396-4C6A-8C04-7805F9D73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87E86-0484-45EC-B912-662EE2A68887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9AC50-E7BE-451A-9E94-285F4A9A4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D8D8E-D217-4995-9CB6-DA507D2BEF5B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89F30-A78D-4A0F-B011-B1C18088C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660DD4-6D4B-4A7C-BA86-5FBC749F979F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F2E2C8-7A16-4433-AC5A-65F3BD668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Theories of Fashion Movement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FM 1.01 2A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2133600" y="1371600"/>
            <a:ext cx="42672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>
                <a:solidFill>
                  <a:srgbClr val="009900"/>
                </a:solidFill>
                <a:latin typeface="Comic Sans MS" pitchFamily="66" charset="0"/>
              </a:rPr>
              <a:t>Trickle-up theory (Upward flow theory):  The assumption that fashion trends start among the young or lower income groups and move upward to older or higher income groups.</a:t>
            </a:r>
          </a:p>
        </p:txBody>
      </p:sp>
      <p:pic>
        <p:nvPicPr>
          <p:cNvPr id="24578" name="Picture 3" descr="DD0161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1143000"/>
            <a:ext cx="1565275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1828800" y="12192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3200" b="1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828800" y="174625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9900"/>
                </a:solidFill>
                <a:latin typeface="Comic Sans MS" pitchFamily="66" charset="0"/>
              </a:rPr>
              <a:t>Trickle-up theory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631825" y="1320800"/>
            <a:ext cx="80772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4000" b="1">
                <a:solidFill>
                  <a:srgbClr val="009900"/>
                </a:solidFill>
                <a:latin typeface="Comic Sans MS" pitchFamily="66" charset="0"/>
              </a:rPr>
              <a:t>Style originates with the lower class and gains approval by upper class or the fashion elite.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4000" b="1">
                <a:solidFill>
                  <a:srgbClr val="009900"/>
                </a:solidFill>
                <a:latin typeface="Comic Sans MS" pitchFamily="66" charset="0"/>
              </a:rPr>
              <a:t>Examples: Ripped jeans, leather jackets</a:t>
            </a:r>
          </a:p>
        </p:txBody>
      </p:sp>
      <p:pic>
        <p:nvPicPr>
          <p:cNvPr id="25604" name="Picture 5" descr="em229_torn_jea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1463" y="0"/>
            <a:ext cx="15065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 descr="HL-208jack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34400" y="4597400"/>
            <a:ext cx="36576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6248400" y="1066800"/>
            <a:ext cx="39624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>
                <a:solidFill>
                  <a:srgbClr val="009900"/>
                </a:solidFill>
                <a:latin typeface="Comic Sans MS" pitchFamily="66" charset="0"/>
              </a:rPr>
              <a:t>Trickle-across theory (Horizontal flow theory):  The assumption that fashion moves horizontally through groups at similar social levels from fashion leaders to followers.</a:t>
            </a:r>
          </a:p>
        </p:txBody>
      </p:sp>
      <p:pic>
        <p:nvPicPr>
          <p:cNvPr id="26626" name="Picture 4" descr="DD0136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86000"/>
            <a:ext cx="2868613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19075"/>
            <a:ext cx="8229600" cy="685800"/>
          </a:xfrm>
        </p:spPr>
        <p:txBody>
          <a:bodyPr/>
          <a:lstStyle/>
          <a:p>
            <a:r>
              <a:rPr lang="en-US" altLang="en-US" sz="3600" smtClean="0">
                <a:solidFill>
                  <a:srgbClr val="009900"/>
                </a:solidFill>
              </a:rPr>
              <a:t>Trickle-across theory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084263"/>
            <a:ext cx="11088688" cy="5486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dirty="0" smtClean="0">
                <a:solidFill>
                  <a:srgbClr val="009900"/>
                </a:solidFill>
              </a:rPr>
              <a:t>Members of each social group look at the leaders of their own group for fashion trends.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dirty="0" smtClean="0">
                <a:solidFill>
                  <a:srgbClr val="009900"/>
                </a:solidFill>
              </a:rPr>
              <a:t>A </a:t>
            </a:r>
            <a:r>
              <a:rPr lang="en-US" altLang="en-US" sz="4000" dirty="0">
                <a:solidFill>
                  <a:srgbClr val="009900"/>
                </a:solidFill>
              </a:rPr>
              <a:t>leader within each class influences peers or a leader of one group affects the other group members.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000" dirty="0">
                <a:solidFill>
                  <a:srgbClr val="009900"/>
                </a:solidFill>
              </a:rPr>
              <a:t>Example:  Designer fashions are copied quickly for mass production, providing similar styles at most price ranges.  However, they don’t become popular until the fashion leaders of each group have accepted them.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06400" y="304800"/>
            <a:ext cx="11785600" cy="1143000"/>
          </a:xfrm>
        </p:spPr>
        <p:txBody>
          <a:bodyPr/>
          <a:lstStyle/>
          <a:p>
            <a:r>
              <a:rPr lang="en-US" b="1" smtClean="0"/>
              <a:t>Theories of Fashion Movement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0" y="1828800"/>
            <a:ext cx="3759200" cy="2667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4267200" y="1828800"/>
            <a:ext cx="3759200" cy="2667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8432800" y="1752600"/>
            <a:ext cx="3759200" cy="2667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775200" y="44958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TRICKLE UP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9042400" y="4495800"/>
            <a:ext cx="2459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TRICKLE </a:t>
            </a:r>
          </a:p>
          <a:p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ACROSS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4572000"/>
            <a:ext cx="4037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TRICKLE DOWN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5791200" y="2514600"/>
            <a:ext cx="647700" cy="976313"/>
          </a:xfrm>
          <a:prstGeom prst="upArrow">
            <a:avLst>
              <a:gd name="adj1" fmla="val 50000"/>
              <a:gd name="adj2" fmla="val 3768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1524000" y="3429000"/>
            <a:ext cx="647700" cy="976313"/>
          </a:xfrm>
          <a:prstGeom prst="downArrow">
            <a:avLst>
              <a:gd name="adj1" fmla="val 50000"/>
              <a:gd name="adj2" fmla="val 3768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9347200" y="2819400"/>
            <a:ext cx="914400" cy="485775"/>
          </a:xfrm>
          <a:prstGeom prst="rightArrow">
            <a:avLst>
              <a:gd name="adj1" fmla="val 50000"/>
              <a:gd name="adj2" fmla="val 4705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9042400" y="3352800"/>
            <a:ext cx="508000" cy="485775"/>
          </a:xfrm>
          <a:prstGeom prst="rightArrow">
            <a:avLst>
              <a:gd name="adj1" fmla="val 50000"/>
              <a:gd name="adj2" fmla="val 2614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>
            <a:off x="8636000" y="3886200"/>
            <a:ext cx="914400" cy="485775"/>
          </a:xfrm>
          <a:prstGeom prst="rightArrow">
            <a:avLst>
              <a:gd name="adj1" fmla="val 50000"/>
              <a:gd name="adj2" fmla="val 4705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406400" y="5305425"/>
            <a:ext cx="3556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ahoma" pitchFamily="34" charset="0"/>
              </a:rPr>
              <a:t>Fashion trends start at the top of the “social ladder”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673600" y="5305425"/>
            <a:ext cx="3657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ahoma" pitchFamily="34" charset="0"/>
              </a:rPr>
              <a:t>Fashion trends start with the young or lower income groups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8636000" y="5305425"/>
            <a:ext cx="3860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ahoma" pitchFamily="34" charset="0"/>
              </a:rPr>
              <a:t>Fashion moves horizontally through similar social levels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5283200" y="3657600"/>
            <a:ext cx="223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ahoma" pitchFamily="34" charset="0"/>
              </a:rPr>
              <a:t>Lower $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914400" y="2514600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ahoma" pitchFamily="34" charset="0"/>
              </a:rPr>
              <a:t>Higher $ Royalty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9448800" y="2819400"/>
            <a:ext cx="2743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ahoma" pitchFamily="34" charset="0"/>
              </a:rPr>
              <a:t>        Rich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ahoma" pitchFamily="34" charset="0"/>
              </a:rPr>
              <a:t>White collar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ahoma" pitchFamily="34" charset="0"/>
              </a:rPr>
              <a:t> Blue collar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5"/>
          <p:cNvSpPr txBox="1">
            <a:spLocks noChangeArrowheads="1"/>
          </p:cNvSpPr>
          <p:nvPr/>
        </p:nvSpPr>
        <p:spPr bwMode="auto">
          <a:xfrm>
            <a:off x="1828800" y="990600"/>
            <a:ext cx="472440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009900"/>
                </a:solidFill>
                <a:latin typeface="Comic Sans MS" pitchFamily="66" charset="0"/>
              </a:rPr>
              <a:t>Fashion movement:  Ongoing change in what is considered fashionable.</a:t>
            </a:r>
          </a:p>
          <a:p>
            <a:pPr>
              <a:spcBef>
                <a:spcPct val="50000"/>
              </a:spcBef>
            </a:pPr>
            <a:r>
              <a:rPr lang="en-US" altLang="en-US" sz="3600" b="1" i="1">
                <a:solidFill>
                  <a:srgbClr val="009900"/>
                </a:solidFill>
                <a:latin typeface="Comic Sans MS" pitchFamily="66" charset="0"/>
              </a:rPr>
              <a:t>Fashion:  The styles that are accepted and used by a particular group of people at a given time.</a:t>
            </a:r>
          </a:p>
        </p:txBody>
      </p:sp>
      <p:pic>
        <p:nvPicPr>
          <p:cNvPr id="15362" name="Picture 6" descr="fashion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295400"/>
            <a:ext cx="3352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600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Roles of Fashion </a:t>
            </a:r>
            <a:r>
              <a:rPr lang="en-US" altLang="en-US" sz="3600" dirty="0">
                <a:solidFill>
                  <a:srgbClr val="009900"/>
                </a:solidFill>
                <a:latin typeface="Comic Sans MS" panose="030F0702030302020204" pitchFamily="66" charset="0"/>
              </a:rPr>
              <a:t>leaders and followers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838200"/>
            <a:ext cx="86106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b="1" i="1" smtClean="0">
                <a:solidFill>
                  <a:srgbClr val="009900"/>
                </a:solidFill>
              </a:rPr>
              <a:t>Fashion leaders:  Trendsetters who have the credibility and confidence to wear new fashions and influence the acceptance of new trends.</a:t>
            </a:r>
          </a:p>
          <a:p>
            <a:pPr lvl="1">
              <a:lnSpc>
                <a:spcPct val="80000"/>
              </a:lnSpc>
            </a:pPr>
            <a:r>
              <a:rPr lang="en-US" altLang="en-US" sz="4000" smtClean="0">
                <a:solidFill>
                  <a:srgbClr val="009900"/>
                </a:solidFill>
              </a:rPr>
              <a:t>The first to purchase new styles</a:t>
            </a:r>
          </a:p>
          <a:p>
            <a:pPr lvl="1">
              <a:lnSpc>
                <a:spcPct val="80000"/>
              </a:lnSpc>
            </a:pPr>
            <a:r>
              <a:rPr lang="en-US" altLang="en-US" sz="4000" smtClean="0">
                <a:solidFill>
                  <a:srgbClr val="009900"/>
                </a:solidFill>
              </a:rPr>
              <a:t>Desire distinctiveness and uniqueness</a:t>
            </a:r>
          </a:p>
          <a:p>
            <a:pPr lvl="1">
              <a:lnSpc>
                <a:spcPct val="80000"/>
              </a:lnSpc>
            </a:pPr>
            <a:r>
              <a:rPr lang="en-US" altLang="en-US" sz="4000" smtClean="0">
                <a:solidFill>
                  <a:srgbClr val="009900"/>
                </a:solidFill>
              </a:rPr>
              <a:t>May be innovators and/or influencers.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838200" y="392113"/>
            <a:ext cx="10515600" cy="1325562"/>
          </a:xfrm>
        </p:spPr>
        <p:txBody>
          <a:bodyPr/>
          <a:lstStyle/>
          <a:p>
            <a:r>
              <a:rPr lang="en-US" smtClean="0">
                <a:solidFill>
                  <a:srgbClr val="007033"/>
                </a:solidFill>
              </a:rPr>
              <a:t>Examples of Fashion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925"/>
            <a:ext cx="10515600" cy="47450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7033"/>
                </a:solidFill>
              </a:rPr>
              <a:t>Andrea, a popular student at your high school, is a trendsetter who is not afraid to wear new fashions. </a:t>
            </a:r>
            <a:endParaRPr lang="en-US" sz="3600" dirty="0" smtClean="0">
              <a:solidFill>
                <a:srgbClr val="007033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rgbClr val="007033"/>
                </a:solidFill>
              </a:rPr>
              <a:t>People </a:t>
            </a:r>
            <a:r>
              <a:rPr lang="en-US" sz="3600" dirty="0">
                <a:solidFill>
                  <a:srgbClr val="007033"/>
                </a:solidFill>
              </a:rPr>
              <a:t>featured in the media such as royal families (Princess Diana or Princess Kate </a:t>
            </a:r>
            <a:r>
              <a:rPr lang="en-US" sz="3600" dirty="0" smtClean="0">
                <a:solidFill>
                  <a:srgbClr val="007033"/>
                </a:solidFill>
              </a:rPr>
              <a:t>), </a:t>
            </a:r>
            <a:r>
              <a:rPr lang="en-US" sz="3600" dirty="0">
                <a:solidFill>
                  <a:srgbClr val="007033"/>
                </a:solidFill>
              </a:rPr>
              <a:t>first families (Jackie Kennedy, Nancy Reagan, Michelle Obama), </a:t>
            </a:r>
            <a:r>
              <a:rPr lang="en-US" altLang="en-US" sz="3600" dirty="0" smtClean="0">
                <a:solidFill>
                  <a:srgbClr val="0070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movie stars (Halle Berry, Nicole Kidman, Kate Hudson, Jennifer Lopez), television personalities (Sarah Jessica Parker, Jennifer Aniston, Emma Stone), </a:t>
            </a:r>
            <a:r>
              <a:rPr lang="en-US" sz="3600" dirty="0">
                <a:solidFill>
                  <a:srgbClr val="007033"/>
                </a:solidFill>
              </a:rPr>
              <a:t>athletes (Michael Jordan), and musicians </a:t>
            </a:r>
            <a:r>
              <a:rPr lang="en-US" sz="3600" dirty="0" smtClean="0">
                <a:solidFill>
                  <a:srgbClr val="007033"/>
                </a:solidFill>
              </a:rPr>
              <a:t>(Beyoncé Knowles and </a:t>
            </a:r>
            <a:r>
              <a:rPr lang="en-US" sz="3600" dirty="0">
                <a:solidFill>
                  <a:srgbClr val="007033"/>
                </a:solidFill>
              </a:rPr>
              <a:t>Jennifer Lopez</a:t>
            </a:r>
            <a:r>
              <a:rPr lang="en-US" sz="3600" dirty="0" smtClean="0">
                <a:solidFill>
                  <a:srgbClr val="007033"/>
                </a:solidFill>
              </a:rPr>
              <a:t>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9900"/>
                </a:solidFill>
                <a:latin typeface="Comic Sans MS" pitchFamily="66" charset="0"/>
              </a:rPr>
              <a:t>Roles of Fashion leaders and followers </a:t>
            </a:r>
            <a:r>
              <a:rPr lang="en-US" altLang="en-US" sz="2800" smtClean="0">
                <a:solidFill>
                  <a:srgbClr val="009900"/>
                </a:solidFill>
                <a:latin typeface="Comic Sans MS" pitchFamily="66" charset="0"/>
              </a:rPr>
              <a:t>(cont.)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9825" y="1690688"/>
            <a:ext cx="10601325" cy="4603750"/>
          </a:xfrm>
        </p:spPr>
        <p:txBody>
          <a:bodyPr/>
          <a:lstStyle/>
          <a:p>
            <a:r>
              <a:rPr lang="en-US" altLang="en-US" sz="4000" b="1" i="1" smtClean="0">
                <a:solidFill>
                  <a:srgbClr val="007033"/>
                </a:solidFill>
              </a:rPr>
              <a:t>Fashion followers:  Those who accept and wear a fashion only after it becomes acceptable to the majority.</a:t>
            </a:r>
          </a:p>
          <a:p>
            <a:r>
              <a:rPr lang="en-US" sz="4000" smtClean="0">
                <a:solidFill>
                  <a:srgbClr val="007033"/>
                </a:solidFill>
              </a:rPr>
              <a:t>Example:  Andrea’s friends admire her and want to dress like her.  Once Andrea has established a new trend at school, her friends become fashion followers.</a:t>
            </a:r>
            <a:endParaRPr lang="en-US" altLang="en-US" sz="4000" b="1" i="1" smtClean="0">
              <a:solidFill>
                <a:srgbClr val="00703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1778000" y="369888"/>
            <a:ext cx="8693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9900"/>
                </a:solidFill>
                <a:latin typeface="Comic Sans MS" pitchFamily="66" charset="0"/>
              </a:rPr>
              <a:t>Theories of fashion movement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422650" y="1560513"/>
            <a:ext cx="4800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4000" b="1">
                <a:solidFill>
                  <a:srgbClr val="009900"/>
                </a:solidFill>
                <a:latin typeface="Comic Sans MS" pitchFamily="66" charset="0"/>
              </a:rPr>
              <a:t>Trickle-down theory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4000" b="1">
                <a:solidFill>
                  <a:srgbClr val="009900"/>
                </a:solidFill>
                <a:latin typeface="Comic Sans MS" pitchFamily="66" charset="0"/>
              </a:rPr>
              <a:t>Trickle-up theory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4000" b="1">
                <a:solidFill>
                  <a:srgbClr val="009900"/>
                </a:solidFill>
                <a:latin typeface="Comic Sans MS" pitchFamily="66" charset="0"/>
              </a:rPr>
              <a:t>Trickle-across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1981200" y="1295400"/>
            <a:ext cx="4572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>
                <a:solidFill>
                  <a:srgbClr val="009900"/>
                </a:solidFill>
                <a:latin typeface="Comic Sans MS" pitchFamily="66" charset="0"/>
              </a:rPr>
              <a:t>Trickle-down theory (Downward flow theory):  The assumption that fashion trends start among the upper class or fashion leaders and move down to the masses or fashion followers.</a:t>
            </a:r>
          </a:p>
        </p:txBody>
      </p:sp>
      <p:pic>
        <p:nvPicPr>
          <p:cNvPr id="21506" name="Picture 3" descr="DD0161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143000"/>
            <a:ext cx="1682750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2078038" y="322263"/>
            <a:ext cx="8458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9900"/>
                </a:solidFill>
                <a:latin typeface="Calibri" pitchFamily="34" charset="0"/>
              </a:rPr>
              <a:t>Trickle-down theory</a:t>
            </a:r>
            <a:endParaRPr lang="en-US" altLang="en-US" sz="2800" b="1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773113" y="1060450"/>
            <a:ext cx="11526837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009900"/>
                </a:solidFill>
                <a:latin typeface="Times New Roman" pitchFamily="18" charset="0"/>
              </a:rPr>
              <a:t>World’s oldest and most accepted fashion theory.</a:t>
            </a:r>
            <a:endParaRPr lang="en-US" altLang="en-US" sz="3600">
              <a:latin typeface="Times New Roman" pitchFamily="18" charset="0"/>
            </a:endParaRPr>
          </a:p>
          <a:p>
            <a:pPr marL="168275" indent="-168275"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009900"/>
                </a:solidFill>
                <a:latin typeface="Times New Roman" pitchFamily="18" charset="0"/>
              </a:rPr>
              <a:t>Asserts that fashions are accepted by people of lower socioeconomic income levels only after they have been worn by people of upper socioeconomic income levels</a:t>
            </a:r>
          </a:p>
          <a:p>
            <a:pPr marL="625475" lvl="1" indent="-168275"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009900"/>
                </a:solidFill>
                <a:latin typeface="Times New Roman" pitchFamily="18" charset="0"/>
              </a:rPr>
              <a:t>These styles are seen on high-fashion runways.</a:t>
            </a:r>
          </a:p>
          <a:p>
            <a:pPr marL="625475" lvl="1" indent="-168275"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009900"/>
                </a:solidFill>
                <a:latin typeface="Times New Roman" pitchFamily="18" charset="0"/>
              </a:rPr>
              <a:t>Examples: Jackie Kennedy’s pillbox hat, Barbara Bush’s pearls, Nancy Reagan’s red, Hillary Clinton’s pantsuits in the office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16063"/>
            <a:ext cx="36957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1575" y="890588"/>
            <a:ext cx="4262438" cy="57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33"/>
                </a:solidFill>
              </a:rPr>
              <a:t>Example of </a:t>
            </a:r>
            <a:r>
              <a:rPr lang="en-US" altLang="en-US" smtClean="0">
                <a:solidFill>
                  <a:srgbClr val="007033"/>
                </a:solidFill>
              </a:rPr>
              <a:t>pillbox hats</a:t>
            </a:r>
            <a:endParaRPr lang="en-US" smtClean="0">
              <a:solidFill>
                <a:srgbClr val="00703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482</Words>
  <Application>Microsoft Office PowerPoint</Application>
  <PresentationFormat>Custom</PresentationFormat>
  <Paragraphs>49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Arial</vt:lpstr>
      <vt:lpstr>Calibri Light</vt:lpstr>
      <vt:lpstr>Comic Sans MS</vt:lpstr>
      <vt:lpstr>Times New Roman</vt:lpstr>
      <vt:lpstr>Tahoma</vt:lpstr>
      <vt:lpstr>Office Theme</vt:lpstr>
      <vt:lpstr>Theories of Fashion Movement</vt:lpstr>
      <vt:lpstr>Slide 2</vt:lpstr>
      <vt:lpstr>Roles of Fashion leaders and followers</vt:lpstr>
      <vt:lpstr>Examples of Fashion Leaders</vt:lpstr>
      <vt:lpstr>Roles of Fashion leaders and followers (cont.)</vt:lpstr>
      <vt:lpstr>Slide 6</vt:lpstr>
      <vt:lpstr>Slide 7</vt:lpstr>
      <vt:lpstr>Slide 8</vt:lpstr>
      <vt:lpstr>Example of pillbox hats</vt:lpstr>
      <vt:lpstr>Slide 10</vt:lpstr>
      <vt:lpstr>Slide 11</vt:lpstr>
      <vt:lpstr>Slide 12</vt:lpstr>
      <vt:lpstr>Trickle-across theory</vt:lpstr>
      <vt:lpstr>Theories of Fashion Movement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Fashion Movement</dc:title>
  <dc:creator>ECU Angel</dc:creator>
  <cp:lastModifiedBy>AmandaMozingo</cp:lastModifiedBy>
  <cp:revision>14</cp:revision>
  <dcterms:created xsi:type="dcterms:W3CDTF">2015-08-23T19:42:10Z</dcterms:created>
  <dcterms:modified xsi:type="dcterms:W3CDTF">2015-08-24T20:32:44Z</dcterms:modified>
</cp:coreProperties>
</file>