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3" r:id="rId6"/>
    <p:sldId id="261" r:id="rId7"/>
    <p:sldId id="260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A2725D-F4BB-4157-852B-1EA0DAE7C4A9}" type="datetimeFigureOut">
              <a:rPr lang="en-US" smtClean="0"/>
              <a:pPr/>
              <a:t>12/14/2015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5CA2F2-9413-42D8-9D72-D8E4BAE5071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6962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Unit 6.00 Understand the promotion of a fashion image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904" y="5257800"/>
            <a:ext cx="8769096" cy="914400"/>
          </a:xfrm>
        </p:spPr>
        <p:txBody>
          <a:bodyPr/>
          <a:lstStyle/>
          <a:p>
            <a:pPr algn="l"/>
            <a:r>
              <a:rPr lang="en-US" dirty="0" smtClean="0"/>
              <a:t>6.02 Understand visual merchandising and display techniques of fashion.. </a:t>
            </a:r>
            <a:endParaRPr lang="en-US" dirty="0"/>
          </a:p>
        </p:txBody>
      </p:sp>
      <p:sp>
        <p:nvSpPr>
          <p:cNvPr id="18434" name="AutoShape 2" descr="http://wide-wallpapers.net/download/united-colors-of-benetton-fashion-ad-wide-wallpaper-168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http://wide-wallpapers.net/download/united-colors-of-benetton-fashion-ad-wide-wallpaper-1680x10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6" name="Picture 6" descr="http://img.bbystatic.com/BestBuy_US/en_US/images/abn/2015/com/pm/135708_KateSpadeUpdate/135708_KateSpade-Up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592718" cy="3075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Impact of influences of visual merchandising mini activity: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55092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Discuss different fashion retailers with a partner and describe the layout, displays, atmospherics, and décor of each. </a:t>
            </a:r>
          </a:p>
          <a:p>
            <a:pPr lvl="0"/>
            <a:r>
              <a:rPr lang="en-US" dirty="0" smtClean="0"/>
              <a:t>Groups should select five retailers from their findings of the visits to prepare a presentation for the class.</a:t>
            </a:r>
          </a:p>
          <a:p>
            <a:r>
              <a:rPr lang="en-US" dirty="0" smtClean="0"/>
              <a:t>The presentation should cover how layout, displays, atmospherics, and décor impact a store’s overall image and customers’ shopping behavior. </a:t>
            </a:r>
            <a:endParaRPr lang="en-US" dirty="0"/>
          </a:p>
        </p:txBody>
      </p:sp>
      <p:pic>
        <p:nvPicPr>
          <p:cNvPr id="36866" name="Picture 2" descr="http://3.bp.blogspot.com/_Odu7eqW6gAY/S7X24_wQxBI/AAAAAAAAXfg/cU1kqePmbzA/s1600/Burberry+Belgrade+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410200"/>
            <a:ext cx="1752600" cy="1172295"/>
          </a:xfrm>
          <a:prstGeom prst="rect">
            <a:avLst/>
          </a:prstGeom>
          <a:noFill/>
        </p:spPr>
      </p:pic>
      <p:pic>
        <p:nvPicPr>
          <p:cNvPr id="36868" name="Picture 4" descr="http://cdni.condenast.co.uk/1920x1280/a_c/burberry14_v_13sep12_pr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0"/>
            <a:ext cx="2095500" cy="1397000"/>
          </a:xfrm>
          <a:prstGeom prst="rect">
            <a:avLst/>
          </a:prstGeom>
          <a:noFill/>
        </p:spPr>
      </p:pic>
      <p:pic>
        <p:nvPicPr>
          <p:cNvPr id="36870" name="Picture 6" descr="https://upload.wikimedia.org/wikipedia/commons/8/8d/CR_StoreFro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292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Arrangements of presenting merchandise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Enclosed windows: Display windows with a full background and sides that completely separate the store’s interior from the display window. </a:t>
            </a:r>
          </a:p>
          <a:p>
            <a:r>
              <a:rPr lang="en-US" dirty="0" smtClean="0"/>
              <a:t>Island windows: four-sided, lobby display windows that stand alone and can be viewed from all sides.</a:t>
            </a:r>
          </a:p>
          <a:p>
            <a:r>
              <a:rPr lang="en-US" dirty="0" smtClean="0"/>
              <a:t>Mannequins: Lifelike human forms. </a:t>
            </a:r>
          </a:p>
        </p:txBody>
      </p:sp>
      <p:pic>
        <p:nvPicPr>
          <p:cNvPr id="38914" name="Picture 2" descr="http://www.nhlbi.nih.gov/health/educational/hearttruth/downloads/html/images/diorama-mannequ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0"/>
            <a:ext cx="8077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Arrangements of presenting merchandise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Open windows: Display windows that have no background panel at all, with outside visibility into the store.</a:t>
            </a:r>
          </a:p>
          <a:p>
            <a:r>
              <a:rPr lang="en-US" dirty="0" smtClean="0"/>
              <a:t>Props: Added objects that support the theme of the display.</a:t>
            </a:r>
          </a:p>
          <a:p>
            <a:r>
              <a:rPr lang="en-US" dirty="0" smtClean="0"/>
              <a:t>Semi-enclosed windows: Display windows that have a partial background that shuts out some of the store interior from those viewing the window. </a:t>
            </a:r>
          </a:p>
          <a:p>
            <a:r>
              <a:rPr lang="en-US" dirty="0" smtClean="0"/>
              <a:t>Signage: The total of all the informational plaques of a store or location. </a:t>
            </a:r>
          </a:p>
          <a:p>
            <a:endParaRPr lang="en-US" dirty="0"/>
          </a:p>
        </p:txBody>
      </p:sp>
      <p:pic>
        <p:nvPicPr>
          <p:cNvPr id="37890" name="Picture 2" descr="http://www.thetradeboss.com/userfiles/H-and-M-to-open-new-online-stores-in-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3657600" cy="2100317"/>
          </a:xfrm>
          <a:prstGeom prst="rect">
            <a:avLst/>
          </a:prstGeom>
          <a:noFill/>
        </p:spPr>
      </p:pic>
      <p:pic>
        <p:nvPicPr>
          <p:cNvPr id="37892" name="Picture 4" descr="http://www.msi-design.com/images/1-dtlr_30_2714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52400"/>
            <a:ext cx="1131210" cy="616812"/>
          </a:xfrm>
          <a:prstGeom prst="rect">
            <a:avLst/>
          </a:prstGeom>
          <a:noFill/>
        </p:spPr>
      </p:pic>
      <p:pic>
        <p:nvPicPr>
          <p:cNvPr id="37894" name="Picture 6" descr="http://www.kitaro10.com/wp-content/uploads/2011/06/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3671047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Visual Merchandising During the Holidays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9940" name="Picture 4" descr="http://www.thefashionspot.com/images/tfs2010/2012/November/Gap-Holiday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2809193" cy="3429000"/>
          </a:xfrm>
          <a:prstGeom prst="rect">
            <a:avLst/>
          </a:prstGeom>
          <a:noFill/>
        </p:spPr>
      </p:pic>
      <p:pic>
        <p:nvPicPr>
          <p:cNvPr id="39942" name="Picture 6" descr="http://static.becomegorgeous.com/img/arts/2013/11/banana-republic-holiday-2013-campaign/gallery_big_Banana_Republic_Holiday_2013_A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066800"/>
            <a:ext cx="4998427" cy="3403692"/>
          </a:xfrm>
          <a:prstGeom prst="rect">
            <a:avLst/>
          </a:prstGeom>
          <a:noFill/>
        </p:spPr>
      </p:pic>
      <p:pic>
        <p:nvPicPr>
          <p:cNvPr id="39946" name="Picture 10" descr="http://styleblog.ca/wp-content/uploads/2010/11/hmfull-e1289921133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648200"/>
            <a:ext cx="1681873" cy="1976994"/>
          </a:xfrm>
          <a:prstGeom prst="rect">
            <a:avLst/>
          </a:prstGeom>
          <a:noFill/>
        </p:spPr>
      </p:pic>
      <p:pic>
        <p:nvPicPr>
          <p:cNvPr id="39948" name="Picture 12" descr="http://www.fashiongonerogue.com/wp-content/uploads/2014/10/hm-holiday-2014-ad-campaign-photos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572000"/>
            <a:ext cx="1709159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Visual Merchandising During the Holidays</a:t>
            </a:r>
            <a:endParaRPr lang="en-US" dirty="0"/>
          </a:p>
        </p:txBody>
      </p:sp>
      <p:pic>
        <p:nvPicPr>
          <p:cNvPr id="40962" name="Picture 2" descr="http://image.thefashionisto.com/wp-content/uploads/2009/11/simonnessmanforga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099315" cy="4333875"/>
          </a:xfrm>
          <a:prstGeom prst="rect">
            <a:avLst/>
          </a:prstGeom>
          <a:noFill/>
        </p:spPr>
      </p:pic>
      <p:pic>
        <p:nvPicPr>
          <p:cNvPr id="40964" name="Picture 4" descr="http://www.denimjeansobserver.com/mag/designer-denim-jeans-fashion/2012-2013/fw/brands-l01/lucky-brand-los-angeles-2012-2013-winter-holiday-catalog-collection-01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495800"/>
            <a:ext cx="3165231" cy="2057400"/>
          </a:xfrm>
          <a:prstGeom prst="rect">
            <a:avLst/>
          </a:prstGeom>
          <a:noFill/>
        </p:spPr>
      </p:pic>
      <p:pic>
        <p:nvPicPr>
          <p:cNvPr id="40966" name="Picture 6" descr="http://www.ifashionnetwork.com/wp-content/uploads/2015/06/dolce-and-gabbana-winter-2016-women-advertising-campaign-09-zoom-767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86200"/>
            <a:ext cx="1769343" cy="2362200"/>
          </a:xfrm>
          <a:prstGeom prst="rect">
            <a:avLst/>
          </a:prstGeom>
          <a:noFill/>
        </p:spPr>
      </p:pic>
      <p:pic>
        <p:nvPicPr>
          <p:cNvPr id="40968" name="Picture 8" descr="http://www.swide.com/binaries/content/gallery/swide2/columns/2012/12/11/dolce-gabbana-ss-2013-looks-for-new-years-eve-2012-parties/dolce-gabbana-ss-2013-looks-for-new-years-eve-2012-part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71600"/>
            <a:ext cx="3429000" cy="201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Visual Merchandising During the Holidays</a:t>
            </a:r>
            <a:endParaRPr lang="en-US" dirty="0"/>
          </a:p>
        </p:txBody>
      </p:sp>
      <p:pic>
        <p:nvPicPr>
          <p:cNvPr id="41988" name="Picture 4" descr="http://www.merleonline.com/blog/wp-content/uploads/2012/12/happy-Chinese-new-year-20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14800"/>
            <a:ext cx="4724400" cy="2646777"/>
          </a:xfrm>
          <a:prstGeom prst="rect">
            <a:avLst/>
          </a:prstGeom>
          <a:noFill/>
        </p:spPr>
      </p:pic>
      <p:pic>
        <p:nvPicPr>
          <p:cNvPr id="41990" name="Picture 6" descr="http://static.becomegorgeous.com/img/arts/2013/11/banana-republic-holiday-2013-campaign/main/Banana_Republic_Holiday_2013_Campaign_cont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219200"/>
            <a:ext cx="4705350" cy="2838148"/>
          </a:xfrm>
          <a:prstGeom prst="rect">
            <a:avLst/>
          </a:prstGeom>
          <a:noFill/>
        </p:spPr>
      </p:pic>
      <p:pic>
        <p:nvPicPr>
          <p:cNvPr id="41992" name="Picture 8" descr="http://fashion.hellomagazine.com/imagenes/fashion-news/201511034160/romeo-beckham-christmas-ad/0-30-613/Naomi-Campbell--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3615146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Essential Questions: Turn to your neighbor and discuss…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114800" y="2133600"/>
            <a:ext cx="4572000" cy="4419600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 smtClean="0"/>
              <a:t>What is the importance of visual merchandising?</a:t>
            </a:r>
          </a:p>
          <a:p>
            <a:pPr lvl="0"/>
            <a:r>
              <a:rPr lang="en-US" dirty="0" smtClean="0"/>
              <a:t>How does décor, atmospherics, and store layout influence visual merchandising?</a:t>
            </a:r>
          </a:p>
          <a:p>
            <a:pPr lvl="0"/>
            <a:r>
              <a:rPr lang="en-US" dirty="0" smtClean="0"/>
              <a:t>How should merchandise be presented?</a:t>
            </a:r>
          </a:p>
          <a:p>
            <a:pPr lvl="0"/>
            <a:r>
              <a:rPr lang="en-US" dirty="0" smtClean="0"/>
              <a:t>How are the components of visual displays classified?</a:t>
            </a:r>
          </a:p>
          <a:p>
            <a:r>
              <a:rPr lang="en-US" dirty="0" smtClean="0"/>
              <a:t>What are the techniques for visual merchandising?</a:t>
            </a:r>
          </a:p>
        </p:txBody>
      </p:sp>
      <p:pic>
        <p:nvPicPr>
          <p:cNvPr id="11" name="Picture 10" descr="http://kingstonstartup.files.wordpress.com/2010/09/ti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514600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Visual Merchandising 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idx="1"/>
          </p:nvPr>
        </p:nvSpPr>
        <p:spPr>
          <a:xfrm>
            <a:off x="4724400" y="1981200"/>
            <a:ext cx="4191000" cy="4693920"/>
          </a:xfrm>
        </p:spPr>
        <p:txBody>
          <a:bodyPr/>
          <a:lstStyle/>
          <a:p>
            <a:r>
              <a:rPr lang="en-US" dirty="0" smtClean="0"/>
              <a:t>Visual Merchandising is the physical display of goods in the </a:t>
            </a:r>
            <a:r>
              <a:rPr lang="en-US" b="1" u="sng" dirty="0" smtClean="0">
                <a:solidFill>
                  <a:srgbClr val="FF00FF"/>
                </a:solidFill>
              </a:rPr>
              <a:t>most attractive and appealing ways. </a:t>
            </a:r>
            <a:r>
              <a:rPr lang="en-US" dirty="0" smtClean="0"/>
              <a:t>The goal is to please your customers as they enter and walk around your store. </a:t>
            </a:r>
            <a:endParaRPr lang="en-US" dirty="0"/>
          </a:p>
        </p:txBody>
      </p:sp>
      <p:pic>
        <p:nvPicPr>
          <p:cNvPr id="10" name="Picture 2" descr="http://www.english212.com/one/forever21_puerto_rico%20refin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343400" cy="289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5240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Key Terms for visual merchandising: </a:t>
            </a:r>
            <a:endParaRPr lang="en-US" sz="4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905000"/>
            <a:ext cx="39624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Atmospherics-features intended to create a particular emotional mood or attitude, such as sound, color or smell.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FF"/>
                </a:solidFill>
              </a:rPr>
              <a:t>Note: Fashion retailers want shoppers to enjoy being in their store! </a:t>
            </a:r>
            <a:r>
              <a:rPr lang="en-US" sz="2400" b="1" dirty="0" smtClean="0">
                <a:solidFill>
                  <a:srgbClr val="FF00FF"/>
                </a:solidFill>
              </a:rPr>
              <a:t>This encourages customers to stay longer and buy more! </a:t>
            </a:r>
            <a:endParaRPr lang="en-US" sz="2400" b="1" dirty="0" smtClean="0">
              <a:solidFill>
                <a:srgbClr val="FF00FF"/>
              </a:solidFill>
              <a:sym typeface="Wingdings" pitchFamily="2" charset="2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29698" name="Picture 2" descr="http://media.cmgdigital.com/shared/img/photos/2015/04/20/99/db/11179950_851839144882854_691456501871091358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676400"/>
            <a:ext cx="4495800" cy="3505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244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Like this lady! </a:t>
            </a:r>
            <a:endParaRPr lang="en-US" b="1" dirty="0"/>
          </a:p>
        </p:txBody>
      </p:sp>
      <p:sp>
        <p:nvSpPr>
          <p:cNvPr id="22" name="Curved Up Arrow 21"/>
          <p:cNvSpPr/>
          <p:nvPr/>
        </p:nvSpPr>
        <p:spPr>
          <a:xfrm rot="19530342">
            <a:off x="5556119" y="5612063"/>
            <a:ext cx="1841764" cy="92305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Atmospherics</a:t>
            </a:r>
            <a:endParaRPr lang="en-US" b="1" dirty="0"/>
          </a:p>
        </p:txBody>
      </p:sp>
      <p:pic>
        <p:nvPicPr>
          <p:cNvPr id="33794" name="Picture 2" descr="http://thumbnails-visually.netdna-ssl.com/color-emotion-guide_512d42458efc1_w1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382000" cy="522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8199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Key Terms for visual merchandising: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371600"/>
            <a:ext cx="4800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Décor: the style and appearance of interior furnishings </a:t>
            </a:r>
          </a:p>
          <a:p>
            <a:r>
              <a:rPr lang="en-US" dirty="0" smtClean="0"/>
              <a:t>Face-forward presentation: face-out presentation of apparel merchandise by hanging the front to fully face the viewer </a:t>
            </a:r>
          </a:p>
          <a:p>
            <a:r>
              <a:rPr lang="en-US" dirty="0" smtClean="0"/>
              <a:t>Fixtures: shelves, tables rods, counters, stand easels, forms, and platforms on which merchandise is stocked and displayed. </a:t>
            </a:r>
          </a:p>
          <a:p>
            <a:endParaRPr lang="en-US" dirty="0"/>
          </a:p>
        </p:txBody>
      </p:sp>
      <p:pic>
        <p:nvPicPr>
          <p:cNvPr id="10" name="Picture 4" descr="http://4.kicksonfire.net/wp-content/uploads/2015/04/PicturesAboutGoldposites-2-681x511.jpg?761e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09420"/>
            <a:ext cx="3429000" cy="2573010"/>
          </a:xfrm>
          <a:prstGeom prst="rect">
            <a:avLst/>
          </a:prstGeom>
          <a:noFill/>
        </p:spPr>
      </p:pic>
      <p:pic>
        <p:nvPicPr>
          <p:cNvPr id="11" name="Picture 4" descr="http://3.bp.blogspot.com/-mb0nmqhT4RM/TuRbrHibI8I/AAAAAAAABug/2ISApgRlK0A/s1600/Screen+shot+2011-03-18+at+1.06.28+A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581400" cy="232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8768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Merchandise presentation: The way that goods are hung, placed on shelves, and otherwise made available. </a:t>
            </a:r>
          </a:p>
          <a:p>
            <a:r>
              <a:rPr lang="en-US" dirty="0" smtClean="0"/>
              <a:t>Grid layout: A retail floor plan that has one or more primary aisles running through the store, with secondary smaller aisles intersecting with them at right angles.  </a:t>
            </a:r>
          </a:p>
          <a:p>
            <a:r>
              <a:rPr lang="en-US" dirty="0" smtClean="0"/>
              <a:t>Maze layout: A free-flowing retail floor plan arrangement.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199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Key Terms for visual merchandising: </a:t>
            </a:r>
            <a:endParaRPr lang="en-US" sz="3600" dirty="0"/>
          </a:p>
        </p:txBody>
      </p:sp>
      <p:pic>
        <p:nvPicPr>
          <p:cNvPr id="28674" name="Picture 2" descr="http://www.digitaljournal.com/img/8/9/9/i/8/3/0/o/Ik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343400"/>
            <a:ext cx="2934952" cy="1953578"/>
          </a:xfrm>
          <a:prstGeom prst="rect">
            <a:avLst/>
          </a:prstGeom>
          <a:noFill/>
        </p:spPr>
      </p:pic>
      <p:pic>
        <p:nvPicPr>
          <p:cNvPr id="28676" name="Picture 4" descr="http://image.slidesharecdn.com/storelayoutdesignandmerchandising-120315133934-phpapp01/95/store-layout-design-and-merchandising-9-728.jpg?cb=1331819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81200"/>
            <a:ext cx="2844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Key Terms for visual merchandising: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779520"/>
          </a:xfrm>
        </p:spPr>
        <p:txBody>
          <a:bodyPr/>
          <a:lstStyle/>
          <a:p>
            <a:r>
              <a:rPr lang="en-US" dirty="0" smtClean="0"/>
              <a:t>Sales support areas: store spaces devoted to customer services, merchandise receiving and distribution, management offices, and staff activities. </a:t>
            </a:r>
          </a:p>
          <a:p>
            <a:r>
              <a:rPr lang="en-US" dirty="0" smtClean="0"/>
              <a:t>Selling areas: store layout areas where merchandise is displayed and customers can interact with fashion sales personnel. </a:t>
            </a:r>
          </a:p>
          <a:p>
            <a:r>
              <a:rPr lang="en-US" dirty="0" smtClean="0"/>
              <a:t>Shoulder-out presentation: a way of hanging garments with only side showing. </a:t>
            </a:r>
          </a:p>
          <a:p>
            <a:endParaRPr lang="en-US" dirty="0"/>
          </a:p>
        </p:txBody>
      </p:sp>
      <p:pic>
        <p:nvPicPr>
          <p:cNvPr id="34818" name="Picture 2" descr="http://blog.callitspring.com/wp-content/uploads/2014/10/CIS-20-Wardrobe-Hacks-Colour-Your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953000"/>
            <a:ext cx="7924800" cy="177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Importance of visual merchandising </a:t>
            </a:r>
            <a:endParaRPr lang="en-US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5105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to other forms of promotion, the </a:t>
            </a:r>
            <a:r>
              <a:rPr lang="en-US" sz="4200" b="1" dirty="0" smtClean="0"/>
              <a:t>sole</a:t>
            </a:r>
            <a:r>
              <a:rPr lang="en-US" dirty="0" smtClean="0"/>
              <a:t> purpose of visual merchandising in fashion is </a:t>
            </a:r>
            <a:r>
              <a:rPr lang="en-US" b="1" dirty="0" smtClean="0">
                <a:solidFill>
                  <a:srgbClr val="FF00FF"/>
                </a:solidFill>
              </a:rPr>
              <a:t>to</a:t>
            </a:r>
            <a:r>
              <a:rPr lang="en-US" b="1" u="sng" dirty="0" smtClean="0">
                <a:solidFill>
                  <a:srgbClr val="FF00FF"/>
                </a:solidFill>
              </a:rPr>
              <a:t> sell fashion goods and services and promote the store image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It also serves as an educational tool that informs consumers of new trends in color, fabrics, and how items can be worn.   </a:t>
            </a:r>
            <a:endParaRPr lang="en-US" dirty="0"/>
          </a:p>
        </p:txBody>
      </p:sp>
      <p:sp>
        <p:nvSpPr>
          <p:cNvPr id="13314" name="AutoShape 2" descr="Kate Spade #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Kate Spade #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8" name="AutoShape 6" descr="Kate Spade #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4" descr="http://wheresthesausage.typepad.com/.a/6a00d8341c5f1b53ef0147e3aa6ef9970b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386431" cy="2102933"/>
          </a:xfrm>
          <a:prstGeom prst="rect">
            <a:avLst/>
          </a:prstGeom>
          <a:noFill/>
        </p:spPr>
      </p:pic>
      <p:pic>
        <p:nvPicPr>
          <p:cNvPr id="13322" name="Picture 10" descr="http://i4.photobucket.com/albums/y118/nickfairclough/AirJordan20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3429000" cy="25146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3886200" y="1905000"/>
            <a:ext cx="1588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3601061">
            <a:off x="4237019" y="3088859"/>
            <a:ext cx="1999832" cy="5574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638</TotalTime>
  <Words>615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Constantia</vt:lpstr>
      <vt:lpstr>Wingdings</vt:lpstr>
      <vt:lpstr>Wingdings 2</vt:lpstr>
      <vt:lpstr>Flow</vt:lpstr>
      <vt:lpstr>Unit 6.00 Understand the promotion of a fashion image.</vt:lpstr>
      <vt:lpstr>Essential Questions: Turn to your neighbor and discuss… </vt:lpstr>
      <vt:lpstr>Visual Merchandising </vt:lpstr>
      <vt:lpstr>Key Terms for visual merchandising: </vt:lpstr>
      <vt:lpstr>Atmospherics</vt:lpstr>
      <vt:lpstr>Key Terms for visual merchandising: </vt:lpstr>
      <vt:lpstr>Key Terms for visual merchandising: </vt:lpstr>
      <vt:lpstr>Key Terms for visual merchandising: </vt:lpstr>
      <vt:lpstr>Importance of visual merchandising </vt:lpstr>
      <vt:lpstr>Impact of influences of visual merchandising mini activity:</vt:lpstr>
      <vt:lpstr>Arrangements of presenting merchandise</vt:lpstr>
      <vt:lpstr>Arrangements of presenting merchandise</vt:lpstr>
      <vt:lpstr>Visual Merchandising During the Holidays </vt:lpstr>
      <vt:lpstr>Visual Merchandising During the Holidays</vt:lpstr>
      <vt:lpstr>Visual Merchandising During the Holidays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6.00 Understand the promotion of a fashion image.</dc:title>
  <dc:creator>felisha.davis</dc:creator>
  <cp:lastModifiedBy>Eton, Rebecca A.</cp:lastModifiedBy>
  <cp:revision>54</cp:revision>
  <dcterms:created xsi:type="dcterms:W3CDTF">2015-11-05T20:06:48Z</dcterms:created>
  <dcterms:modified xsi:type="dcterms:W3CDTF">2015-12-14T15:22:27Z</dcterms:modified>
</cp:coreProperties>
</file>