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71" r:id="rId11"/>
    <p:sldId id="260" r:id="rId12"/>
    <p:sldId id="261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851648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Unit 6.00 Understand the promotion of a fashion image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791200"/>
            <a:ext cx="8235696" cy="914400"/>
          </a:xfrm>
        </p:spPr>
        <p:txBody>
          <a:bodyPr/>
          <a:lstStyle/>
          <a:p>
            <a:r>
              <a:rPr lang="en-US" dirty="0" smtClean="0"/>
              <a:t>6.01 Understand the promotional messaging of fashion. </a:t>
            </a:r>
            <a:endParaRPr lang="en-US" dirty="0"/>
          </a:p>
        </p:txBody>
      </p:sp>
      <p:sp>
        <p:nvSpPr>
          <p:cNvPr id="18434" name="AutoShape 2" descr="http://wide-wallpapers.net/download/united-colors-of-benetton-fashion-ad-wide-wallpaper-1680x1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http://wide-wallpapers.net/download/united-colors-of-benetton-fashion-ad-wide-wallpaper-1680x1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l-NYd2stzLy2iPsS2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6280" y="2743200"/>
            <a:ext cx="4617720" cy="2886075"/>
          </a:xfrm>
          <a:prstGeom prst="rect">
            <a:avLst/>
          </a:prstGeom>
        </p:spPr>
      </p:pic>
      <p:pic>
        <p:nvPicPr>
          <p:cNvPr id="9" name="Picture 2" descr="https://art8amby.files.wordpress.com/2011/07/united-colors-of-benetton-fw-2011-by-josh-ol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4724400" cy="315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Other types of media forms…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905000"/>
            <a:ext cx="8077200" cy="4389120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 smtClean="0"/>
              <a:t>Radio</a:t>
            </a:r>
          </a:p>
          <a:p>
            <a:endParaRPr lang="en-US" sz="5100" dirty="0" smtClean="0"/>
          </a:p>
          <a:p>
            <a:r>
              <a:rPr lang="en-US" sz="5100" b="1" dirty="0" smtClean="0"/>
              <a:t>Telephone and Business Directories</a:t>
            </a:r>
            <a:endParaRPr lang="en-US" sz="5100" dirty="0" smtClean="0"/>
          </a:p>
          <a:p>
            <a:endParaRPr lang="en-US" sz="5100" b="1" dirty="0" smtClean="0"/>
          </a:p>
          <a:p>
            <a:r>
              <a:rPr lang="en-US" sz="5100" b="1" dirty="0" smtClean="0"/>
              <a:t>Television</a:t>
            </a:r>
          </a:p>
          <a:p>
            <a:endParaRPr lang="en-US" sz="5100" b="1" dirty="0" smtClean="0"/>
          </a:p>
          <a:p>
            <a:endParaRPr lang="en-US" sz="5100" dirty="0" smtClean="0"/>
          </a:p>
          <a:p>
            <a:r>
              <a:rPr lang="en-US" sz="5100" b="1" dirty="0" smtClean="0"/>
              <a:t>Video</a:t>
            </a:r>
            <a:endParaRPr lang="en-US" sz="5100" dirty="0" smtClean="0"/>
          </a:p>
          <a:p>
            <a:endParaRPr lang="en-US" sz="5100" b="1" dirty="0" smtClean="0"/>
          </a:p>
          <a:p>
            <a:r>
              <a:rPr lang="en-US" sz="5100" b="1" dirty="0" smtClean="0"/>
              <a:t>Websites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7" name="Picture 10" descr="https://lh4.ggpht.com/_SEepjyCwneqXbCC6YLvnklbEESCvKCXI70VmLnTyfCxbf4939E8CkyoCNMFqfYMLsk=w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572000"/>
            <a:ext cx="2057400" cy="2057400"/>
          </a:xfrm>
          <a:prstGeom prst="rect">
            <a:avLst/>
          </a:prstGeom>
          <a:noFill/>
        </p:spPr>
      </p:pic>
      <p:pic>
        <p:nvPicPr>
          <p:cNvPr id="28678" name="Picture 6" descr="http://mimiandchichi.com/wp-content/uploads/FashionAppMustH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724400"/>
            <a:ext cx="2266667" cy="1914525"/>
          </a:xfrm>
          <a:prstGeom prst="rect">
            <a:avLst/>
          </a:prstGeom>
          <a:noFill/>
        </p:spPr>
      </p:pic>
      <p:pic>
        <p:nvPicPr>
          <p:cNvPr id="28680" name="Picture 8" descr="http://www.teachhub.com/sites/default/files/sites/default/files/imce/images/Pand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352800"/>
            <a:ext cx="1466850" cy="847514"/>
          </a:xfrm>
          <a:prstGeom prst="rect">
            <a:avLst/>
          </a:prstGeom>
          <a:noFill/>
        </p:spPr>
      </p:pic>
      <p:pic>
        <p:nvPicPr>
          <p:cNvPr id="28684" name="Picture 12" descr="https://encrypted-tbn0.gstatic.com/images?q=tbn:ANd9GcTnvijynnTbu8nDyktb4YCDq2DQUYrLAgS9giHUpz_eGyl_mWI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10000"/>
            <a:ext cx="1493293" cy="212873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848600" y="2057400"/>
            <a:ext cx="119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 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799422">
            <a:off x="8077200" y="2438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5867400" y="46482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15000" y="4267200"/>
            <a:ext cx="113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Websites </a:t>
            </a:r>
            <a:endParaRPr lang="en-US" dirty="0"/>
          </a:p>
        </p:txBody>
      </p:sp>
      <p:sp>
        <p:nvSpPr>
          <p:cNvPr id="22" name="Circular Arrow 21"/>
          <p:cNvSpPr/>
          <p:nvPr/>
        </p:nvSpPr>
        <p:spPr>
          <a:xfrm>
            <a:off x="2590800" y="3276600"/>
            <a:ext cx="990600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Promotion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47800"/>
            <a:ext cx="3886200" cy="48768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Trade promotion: </a:t>
            </a:r>
            <a:r>
              <a:rPr lang="en-US" sz="3200" dirty="0" smtClean="0"/>
              <a:t>Type of promotion aimed within the industry. 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Consumer: </a:t>
            </a:r>
            <a:r>
              <a:rPr lang="en-US" sz="3200" dirty="0" smtClean="0"/>
              <a:t>Type of promotion aimed directly to consumers</a:t>
            </a:r>
          </a:p>
          <a:p>
            <a:endParaRPr lang="en-US" dirty="0"/>
          </a:p>
        </p:txBody>
      </p:sp>
      <p:pic>
        <p:nvPicPr>
          <p:cNvPr id="3074" name="Picture 2" descr="https://s-media-cache-ak0.pinimg.com/736x/cb/30/f5/cb30f5141b1e126ffda093dbe3782a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3124200" cy="4165600"/>
          </a:xfrm>
          <a:prstGeom prst="rect">
            <a:avLst/>
          </a:prstGeom>
          <a:noFill/>
        </p:spPr>
      </p:pic>
      <p:sp>
        <p:nvSpPr>
          <p:cNvPr id="5" name="Curved Up Arrow 4"/>
          <p:cNvSpPr/>
          <p:nvPr/>
        </p:nvSpPr>
        <p:spPr>
          <a:xfrm>
            <a:off x="3810000" y="6126480"/>
            <a:ext cx="2133600" cy="5791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Promotion</a:t>
            </a:r>
            <a:r>
              <a:rPr lang="en-US" sz="54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Product promotion</a:t>
            </a:r>
            <a:r>
              <a:rPr lang="en-US" dirty="0" smtClean="0"/>
              <a:t>: Type of advertising designed to sell specific, identifiable merchandise items, lines or services.</a:t>
            </a:r>
          </a:p>
          <a:p>
            <a:r>
              <a:rPr lang="en-US" u="sng" dirty="0" smtClean="0"/>
              <a:t>Publicity</a:t>
            </a:r>
            <a:r>
              <a:rPr lang="en-US" dirty="0" smtClean="0"/>
              <a:t>: Unpaid media coverage of news about an organization presented at the discretion of the media. </a:t>
            </a:r>
          </a:p>
          <a:p>
            <a:r>
              <a:rPr lang="en-US" u="sng" dirty="0" smtClean="0"/>
              <a:t>Promotional Program</a:t>
            </a:r>
            <a:r>
              <a:rPr lang="en-US" dirty="0" smtClean="0"/>
              <a:t>: Written guide that details all of a company's promotion efforts for a given time period.</a:t>
            </a:r>
          </a:p>
          <a:p>
            <a:r>
              <a:rPr lang="en-US" u="sng" dirty="0" smtClean="0"/>
              <a:t>Press Kit</a:t>
            </a:r>
            <a:r>
              <a:rPr lang="en-US" dirty="0" smtClean="0"/>
              <a:t>: A promotional collection of materials presented as a portfolio with press releases and photographs &amp;/or illustrations. </a:t>
            </a:r>
          </a:p>
          <a:p>
            <a:endParaRPr lang="en-US" dirty="0"/>
          </a:p>
        </p:txBody>
      </p:sp>
      <p:pic>
        <p:nvPicPr>
          <p:cNvPr id="2050" name="Picture 2" descr="http://static.michellegarrett.com/assets/uploads/press-k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Public relations: </a:t>
            </a:r>
            <a:r>
              <a:rPr lang="en-US" dirty="0" smtClean="0"/>
              <a:t>Activities that try to build good relations with the various publics of an organization or product line. </a:t>
            </a:r>
          </a:p>
          <a:p>
            <a:r>
              <a:rPr lang="en-US" u="sng" dirty="0" smtClean="0"/>
              <a:t>Retail</a:t>
            </a:r>
            <a:r>
              <a:rPr lang="en-US" dirty="0" smtClean="0"/>
              <a:t>: Type of promotion used by retailers to attract customers. </a:t>
            </a:r>
          </a:p>
          <a:p>
            <a:r>
              <a:rPr lang="en-US" u="sng" dirty="0" smtClean="0"/>
              <a:t>Cooperative: </a:t>
            </a:r>
            <a:r>
              <a:rPr lang="en-US" dirty="0" smtClean="0"/>
              <a:t>The sharing of advertising and its costs by two or more organizations. </a:t>
            </a:r>
          </a:p>
          <a:p>
            <a:r>
              <a:rPr lang="en-US" u="sng" dirty="0" smtClean="0"/>
              <a:t>Promotional mix: </a:t>
            </a:r>
            <a:r>
              <a:rPr lang="en-US" dirty="0" smtClean="0"/>
              <a:t>Combination of all types of persuasive communication used by an organization to market itself &amp; increase sales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2133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 Case Study: Twitter erupts over accusations that Urban Outfitters copied designer’s necklace line available at website. </a:t>
            </a:r>
            <a:endParaRPr lang="en-US" sz="32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citycentrehouston.com/uploads/15/image-tenant-urban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90800"/>
            <a:ext cx="3400425" cy="2266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10200" y="5105400"/>
            <a:ext cx="353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this article and let’s discuss! </a:t>
            </a:r>
            <a:endParaRPr lang="en-US" dirty="0"/>
          </a:p>
        </p:txBody>
      </p:sp>
      <p:sp>
        <p:nvSpPr>
          <p:cNvPr id="7" name="Curved Left Arrow 6"/>
          <p:cNvSpPr/>
          <p:nvPr/>
        </p:nvSpPr>
        <p:spPr>
          <a:xfrm rot="3165916">
            <a:off x="5454864" y="5551802"/>
            <a:ext cx="866387" cy="13952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606" name="Picture 6" descr="http://cdn2.business2community.com/wp-content/uploads/2014/11/543c477e9547e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7150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the trends in fashion promotion? </a:t>
            </a:r>
            <a:endParaRPr lang="en-US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095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http://i.huffpost.com/gen/3475696/thumbs/o-DG-900.jpg?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3581400" cy="53840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5867400"/>
            <a:ext cx="272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out this article! </a:t>
            </a:r>
            <a:endParaRPr lang="en-US" dirty="0"/>
          </a:p>
        </p:txBody>
      </p:sp>
      <p:sp>
        <p:nvSpPr>
          <p:cNvPr id="10" name="Left-Up Arrow 9"/>
          <p:cNvSpPr/>
          <p:nvPr/>
        </p:nvSpPr>
        <p:spPr>
          <a:xfrm>
            <a:off x="3048000" y="4724400"/>
            <a:ext cx="1219200" cy="15240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Essential Questions: Turn to your neighbor and discuss…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209800"/>
            <a:ext cx="8686800" cy="443484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What are the goals of fashion promotion?</a:t>
            </a:r>
          </a:p>
          <a:p>
            <a:pPr lvl="0"/>
            <a:r>
              <a:rPr lang="en-US" dirty="0" smtClean="0"/>
              <a:t>What are the differences among advertising types?</a:t>
            </a:r>
          </a:p>
          <a:p>
            <a:pPr lvl="0"/>
            <a:r>
              <a:rPr lang="en-US" dirty="0" smtClean="0"/>
              <a:t>What are examples of the advertising forms?</a:t>
            </a:r>
          </a:p>
          <a:p>
            <a:pPr lvl="0"/>
            <a:r>
              <a:rPr lang="en-US" dirty="0" smtClean="0"/>
              <a:t>What are the trends in fashion promotion?</a:t>
            </a:r>
          </a:p>
          <a:p>
            <a:r>
              <a:rPr lang="en-US" dirty="0" smtClean="0"/>
              <a:t>What is the importance of public relations and publicity in fashion promotion?</a:t>
            </a:r>
          </a:p>
          <a:p>
            <a:pPr lvl="0"/>
            <a:endParaRPr lang="en-US" dirty="0" smtClean="0"/>
          </a:p>
        </p:txBody>
      </p:sp>
      <p:pic>
        <p:nvPicPr>
          <p:cNvPr id="9220" name="Picture 4" descr="http://cdn.stylefrizz.com/img/gucci-spring-summer-2011-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05400"/>
            <a:ext cx="2647950" cy="1487359"/>
          </a:xfrm>
          <a:prstGeom prst="rect">
            <a:avLst/>
          </a:prstGeom>
          <a:noFill/>
        </p:spPr>
      </p:pic>
      <p:pic>
        <p:nvPicPr>
          <p:cNvPr id="9222" name="Picture 6" descr="http://www.thestripedelephant.com/wp-content/uploads/2011/11/ToryBurchBalletFl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946735"/>
            <a:ext cx="1905000" cy="1748368"/>
          </a:xfrm>
          <a:prstGeom prst="rect">
            <a:avLst/>
          </a:prstGeom>
          <a:noFill/>
        </p:spPr>
      </p:pic>
      <p:pic>
        <p:nvPicPr>
          <p:cNvPr id="10" name="Picture 8" descr="https://s-media-cache-ak0.pinimg.com/736x/ee/7e/8f/ee7e8fcafe7130a5d931386b27b31e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7244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So, what exactly is </a:t>
            </a:r>
            <a:br>
              <a:rPr lang="en-US" b="1" dirty="0" smtClean="0"/>
            </a:br>
            <a:r>
              <a:rPr lang="en-US" b="1" dirty="0" smtClean="0"/>
              <a:t>Advertising? 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819400"/>
            <a:ext cx="4800600" cy="4389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Advertising: Any paid form of non-personal sales message made by an identified sponsor through a mass communication medium. </a:t>
            </a:r>
          </a:p>
          <a:p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fashionadexplorer.com/l-96m6I4aAbHW15az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371600"/>
            <a:ext cx="2095158" cy="2624833"/>
          </a:xfrm>
          <a:prstGeom prst="rect">
            <a:avLst/>
          </a:prstGeom>
          <a:noFill/>
        </p:spPr>
      </p:pic>
      <p:pic>
        <p:nvPicPr>
          <p:cNvPr id="8194" name="Picture 2" descr="http://globaltoynews.typepad.com/.a/6a0133ec87bd6d970b01675e9dccd6970b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343400"/>
            <a:ext cx="1997196" cy="2325624"/>
          </a:xfrm>
          <a:prstGeom prst="rect">
            <a:avLst/>
          </a:prstGeom>
          <a:noFill/>
        </p:spPr>
      </p:pic>
      <p:pic>
        <p:nvPicPr>
          <p:cNvPr id="8196" name="Picture 4" descr="http://kelaskloset.com/wp-content/uploads/2013/08/Essence-Cover-and-Full-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953000"/>
            <a:ext cx="2547257" cy="1676400"/>
          </a:xfrm>
          <a:prstGeom prst="rect">
            <a:avLst/>
          </a:prstGeom>
          <a:noFill/>
        </p:spPr>
      </p:pic>
      <p:pic>
        <p:nvPicPr>
          <p:cNvPr id="8198" name="Picture 6" descr="http://i.dailymail.co.uk/i/pix/2013/01/03/article-2256569-16BCC7B8000005DC-702_634x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828800"/>
            <a:ext cx="1267392" cy="171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n-US" b="1" dirty="0" smtClean="0"/>
              <a:t>Cooperative advertising</a:t>
            </a:r>
            <a:r>
              <a:rPr lang="en-US" dirty="0" smtClean="0"/>
              <a:t> is advertising where a retailer or a wholesaler </a:t>
            </a:r>
            <a:r>
              <a:rPr lang="en-US" b="1" u="sng" dirty="0" smtClean="0">
                <a:solidFill>
                  <a:srgbClr val="FF0000"/>
                </a:solidFill>
              </a:rPr>
              <a:t>share the costs </a:t>
            </a:r>
            <a:r>
              <a:rPr lang="en-US" dirty="0" smtClean="0"/>
              <a:t>of an advertising campaign with the manufacturer of the product being advertised.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85800"/>
            <a:ext cx="88392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Ok, so now I know what advertising is.  What are the various forms? </a:t>
            </a:r>
            <a:endParaRPr lang="en-US" sz="4000" b="1" dirty="0"/>
          </a:p>
        </p:txBody>
      </p:sp>
      <p:pic>
        <p:nvPicPr>
          <p:cNvPr id="19458" name="Picture 2" descr="https://fh-uploads-addressreport.netdna-ssl.com/d79274ca-877f-437f-9ca0-e7230ea1ff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0"/>
            <a:ext cx="7074165" cy="2876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Does your reputation really matter?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191000" cy="3352800"/>
          </a:xfrm>
        </p:spPr>
        <p:txBody>
          <a:bodyPr>
            <a:normAutofit/>
          </a:bodyPr>
          <a:lstStyle/>
          <a:p>
            <a:r>
              <a:rPr lang="en-US" b="1" dirty="0" smtClean="0"/>
              <a:t>Institutional advertising</a:t>
            </a:r>
            <a:r>
              <a:rPr lang="en-US" dirty="0" smtClean="0"/>
              <a:t>: Type of advertising designed to sell the </a:t>
            </a:r>
            <a:r>
              <a:rPr lang="en-US" b="1" u="sng" dirty="0" smtClean="0">
                <a:solidFill>
                  <a:srgbClr val="FF0000"/>
                </a:solidFill>
              </a:rPr>
              <a:t>reputation</a:t>
            </a:r>
            <a:r>
              <a:rPr lang="en-US" dirty="0" smtClean="0"/>
              <a:t> of a business rather than a specific product.</a:t>
            </a:r>
          </a:p>
        </p:txBody>
      </p:sp>
      <p:pic>
        <p:nvPicPr>
          <p:cNvPr id="20482" name="Picture 2" descr="http://img07.deviantart.net/bf9c/i/2010/208/8/b/adidas___institutional_ad_by_niter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3962400" cy="5126568"/>
          </a:xfrm>
          <a:prstGeom prst="rect">
            <a:avLst/>
          </a:prstGeom>
          <a:noFill/>
        </p:spPr>
      </p:pic>
      <p:pic>
        <p:nvPicPr>
          <p:cNvPr id="20484" name="Picture 4" descr="https://mir-s3-cdn-cf.behance.net/project_modules/disp/fdf48d17494746.5603c6febea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0"/>
            <a:ext cx="2552700" cy="1701800"/>
          </a:xfrm>
          <a:prstGeom prst="rect">
            <a:avLst/>
          </a:prstGeom>
          <a:noFill/>
        </p:spPr>
      </p:pic>
      <p:pic>
        <p:nvPicPr>
          <p:cNvPr id="20486" name="Picture 6" descr="http://www.unionstreetgoldsmith.com/images/confictFreeDiamo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638800"/>
            <a:ext cx="3352800" cy="1067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Discuss the importance of a good reputation with your neighbor.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10000" cy="4389120"/>
          </a:xfrm>
        </p:spPr>
        <p:txBody>
          <a:bodyPr/>
          <a:lstStyle/>
          <a:p>
            <a:r>
              <a:rPr lang="en-US" dirty="0" smtClean="0"/>
              <a:t>Why is it important to have a good business reputation? </a:t>
            </a:r>
          </a:p>
          <a:p>
            <a:r>
              <a:rPr lang="en-US" dirty="0" smtClean="0"/>
              <a:t>How can your reputation help, or harm your business? </a:t>
            </a:r>
          </a:p>
          <a:p>
            <a:r>
              <a:rPr lang="en-US" dirty="0" smtClean="0"/>
              <a:t>What business have you not visited based entirely on their reputation? </a:t>
            </a:r>
            <a:endParaRPr lang="en-US" dirty="0"/>
          </a:p>
        </p:txBody>
      </p:sp>
      <p:pic>
        <p:nvPicPr>
          <p:cNvPr id="21506" name="Picture 2" descr="http://static.gig.com/blog/wp-content/uploads/2015/01/How-to-Get-a-Good-Reputation-Among-Your-Classmates-in-Business-School-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486400"/>
            <a:ext cx="1453371" cy="978491"/>
          </a:xfrm>
          <a:prstGeom prst="rect">
            <a:avLst/>
          </a:prstGeom>
          <a:noFill/>
        </p:spPr>
      </p:pic>
      <p:pic>
        <p:nvPicPr>
          <p:cNvPr id="5124" name="Picture 4" descr="http://dqqzjdqmiszdy.cloudfront.net/sites/default/files/tommy-hilfiger-banner-737x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00600"/>
            <a:ext cx="3348256" cy="1676400"/>
          </a:xfrm>
          <a:prstGeom prst="rect">
            <a:avLst/>
          </a:prstGeom>
          <a:noFill/>
        </p:spPr>
      </p:pic>
      <p:pic>
        <p:nvPicPr>
          <p:cNvPr id="5126" name="Picture 6" descr="http://www.urbanmyths.com/images/stories/tommy-hilfiger-fa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028924"/>
            <a:ext cx="4572000" cy="2478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 an example…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38600" cy="4389120"/>
          </a:xfrm>
        </p:spPr>
        <p:txBody>
          <a:bodyPr/>
          <a:lstStyle/>
          <a:p>
            <a:pPr lvl="0"/>
            <a:r>
              <a:rPr lang="en-US" dirty="0" smtClean="0"/>
              <a:t>Look through fashion magazines, newspapers, sales circulations  and websites for examples of the advertising types. </a:t>
            </a:r>
          </a:p>
          <a:p>
            <a:endParaRPr lang="en-US" dirty="0"/>
          </a:p>
        </p:txBody>
      </p:sp>
      <p:pic>
        <p:nvPicPr>
          <p:cNvPr id="1026" name="Picture 2" descr="http://www.rick.com/wp-content/uploads/2013/07/Pep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3042" y="1447800"/>
            <a:ext cx="3701267" cy="5105400"/>
          </a:xfrm>
          <a:prstGeom prst="rect">
            <a:avLst/>
          </a:prstGeom>
          <a:noFill/>
        </p:spPr>
      </p:pic>
      <p:pic>
        <p:nvPicPr>
          <p:cNvPr id="1028" name="Picture 4" descr="http://www.jayski.com/schemes/2014/sprintcup/mar2/10Mart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3884734" cy="1795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Geographic Scope of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934200" cy="256032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Worldwide</a:t>
            </a:r>
          </a:p>
          <a:p>
            <a:r>
              <a:rPr lang="en-US" sz="3600" dirty="0" smtClean="0"/>
              <a:t>National</a:t>
            </a:r>
          </a:p>
          <a:p>
            <a:r>
              <a:rPr lang="en-US" sz="3600" dirty="0" smtClean="0"/>
              <a:t>Regional</a:t>
            </a:r>
          </a:p>
          <a:p>
            <a:r>
              <a:rPr lang="en-US" sz="3600" dirty="0" smtClean="0"/>
              <a:t>Local</a:t>
            </a:r>
          </a:p>
          <a:p>
            <a:endParaRPr lang="en-US" dirty="0"/>
          </a:p>
        </p:txBody>
      </p:sp>
      <p:pic>
        <p:nvPicPr>
          <p:cNvPr id="23556" name="Picture 4" descr="http://cdn.charlottesgotalot.com/sites/default/master/files/styles/sliderkit_main_slide/public/Skyline_Night_970x550.jpg?itok=jmydaRd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73345"/>
            <a:ext cx="4114800" cy="2150317"/>
          </a:xfrm>
          <a:prstGeom prst="rect">
            <a:avLst/>
          </a:prstGeom>
          <a:noFill/>
        </p:spPr>
      </p:pic>
      <p:pic>
        <p:nvPicPr>
          <p:cNvPr id="23566" name="Picture 14" descr="http://consumermediallc.files.wordpress.com/2015/04/lilly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0"/>
            <a:ext cx="3743666" cy="2362200"/>
          </a:xfrm>
          <a:prstGeom prst="rect">
            <a:avLst/>
          </a:prstGeom>
          <a:noFill/>
        </p:spPr>
      </p:pic>
      <p:pic>
        <p:nvPicPr>
          <p:cNvPr id="23568" name="Picture 16" descr="https://art8amby.files.wordpress.com/2011/02/cc3a9line-ss-2011-stella-tennant-by-juergen-tel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1619022" cy="238342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67400" y="213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Ad’s 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4876800" y="21336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391400" y="2133600"/>
            <a:ext cx="754879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www.shopacutabove.com/wp-content/uploads/2014/02/IMG_52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28600"/>
            <a:ext cx="1557760" cy="961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Now that we know the types of advertising what exactly are the various media forms?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423160"/>
            <a:ext cx="4038600" cy="390144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Newspapers</a:t>
            </a:r>
            <a:endParaRPr lang="en-US" sz="3600" dirty="0" smtClean="0"/>
          </a:p>
          <a:p>
            <a:r>
              <a:rPr lang="en-US" sz="3600" b="1" dirty="0" smtClean="0"/>
              <a:t>Magazines</a:t>
            </a:r>
            <a:endParaRPr lang="en-US" sz="3600" dirty="0" smtClean="0"/>
          </a:p>
          <a:p>
            <a:r>
              <a:rPr lang="en-US" sz="3600" b="1" dirty="0" smtClean="0"/>
              <a:t>Outdoor</a:t>
            </a:r>
            <a:endParaRPr lang="en-US" sz="3600" dirty="0" smtClean="0"/>
          </a:p>
          <a:p>
            <a:r>
              <a:rPr lang="en-US" sz="3600" b="1" dirty="0" smtClean="0"/>
              <a:t>Direct Mail</a:t>
            </a:r>
            <a:endParaRPr lang="en-US" sz="3600" dirty="0" smtClean="0"/>
          </a:p>
          <a:p>
            <a:r>
              <a:rPr lang="en-US" sz="3600" b="1" dirty="0" smtClean="0"/>
              <a:t>Merchandise Packaging</a:t>
            </a: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http://www.sacculturalhub.com/media/k2/items/cache/08188b9944fe420019b658d989ff276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971800"/>
            <a:ext cx="1600200" cy="1600200"/>
          </a:xfrm>
          <a:prstGeom prst="rect">
            <a:avLst/>
          </a:prstGeom>
          <a:noFill/>
        </p:spPr>
      </p:pic>
      <p:pic>
        <p:nvPicPr>
          <p:cNvPr id="3078" name="Picture 6" descr="http://razberriez.com/wp-content/uploads/2011/09/Tiffany-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029200"/>
            <a:ext cx="1676400" cy="1676400"/>
          </a:xfrm>
          <a:prstGeom prst="rect">
            <a:avLst/>
          </a:prstGeom>
          <a:noFill/>
        </p:spPr>
      </p:pic>
      <p:pic>
        <p:nvPicPr>
          <p:cNvPr id="4100" name="Picture 4" descr="https://www.billboard.com/files/media/romeo-santos-cover-bb12-2015-billboard-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953000"/>
            <a:ext cx="1348153" cy="1752600"/>
          </a:xfrm>
          <a:prstGeom prst="rect">
            <a:avLst/>
          </a:prstGeom>
          <a:noFill/>
        </p:spPr>
      </p:pic>
      <p:pic>
        <p:nvPicPr>
          <p:cNvPr id="15" name="Picture 14" descr="http://1.bp.blogspot.com/-_V5XQ1R7fr8/UXh_FIXzhwI/AAAAAAABEkE/rNcYysMTkiI/s1600/aldo+sunglasses+billbo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286000"/>
            <a:ext cx="3270848" cy="241020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696200" y="1219200"/>
            <a:ext cx="109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Outdoor </a:t>
            </a:r>
          </a:p>
          <a:p>
            <a:r>
              <a:rPr lang="en-US" dirty="0" smtClean="0"/>
              <a:t>Signage 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652549">
            <a:off x="7696200" y="1981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01000" y="411480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Packaging 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1804190">
            <a:off x="8382000" y="46482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14800" y="5105400"/>
            <a:ext cx="129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Magazines 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 rot="3582619">
            <a:off x="4106548" y="4316920"/>
            <a:ext cx="125651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6" descr="http://cdn01.cdn.justjared.com/wp-content/uploads/2012/10/swift-marie/taylor-swift-covers-british-marie-claire-november-2012-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5486400"/>
            <a:ext cx="912654" cy="124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469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Flow</vt:lpstr>
      <vt:lpstr>Unit 6.00 Understand the promotion of a fashion image.</vt:lpstr>
      <vt:lpstr>Essential Questions: Turn to your neighbor and discuss… </vt:lpstr>
      <vt:lpstr>So, what exactly is  Advertising?   </vt:lpstr>
      <vt:lpstr>Ok, so now I know what advertising is.  What are the various forms? </vt:lpstr>
      <vt:lpstr>Does your reputation really matter? </vt:lpstr>
      <vt:lpstr>Discuss the importance of a good reputation with your neighbor.  </vt:lpstr>
      <vt:lpstr>Find an example… </vt:lpstr>
      <vt:lpstr>Geographic Scope of Advertising</vt:lpstr>
      <vt:lpstr>Now that we know the types of advertising what exactly are the various media forms? </vt:lpstr>
      <vt:lpstr>Other types of media forms…</vt:lpstr>
      <vt:lpstr>Promotion </vt:lpstr>
      <vt:lpstr>Promotion </vt:lpstr>
      <vt:lpstr>Promotion</vt:lpstr>
      <vt:lpstr>PR Case Study: Twitter erupts over accusations that Urban Outfitters copied designer’s necklace line available at website. </vt:lpstr>
      <vt:lpstr>What are the trends in fashion promotion? 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6.00 Understand the promotion of a fashion image.</dc:title>
  <dc:creator>felisha.davis</dc:creator>
  <cp:lastModifiedBy>Eton, Rebecca A.</cp:lastModifiedBy>
  <cp:revision>29</cp:revision>
  <dcterms:created xsi:type="dcterms:W3CDTF">2015-11-05T20:06:48Z</dcterms:created>
  <dcterms:modified xsi:type="dcterms:W3CDTF">2015-12-14T12:07:51Z</dcterms:modified>
</cp:coreProperties>
</file>