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7" r:id="rId4"/>
    <p:sldId id="258" r:id="rId5"/>
    <p:sldId id="260" r:id="rId6"/>
    <p:sldId id="261" r:id="rId7"/>
    <p:sldId id="259" r:id="rId8"/>
    <p:sldId id="262" r:id="rId9"/>
    <p:sldId id="263" r:id="rId10"/>
    <p:sldId id="264" r:id="rId11"/>
    <p:sldId id="265" r:id="rId12"/>
    <p:sldId id="274" r:id="rId13"/>
    <p:sldId id="266" r:id="rId14"/>
    <p:sldId id="267"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15" autoAdjust="0"/>
    <p:restoredTop sz="94660"/>
  </p:normalViewPr>
  <p:slideViewPr>
    <p:cSldViewPr snapToGrid="0">
      <p:cViewPr>
        <p:scale>
          <a:sx n="80" d="100"/>
          <a:sy n="80" d="100"/>
        </p:scale>
        <p:origin x="486"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2F8E6-E53F-40B4-B3A2-AFF5F0254EC4}"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US"/>
        </a:p>
      </dgm:t>
    </dgm:pt>
    <dgm:pt modelId="{1476916D-16C8-4C1C-BE0B-00DF3DBA63E4}">
      <dgm:prSet phldrT="[Text]" custT="1"/>
      <dgm:spPr/>
      <dgm:t>
        <a:bodyPr/>
        <a:lstStyle/>
        <a:p>
          <a:pPr algn="ctr"/>
          <a:r>
            <a:rPr lang="en-US" sz="2800" u="sng" dirty="0" smtClean="0"/>
            <a:t>Expansion</a:t>
          </a:r>
        </a:p>
        <a:p>
          <a:pPr algn="ctr"/>
          <a:r>
            <a:rPr lang="en-US" sz="2800" u="sng" dirty="0" smtClean="0"/>
            <a:t>(Growth)</a:t>
          </a:r>
          <a:endParaRPr lang="en-US" sz="2800" u="sng" dirty="0"/>
        </a:p>
      </dgm:t>
    </dgm:pt>
    <dgm:pt modelId="{EB855675-26C3-4EF3-8949-837E49ECBAAC}" type="parTrans" cxnId="{8049646D-FF36-4B20-9D3E-06CC61649703}">
      <dgm:prSet/>
      <dgm:spPr/>
      <dgm:t>
        <a:bodyPr/>
        <a:lstStyle/>
        <a:p>
          <a:endParaRPr lang="en-US"/>
        </a:p>
      </dgm:t>
    </dgm:pt>
    <dgm:pt modelId="{0EB8AE7A-0689-4432-964E-FFD603A8290C}" type="sibTrans" cxnId="{8049646D-FF36-4B20-9D3E-06CC61649703}">
      <dgm:prSet/>
      <dgm:spPr/>
      <dgm:t>
        <a:bodyPr/>
        <a:lstStyle/>
        <a:p>
          <a:endParaRPr lang="en-US"/>
        </a:p>
      </dgm:t>
    </dgm:pt>
    <dgm:pt modelId="{BEAD69E8-822A-496C-9318-950AAFB94378}">
      <dgm:prSet phldrT="[Text]" custT="1"/>
      <dgm:spPr/>
      <dgm:t>
        <a:bodyPr/>
        <a:lstStyle/>
        <a:p>
          <a:pPr algn="ctr"/>
          <a:r>
            <a:rPr lang="en-US" sz="2800" u="sng" dirty="0" smtClean="0"/>
            <a:t>Peak</a:t>
          </a:r>
          <a:endParaRPr lang="en-US" sz="2800" u="sng" dirty="0"/>
        </a:p>
      </dgm:t>
    </dgm:pt>
    <dgm:pt modelId="{8DF6B59E-9AF5-415B-B90B-6F7F76488EEE}" type="parTrans" cxnId="{302233BD-1C07-41DB-B01B-DD859BA041FB}">
      <dgm:prSet/>
      <dgm:spPr/>
      <dgm:t>
        <a:bodyPr/>
        <a:lstStyle/>
        <a:p>
          <a:endParaRPr lang="en-US"/>
        </a:p>
      </dgm:t>
    </dgm:pt>
    <dgm:pt modelId="{ACA5F35D-5832-4625-B571-6916FFAB853E}" type="sibTrans" cxnId="{302233BD-1C07-41DB-B01B-DD859BA041FB}">
      <dgm:prSet/>
      <dgm:spPr/>
      <dgm:t>
        <a:bodyPr/>
        <a:lstStyle/>
        <a:p>
          <a:endParaRPr lang="en-US"/>
        </a:p>
      </dgm:t>
    </dgm:pt>
    <dgm:pt modelId="{B0213BE4-0F43-4EDA-8CD7-37B34CEEDB9C}">
      <dgm:prSet phldrT="[Text]" custT="1"/>
      <dgm:spPr/>
      <dgm:t>
        <a:bodyPr/>
        <a:lstStyle/>
        <a:p>
          <a:pPr algn="ctr"/>
          <a:r>
            <a:rPr lang="en-US" sz="2800" u="sng" dirty="0" smtClean="0"/>
            <a:t>Recession</a:t>
          </a:r>
          <a:endParaRPr lang="en-US" sz="2800" u="sng" dirty="0"/>
        </a:p>
      </dgm:t>
    </dgm:pt>
    <dgm:pt modelId="{99022224-2BDF-43BD-90FB-0EF5915B577D}" type="parTrans" cxnId="{3269A43C-3326-4444-B084-9D86F721F86C}">
      <dgm:prSet/>
      <dgm:spPr/>
      <dgm:t>
        <a:bodyPr/>
        <a:lstStyle/>
        <a:p>
          <a:endParaRPr lang="en-US"/>
        </a:p>
      </dgm:t>
    </dgm:pt>
    <dgm:pt modelId="{512EFC71-0931-4317-9A64-BDDE2273E85F}" type="sibTrans" cxnId="{3269A43C-3326-4444-B084-9D86F721F86C}">
      <dgm:prSet/>
      <dgm:spPr/>
      <dgm:t>
        <a:bodyPr/>
        <a:lstStyle/>
        <a:p>
          <a:endParaRPr lang="en-US"/>
        </a:p>
      </dgm:t>
    </dgm:pt>
    <dgm:pt modelId="{8914C50F-A28B-4A06-98F3-20AA46CD6BB5}">
      <dgm:prSet phldrT="[Text]" custT="1"/>
      <dgm:spPr/>
    </dgm:pt>
    <dgm:pt modelId="{5728BF51-7719-426C-8791-087CE13392C9}" type="parTrans" cxnId="{F1C11411-BB8B-4800-8048-7A2156398AE5}">
      <dgm:prSet/>
      <dgm:spPr/>
      <dgm:t>
        <a:bodyPr/>
        <a:lstStyle/>
        <a:p>
          <a:endParaRPr lang="en-US"/>
        </a:p>
      </dgm:t>
    </dgm:pt>
    <dgm:pt modelId="{CFB76DCD-8FAF-4AD2-9D77-040E81D9FBFE}" type="sibTrans" cxnId="{F1C11411-BB8B-4800-8048-7A2156398AE5}">
      <dgm:prSet/>
      <dgm:spPr/>
      <dgm:t>
        <a:bodyPr/>
        <a:lstStyle/>
        <a:p>
          <a:endParaRPr lang="en-US"/>
        </a:p>
      </dgm:t>
    </dgm:pt>
    <dgm:pt modelId="{40B28B2D-B545-4AD3-8BBD-F1C9A53FF584}">
      <dgm:prSet phldrT="[Text]" custT="1"/>
      <dgm:spPr/>
      <dgm:t>
        <a:bodyPr/>
        <a:lstStyle/>
        <a:p>
          <a:pPr algn="ctr"/>
          <a:r>
            <a:rPr lang="en-US" sz="2800" u="sng" dirty="0" smtClean="0"/>
            <a:t>Trough/</a:t>
          </a:r>
        </a:p>
        <a:p>
          <a:pPr algn="ctr"/>
          <a:r>
            <a:rPr lang="en-US" sz="2400" u="sng" dirty="0" smtClean="0"/>
            <a:t>Depression</a:t>
          </a:r>
          <a:endParaRPr lang="en-US" sz="2400" u="sng" dirty="0"/>
        </a:p>
      </dgm:t>
    </dgm:pt>
    <dgm:pt modelId="{AC1D6F84-6652-401D-B72B-22ECBEEADF21}" type="parTrans" cxnId="{B79431EC-93C7-4230-AB3B-B5661D06CF89}">
      <dgm:prSet/>
      <dgm:spPr/>
      <dgm:t>
        <a:bodyPr/>
        <a:lstStyle/>
        <a:p>
          <a:endParaRPr lang="en-US"/>
        </a:p>
      </dgm:t>
    </dgm:pt>
    <dgm:pt modelId="{54FA73F4-013F-4139-A038-AA74E60B1038}" type="sibTrans" cxnId="{B79431EC-93C7-4230-AB3B-B5661D06CF89}">
      <dgm:prSet/>
      <dgm:spPr/>
      <dgm:t>
        <a:bodyPr/>
        <a:lstStyle/>
        <a:p>
          <a:endParaRPr lang="en-US"/>
        </a:p>
      </dgm:t>
    </dgm:pt>
    <dgm:pt modelId="{F3D3EFCD-2F01-42FA-AC28-C33C9CE36FBA}">
      <dgm:prSet phldrT="[Text]" custT="1"/>
      <dgm:spPr/>
      <dgm:t>
        <a:bodyPr/>
        <a:lstStyle/>
        <a:p>
          <a:pPr algn="l"/>
          <a:r>
            <a:rPr lang="en-US" sz="1600" dirty="0" smtClean="0"/>
            <a:t>Everything grows, production, employment, output, wages, supply, etc.</a:t>
          </a:r>
          <a:endParaRPr lang="en-US" sz="1600" dirty="0"/>
        </a:p>
      </dgm:t>
    </dgm:pt>
    <dgm:pt modelId="{C431BB89-3818-42CD-AE7C-557AEE058CA4}" type="parTrans" cxnId="{55AEC081-FB95-4078-BC65-C08C2068C85D}">
      <dgm:prSet/>
      <dgm:spPr/>
      <dgm:t>
        <a:bodyPr/>
        <a:lstStyle/>
        <a:p>
          <a:endParaRPr lang="en-US"/>
        </a:p>
      </dgm:t>
    </dgm:pt>
    <dgm:pt modelId="{185DCEF5-8614-45CA-9CD1-CD0732B74111}" type="sibTrans" cxnId="{55AEC081-FB95-4078-BC65-C08C2068C85D}">
      <dgm:prSet/>
      <dgm:spPr/>
      <dgm:t>
        <a:bodyPr/>
        <a:lstStyle/>
        <a:p>
          <a:endParaRPr lang="en-US"/>
        </a:p>
      </dgm:t>
    </dgm:pt>
    <dgm:pt modelId="{F9139EB2-53A9-49DC-A03B-8609885A92E5}">
      <dgm:prSet phldrT="[Text]" custT="1"/>
      <dgm:spPr/>
      <dgm:t>
        <a:bodyPr/>
        <a:lstStyle/>
        <a:p>
          <a:pPr algn="l"/>
          <a:r>
            <a:rPr lang="en-US" sz="1600" dirty="0" smtClean="0"/>
            <a:t>Growth Slows, people start to slow down with their purchases</a:t>
          </a:r>
          <a:endParaRPr lang="en-US" sz="1600" dirty="0"/>
        </a:p>
      </dgm:t>
    </dgm:pt>
    <dgm:pt modelId="{76E9B135-C829-4B15-B52A-C2E6C96C12E2}" type="parTrans" cxnId="{5E84D0E3-DB4A-49B0-8474-FE12E9086FD8}">
      <dgm:prSet/>
      <dgm:spPr/>
      <dgm:t>
        <a:bodyPr/>
        <a:lstStyle/>
        <a:p>
          <a:endParaRPr lang="en-US"/>
        </a:p>
      </dgm:t>
    </dgm:pt>
    <dgm:pt modelId="{66076A3B-8ABB-40A1-99E8-8AE288BCBB77}" type="sibTrans" cxnId="{5E84D0E3-DB4A-49B0-8474-FE12E9086FD8}">
      <dgm:prSet/>
      <dgm:spPr/>
      <dgm:t>
        <a:bodyPr/>
        <a:lstStyle/>
        <a:p>
          <a:endParaRPr lang="en-US"/>
        </a:p>
      </dgm:t>
    </dgm:pt>
    <dgm:pt modelId="{C6F4088A-5C2A-4682-BCAD-DA0A6E323541}">
      <dgm:prSet phldrT="[Text]" custT="1"/>
      <dgm:spPr/>
      <dgm:t>
        <a:bodyPr/>
        <a:lstStyle/>
        <a:p>
          <a:pPr algn="l"/>
          <a:r>
            <a:rPr lang="en-US" sz="1600" dirty="0" smtClean="0"/>
            <a:t>Decreased production, prices decrease, unemployment increases</a:t>
          </a:r>
          <a:endParaRPr lang="en-US" sz="1600" dirty="0"/>
        </a:p>
      </dgm:t>
    </dgm:pt>
    <dgm:pt modelId="{8DA240E8-5701-4ED0-B3EA-BC4956402237}" type="parTrans" cxnId="{AD11164A-1DDE-4B2D-820A-C4027E259DDB}">
      <dgm:prSet/>
      <dgm:spPr/>
      <dgm:t>
        <a:bodyPr/>
        <a:lstStyle/>
        <a:p>
          <a:endParaRPr lang="en-US"/>
        </a:p>
      </dgm:t>
    </dgm:pt>
    <dgm:pt modelId="{6682BBA2-00C8-479D-BE66-6616EE3C35EE}" type="sibTrans" cxnId="{AD11164A-1DDE-4B2D-820A-C4027E259DDB}">
      <dgm:prSet/>
      <dgm:spPr/>
      <dgm:t>
        <a:bodyPr/>
        <a:lstStyle/>
        <a:p>
          <a:endParaRPr lang="en-US"/>
        </a:p>
      </dgm:t>
    </dgm:pt>
    <dgm:pt modelId="{EC372CF2-203D-413C-BF09-94945844B598}">
      <dgm:prSet phldrT="[Text]" custT="1"/>
      <dgm:spPr/>
      <dgm:t>
        <a:bodyPr/>
        <a:lstStyle/>
        <a:p>
          <a:pPr algn="l"/>
          <a:r>
            <a:rPr lang="en-US" sz="1600" dirty="0" smtClean="0"/>
            <a:t>A recession that reaches its low point.  Many weak companies are forced out of business. unemployment at its worst</a:t>
          </a:r>
          <a:endParaRPr lang="en-US" sz="1600" dirty="0"/>
        </a:p>
      </dgm:t>
    </dgm:pt>
    <dgm:pt modelId="{05595EBC-D27F-40F1-802F-6DC0149B57E5}" type="parTrans" cxnId="{93A90171-78C4-4803-9B64-F4F38D2E328E}">
      <dgm:prSet/>
      <dgm:spPr/>
      <dgm:t>
        <a:bodyPr/>
        <a:lstStyle/>
        <a:p>
          <a:endParaRPr lang="en-US"/>
        </a:p>
      </dgm:t>
    </dgm:pt>
    <dgm:pt modelId="{2AF7FE86-1826-4DF0-B49A-FCBEA6DFCEE3}" type="sibTrans" cxnId="{93A90171-78C4-4803-9B64-F4F38D2E328E}">
      <dgm:prSet/>
      <dgm:spPr/>
      <dgm:t>
        <a:bodyPr/>
        <a:lstStyle/>
        <a:p>
          <a:endParaRPr lang="en-US"/>
        </a:p>
      </dgm:t>
    </dgm:pt>
    <dgm:pt modelId="{6C5153DA-BE0C-4AA7-95EE-CBAE1E912205}">
      <dgm:prSet phldrT="[Text]" custT="1"/>
      <dgm:spPr/>
    </dgm:pt>
    <dgm:pt modelId="{2771BA12-0667-46A9-9BF3-D13BD0FB9230}" type="parTrans" cxnId="{07181C9B-C0A8-4070-9266-CAE592C3AF70}">
      <dgm:prSet/>
      <dgm:spPr/>
      <dgm:t>
        <a:bodyPr/>
        <a:lstStyle/>
        <a:p>
          <a:endParaRPr lang="en-US"/>
        </a:p>
      </dgm:t>
    </dgm:pt>
    <dgm:pt modelId="{EAE7CFFD-4DF5-48FD-B889-2204039A80D5}" type="sibTrans" cxnId="{07181C9B-C0A8-4070-9266-CAE592C3AF70}">
      <dgm:prSet/>
      <dgm:spPr/>
      <dgm:t>
        <a:bodyPr/>
        <a:lstStyle/>
        <a:p>
          <a:endParaRPr lang="en-US"/>
        </a:p>
      </dgm:t>
    </dgm:pt>
    <dgm:pt modelId="{FB0E1370-A5B0-41A9-B0D7-B8383DE0C5A1}" type="pres">
      <dgm:prSet presAssocID="{5432F8E6-E53F-40B4-B3A2-AFF5F0254EC4}" presName="cycleMatrixDiagram" presStyleCnt="0">
        <dgm:presLayoutVars>
          <dgm:chMax val="1"/>
          <dgm:dir/>
          <dgm:animLvl val="lvl"/>
          <dgm:resizeHandles val="exact"/>
        </dgm:presLayoutVars>
      </dgm:prSet>
      <dgm:spPr/>
    </dgm:pt>
    <dgm:pt modelId="{28A780B7-F20E-4426-A515-BF0D27C6CB74}" type="pres">
      <dgm:prSet presAssocID="{5432F8E6-E53F-40B4-B3A2-AFF5F0254EC4}" presName="children" presStyleCnt="0"/>
      <dgm:spPr/>
    </dgm:pt>
    <dgm:pt modelId="{236525E8-EADD-4D5B-99DF-699BFA5A33C0}" type="pres">
      <dgm:prSet presAssocID="{5432F8E6-E53F-40B4-B3A2-AFF5F0254EC4}" presName="child1group" presStyleCnt="0"/>
      <dgm:spPr/>
    </dgm:pt>
    <dgm:pt modelId="{6E08B5DF-4DF5-487A-85B6-BB5F0E50BE88}" type="pres">
      <dgm:prSet presAssocID="{5432F8E6-E53F-40B4-B3A2-AFF5F0254EC4}" presName="child1" presStyleLbl="bgAcc1" presStyleIdx="0" presStyleCnt="4" custLinFactNeighborX="-6100" custLinFactNeighborY="-1177"/>
      <dgm:spPr/>
    </dgm:pt>
    <dgm:pt modelId="{DF21CCA2-9994-4790-B5BA-56C16D853A65}" type="pres">
      <dgm:prSet presAssocID="{5432F8E6-E53F-40B4-B3A2-AFF5F0254EC4}" presName="child1Text" presStyleLbl="bgAcc1" presStyleIdx="0" presStyleCnt="4">
        <dgm:presLayoutVars>
          <dgm:bulletEnabled val="1"/>
        </dgm:presLayoutVars>
      </dgm:prSet>
      <dgm:spPr/>
    </dgm:pt>
    <dgm:pt modelId="{6EA99BCD-4579-4636-9B81-432AFDE37E53}" type="pres">
      <dgm:prSet presAssocID="{5432F8E6-E53F-40B4-B3A2-AFF5F0254EC4}" presName="child2group" presStyleCnt="0"/>
      <dgm:spPr/>
    </dgm:pt>
    <dgm:pt modelId="{B56123BA-D9E8-457C-AD9C-8BF95837B773}" type="pres">
      <dgm:prSet presAssocID="{5432F8E6-E53F-40B4-B3A2-AFF5F0254EC4}" presName="child2" presStyleLbl="bgAcc1" presStyleIdx="1" presStyleCnt="4" custLinFactNeighborX="15249"/>
      <dgm:spPr/>
    </dgm:pt>
    <dgm:pt modelId="{13482D53-281C-4A18-B2E6-F6DE53D00ECB}" type="pres">
      <dgm:prSet presAssocID="{5432F8E6-E53F-40B4-B3A2-AFF5F0254EC4}" presName="child2Text" presStyleLbl="bgAcc1" presStyleIdx="1" presStyleCnt="4">
        <dgm:presLayoutVars>
          <dgm:bulletEnabled val="1"/>
        </dgm:presLayoutVars>
      </dgm:prSet>
      <dgm:spPr/>
    </dgm:pt>
    <dgm:pt modelId="{2CDDE8A4-4A63-4295-AF04-D845DDECC18C}" type="pres">
      <dgm:prSet presAssocID="{5432F8E6-E53F-40B4-B3A2-AFF5F0254EC4}" presName="child3group" presStyleCnt="0"/>
      <dgm:spPr/>
    </dgm:pt>
    <dgm:pt modelId="{4B38485B-5A7F-473F-B795-ED93FE9F1819}" type="pres">
      <dgm:prSet presAssocID="{5432F8E6-E53F-40B4-B3A2-AFF5F0254EC4}" presName="child3" presStyleLbl="bgAcc1" presStyleIdx="2" presStyleCnt="4" custLinFactNeighborX="12199"/>
      <dgm:spPr/>
    </dgm:pt>
    <dgm:pt modelId="{167FCA50-9DA9-440D-A114-7F01C1CD601C}" type="pres">
      <dgm:prSet presAssocID="{5432F8E6-E53F-40B4-B3A2-AFF5F0254EC4}" presName="child3Text" presStyleLbl="bgAcc1" presStyleIdx="2" presStyleCnt="4">
        <dgm:presLayoutVars>
          <dgm:bulletEnabled val="1"/>
        </dgm:presLayoutVars>
      </dgm:prSet>
      <dgm:spPr/>
    </dgm:pt>
    <dgm:pt modelId="{9175D78F-0CFA-49D6-AF66-6A03EE3A5C5D}" type="pres">
      <dgm:prSet presAssocID="{5432F8E6-E53F-40B4-B3A2-AFF5F0254EC4}" presName="child4group" presStyleCnt="0"/>
      <dgm:spPr/>
    </dgm:pt>
    <dgm:pt modelId="{D620B003-9300-4348-A341-2FC78C6D77B4}" type="pres">
      <dgm:prSet presAssocID="{5432F8E6-E53F-40B4-B3A2-AFF5F0254EC4}" presName="child4" presStyleLbl="bgAcc1" presStyleIdx="3" presStyleCnt="4" custScaleX="122759" custLinFactNeighborX="-16773"/>
      <dgm:spPr/>
    </dgm:pt>
    <dgm:pt modelId="{3A3DCC39-E1D8-49D8-B587-1894661EB038}" type="pres">
      <dgm:prSet presAssocID="{5432F8E6-E53F-40B4-B3A2-AFF5F0254EC4}" presName="child4Text" presStyleLbl="bgAcc1" presStyleIdx="3" presStyleCnt="4">
        <dgm:presLayoutVars>
          <dgm:bulletEnabled val="1"/>
        </dgm:presLayoutVars>
      </dgm:prSet>
      <dgm:spPr/>
    </dgm:pt>
    <dgm:pt modelId="{632F4302-948A-4C4F-88D1-EE8E24DCA0BB}" type="pres">
      <dgm:prSet presAssocID="{5432F8E6-E53F-40B4-B3A2-AFF5F0254EC4}" presName="childPlaceholder" presStyleCnt="0"/>
      <dgm:spPr/>
    </dgm:pt>
    <dgm:pt modelId="{88D6C072-75B3-4817-B581-93C6CD195130}" type="pres">
      <dgm:prSet presAssocID="{5432F8E6-E53F-40B4-B3A2-AFF5F0254EC4}" presName="circle" presStyleCnt="0"/>
      <dgm:spPr/>
    </dgm:pt>
    <dgm:pt modelId="{518FCE09-D857-4457-893B-5C58673E3E98}" type="pres">
      <dgm:prSet presAssocID="{5432F8E6-E53F-40B4-B3A2-AFF5F0254EC4}" presName="quadrant1" presStyleLbl="node1" presStyleIdx="0" presStyleCnt="4">
        <dgm:presLayoutVars>
          <dgm:chMax val="1"/>
          <dgm:bulletEnabled val="1"/>
        </dgm:presLayoutVars>
      </dgm:prSet>
      <dgm:spPr/>
    </dgm:pt>
    <dgm:pt modelId="{CF319280-0D1F-4DD1-B545-FB038EEEA0C0}" type="pres">
      <dgm:prSet presAssocID="{5432F8E6-E53F-40B4-B3A2-AFF5F0254EC4}" presName="quadrant2" presStyleLbl="node1" presStyleIdx="1" presStyleCnt="4">
        <dgm:presLayoutVars>
          <dgm:chMax val="1"/>
          <dgm:bulletEnabled val="1"/>
        </dgm:presLayoutVars>
      </dgm:prSet>
      <dgm:spPr/>
    </dgm:pt>
    <dgm:pt modelId="{144E648B-8B23-40A4-8787-48543E606695}" type="pres">
      <dgm:prSet presAssocID="{5432F8E6-E53F-40B4-B3A2-AFF5F0254EC4}" presName="quadrant3" presStyleLbl="node1" presStyleIdx="2" presStyleCnt="4">
        <dgm:presLayoutVars>
          <dgm:chMax val="1"/>
          <dgm:bulletEnabled val="1"/>
        </dgm:presLayoutVars>
      </dgm:prSet>
      <dgm:spPr/>
    </dgm:pt>
    <dgm:pt modelId="{B3D5B644-2ECB-4DC6-A06B-F48BA751F816}" type="pres">
      <dgm:prSet presAssocID="{5432F8E6-E53F-40B4-B3A2-AFF5F0254EC4}" presName="quadrant4" presStyleLbl="node1" presStyleIdx="3" presStyleCnt="4">
        <dgm:presLayoutVars>
          <dgm:chMax val="1"/>
          <dgm:bulletEnabled val="1"/>
        </dgm:presLayoutVars>
      </dgm:prSet>
      <dgm:spPr/>
    </dgm:pt>
    <dgm:pt modelId="{4BB062F9-4477-47DE-B715-4B172322F475}" type="pres">
      <dgm:prSet presAssocID="{5432F8E6-E53F-40B4-B3A2-AFF5F0254EC4}" presName="quadrantPlaceholder" presStyleCnt="0"/>
      <dgm:spPr/>
    </dgm:pt>
    <dgm:pt modelId="{A6E7E230-1F32-4716-AAE6-1AC512886139}" type="pres">
      <dgm:prSet presAssocID="{5432F8E6-E53F-40B4-B3A2-AFF5F0254EC4}" presName="center1" presStyleLbl="fgShp" presStyleIdx="0" presStyleCnt="2"/>
      <dgm:spPr/>
    </dgm:pt>
    <dgm:pt modelId="{135E1E20-DEFD-45AF-9612-5550696A985E}" type="pres">
      <dgm:prSet presAssocID="{5432F8E6-E53F-40B4-B3A2-AFF5F0254EC4}" presName="center2" presStyleLbl="fgShp" presStyleIdx="1" presStyleCnt="2"/>
      <dgm:spPr/>
    </dgm:pt>
  </dgm:ptLst>
  <dgm:cxnLst>
    <dgm:cxn modelId="{07181C9B-C0A8-4070-9266-CAE592C3AF70}" srcId="{8914C50F-A28B-4A06-98F3-20AA46CD6BB5}" destId="{6C5153DA-BE0C-4AA7-95EE-CBAE1E912205}" srcOrd="0" destOrd="0" parTransId="{2771BA12-0667-46A9-9BF3-D13BD0FB9230}" sibTransId="{EAE7CFFD-4DF5-48FD-B889-2204039A80D5}"/>
    <dgm:cxn modelId="{13A9B996-0658-40CD-A1B7-E21BADCA5D3C}" type="presOf" srcId="{F9139EB2-53A9-49DC-A03B-8609885A92E5}" destId="{B56123BA-D9E8-457C-AD9C-8BF95837B773}" srcOrd="0" destOrd="0" presId="urn:microsoft.com/office/officeart/2005/8/layout/cycle4"/>
    <dgm:cxn modelId="{5C045B5E-6D91-4FDF-AABA-EF97915F723B}" type="presOf" srcId="{40B28B2D-B545-4AD3-8BBD-F1C9A53FF584}" destId="{B3D5B644-2ECB-4DC6-A06B-F48BA751F816}" srcOrd="0" destOrd="0" presId="urn:microsoft.com/office/officeart/2005/8/layout/cycle4"/>
    <dgm:cxn modelId="{B03B1221-4860-45D6-9A9F-66ACFD78732F}" type="presOf" srcId="{C6F4088A-5C2A-4682-BCAD-DA0A6E323541}" destId="{4B38485B-5A7F-473F-B795-ED93FE9F1819}" srcOrd="0" destOrd="0" presId="urn:microsoft.com/office/officeart/2005/8/layout/cycle4"/>
    <dgm:cxn modelId="{5E84D0E3-DB4A-49B0-8474-FE12E9086FD8}" srcId="{BEAD69E8-822A-496C-9318-950AAFB94378}" destId="{F9139EB2-53A9-49DC-A03B-8609885A92E5}" srcOrd="0" destOrd="0" parTransId="{76E9B135-C829-4B15-B52A-C2E6C96C12E2}" sibTransId="{66076A3B-8ABB-40A1-99E8-8AE288BCBB77}"/>
    <dgm:cxn modelId="{302233BD-1C07-41DB-B01B-DD859BA041FB}" srcId="{5432F8E6-E53F-40B4-B3A2-AFF5F0254EC4}" destId="{BEAD69E8-822A-496C-9318-950AAFB94378}" srcOrd="1" destOrd="0" parTransId="{8DF6B59E-9AF5-415B-B90B-6F7F76488EEE}" sibTransId="{ACA5F35D-5832-4625-B571-6916FFAB853E}"/>
    <dgm:cxn modelId="{93A90171-78C4-4803-9B64-F4F38D2E328E}" srcId="{40B28B2D-B545-4AD3-8BBD-F1C9A53FF584}" destId="{EC372CF2-203D-413C-BF09-94945844B598}" srcOrd="0" destOrd="0" parTransId="{05595EBC-D27F-40F1-802F-6DC0149B57E5}" sibTransId="{2AF7FE86-1826-4DF0-B49A-FCBEA6DFCEE3}"/>
    <dgm:cxn modelId="{B4768611-6093-4D61-A7EF-3C9EF3936E0D}" type="presOf" srcId="{EC372CF2-203D-413C-BF09-94945844B598}" destId="{D620B003-9300-4348-A341-2FC78C6D77B4}" srcOrd="0" destOrd="0" presId="urn:microsoft.com/office/officeart/2005/8/layout/cycle4"/>
    <dgm:cxn modelId="{609EA1C5-6520-44CF-8902-B00614E78F95}" type="presOf" srcId="{1476916D-16C8-4C1C-BE0B-00DF3DBA63E4}" destId="{518FCE09-D857-4457-893B-5C58673E3E98}" srcOrd="0" destOrd="0" presId="urn:microsoft.com/office/officeart/2005/8/layout/cycle4"/>
    <dgm:cxn modelId="{A99F6715-F436-4A54-BFC0-05F8603F371C}" type="presOf" srcId="{B0213BE4-0F43-4EDA-8CD7-37B34CEEDB9C}" destId="{144E648B-8B23-40A4-8787-48543E606695}" srcOrd="0" destOrd="0" presId="urn:microsoft.com/office/officeart/2005/8/layout/cycle4"/>
    <dgm:cxn modelId="{3B6926E1-AC13-4D96-970A-7785A5011037}" type="presOf" srcId="{BEAD69E8-822A-496C-9318-950AAFB94378}" destId="{CF319280-0D1F-4DD1-B545-FB038EEEA0C0}" srcOrd="0" destOrd="0" presId="urn:microsoft.com/office/officeart/2005/8/layout/cycle4"/>
    <dgm:cxn modelId="{AD11164A-1DDE-4B2D-820A-C4027E259DDB}" srcId="{B0213BE4-0F43-4EDA-8CD7-37B34CEEDB9C}" destId="{C6F4088A-5C2A-4682-BCAD-DA0A6E323541}" srcOrd="0" destOrd="0" parTransId="{8DA240E8-5701-4ED0-B3EA-BC4956402237}" sibTransId="{6682BBA2-00C8-479D-BE66-6616EE3C35EE}"/>
    <dgm:cxn modelId="{55AEC081-FB95-4078-BC65-C08C2068C85D}" srcId="{1476916D-16C8-4C1C-BE0B-00DF3DBA63E4}" destId="{F3D3EFCD-2F01-42FA-AC28-C33C9CE36FBA}" srcOrd="0" destOrd="0" parTransId="{C431BB89-3818-42CD-AE7C-557AEE058CA4}" sibTransId="{185DCEF5-8614-45CA-9CD1-CD0732B74111}"/>
    <dgm:cxn modelId="{3269A43C-3326-4444-B084-9D86F721F86C}" srcId="{5432F8E6-E53F-40B4-B3A2-AFF5F0254EC4}" destId="{B0213BE4-0F43-4EDA-8CD7-37B34CEEDB9C}" srcOrd="2" destOrd="0" parTransId="{99022224-2BDF-43BD-90FB-0EF5915B577D}" sibTransId="{512EFC71-0931-4317-9A64-BDDE2273E85F}"/>
    <dgm:cxn modelId="{A7BB4624-6340-4294-B03C-A53E00B1BD72}" type="presOf" srcId="{F9139EB2-53A9-49DC-A03B-8609885A92E5}" destId="{13482D53-281C-4A18-B2E6-F6DE53D00ECB}" srcOrd="1" destOrd="0" presId="urn:microsoft.com/office/officeart/2005/8/layout/cycle4"/>
    <dgm:cxn modelId="{8049646D-FF36-4B20-9D3E-06CC61649703}" srcId="{5432F8E6-E53F-40B4-B3A2-AFF5F0254EC4}" destId="{1476916D-16C8-4C1C-BE0B-00DF3DBA63E4}" srcOrd="0" destOrd="0" parTransId="{EB855675-26C3-4EF3-8949-837E49ECBAAC}" sibTransId="{0EB8AE7A-0689-4432-964E-FFD603A8290C}"/>
    <dgm:cxn modelId="{F1C11411-BB8B-4800-8048-7A2156398AE5}" srcId="{5432F8E6-E53F-40B4-B3A2-AFF5F0254EC4}" destId="{8914C50F-A28B-4A06-98F3-20AA46CD6BB5}" srcOrd="4" destOrd="0" parTransId="{5728BF51-7719-426C-8791-087CE13392C9}" sibTransId="{CFB76DCD-8FAF-4AD2-9D77-040E81D9FBFE}"/>
    <dgm:cxn modelId="{9E0606A7-F6F7-45B7-BAEF-DAFE68CFAB61}" type="presOf" srcId="{F3D3EFCD-2F01-42FA-AC28-C33C9CE36FBA}" destId="{6E08B5DF-4DF5-487A-85B6-BB5F0E50BE88}" srcOrd="0" destOrd="0" presId="urn:microsoft.com/office/officeart/2005/8/layout/cycle4"/>
    <dgm:cxn modelId="{894549A6-D5B7-4A85-AFB2-9792D3DD0792}" type="presOf" srcId="{5432F8E6-E53F-40B4-B3A2-AFF5F0254EC4}" destId="{FB0E1370-A5B0-41A9-B0D7-B8383DE0C5A1}" srcOrd="0" destOrd="0" presId="urn:microsoft.com/office/officeart/2005/8/layout/cycle4"/>
    <dgm:cxn modelId="{B79431EC-93C7-4230-AB3B-B5661D06CF89}" srcId="{5432F8E6-E53F-40B4-B3A2-AFF5F0254EC4}" destId="{40B28B2D-B545-4AD3-8BBD-F1C9A53FF584}" srcOrd="3" destOrd="0" parTransId="{AC1D6F84-6652-401D-B72B-22ECBEEADF21}" sibTransId="{54FA73F4-013F-4139-A038-AA74E60B1038}"/>
    <dgm:cxn modelId="{0BC0D8DC-916B-4504-9E68-91BADF80A983}" type="presOf" srcId="{C6F4088A-5C2A-4682-BCAD-DA0A6E323541}" destId="{167FCA50-9DA9-440D-A114-7F01C1CD601C}" srcOrd="1" destOrd="0" presId="urn:microsoft.com/office/officeart/2005/8/layout/cycle4"/>
    <dgm:cxn modelId="{271228E8-1FB3-45C0-AC87-874B5FFC29CC}" type="presOf" srcId="{F3D3EFCD-2F01-42FA-AC28-C33C9CE36FBA}" destId="{DF21CCA2-9994-4790-B5BA-56C16D853A65}" srcOrd="1" destOrd="0" presId="urn:microsoft.com/office/officeart/2005/8/layout/cycle4"/>
    <dgm:cxn modelId="{EB05D455-9D58-4BA2-B0B7-68672FB0D044}" type="presOf" srcId="{EC372CF2-203D-413C-BF09-94945844B598}" destId="{3A3DCC39-E1D8-49D8-B587-1894661EB038}" srcOrd="1" destOrd="0" presId="urn:microsoft.com/office/officeart/2005/8/layout/cycle4"/>
    <dgm:cxn modelId="{8CE605AE-E17E-4FB8-A090-8A906F1AAC41}" type="presParOf" srcId="{FB0E1370-A5B0-41A9-B0D7-B8383DE0C5A1}" destId="{28A780B7-F20E-4426-A515-BF0D27C6CB74}" srcOrd="0" destOrd="0" presId="urn:microsoft.com/office/officeart/2005/8/layout/cycle4"/>
    <dgm:cxn modelId="{42D23F85-FF10-4F6D-A1F5-C8F8BE2FD845}" type="presParOf" srcId="{28A780B7-F20E-4426-A515-BF0D27C6CB74}" destId="{236525E8-EADD-4D5B-99DF-699BFA5A33C0}" srcOrd="0" destOrd="0" presId="urn:microsoft.com/office/officeart/2005/8/layout/cycle4"/>
    <dgm:cxn modelId="{F1AAC9F1-82EC-436C-9D42-4B68694E87A6}" type="presParOf" srcId="{236525E8-EADD-4D5B-99DF-699BFA5A33C0}" destId="{6E08B5DF-4DF5-487A-85B6-BB5F0E50BE88}" srcOrd="0" destOrd="0" presId="urn:microsoft.com/office/officeart/2005/8/layout/cycle4"/>
    <dgm:cxn modelId="{5871DB0D-CCF9-4CEC-B358-D98D9D362C8C}" type="presParOf" srcId="{236525E8-EADD-4D5B-99DF-699BFA5A33C0}" destId="{DF21CCA2-9994-4790-B5BA-56C16D853A65}" srcOrd="1" destOrd="0" presId="urn:microsoft.com/office/officeart/2005/8/layout/cycle4"/>
    <dgm:cxn modelId="{437F1F23-B812-4D78-85FE-26183B7DE687}" type="presParOf" srcId="{28A780B7-F20E-4426-A515-BF0D27C6CB74}" destId="{6EA99BCD-4579-4636-9B81-432AFDE37E53}" srcOrd="1" destOrd="0" presId="urn:microsoft.com/office/officeart/2005/8/layout/cycle4"/>
    <dgm:cxn modelId="{2BA02896-C5AE-48DD-ACCD-543F9B0FCB89}" type="presParOf" srcId="{6EA99BCD-4579-4636-9B81-432AFDE37E53}" destId="{B56123BA-D9E8-457C-AD9C-8BF95837B773}" srcOrd="0" destOrd="0" presId="urn:microsoft.com/office/officeart/2005/8/layout/cycle4"/>
    <dgm:cxn modelId="{3E805B1B-0028-4C5D-8549-9F752B710AB3}" type="presParOf" srcId="{6EA99BCD-4579-4636-9B81-432AFDE37E53}" destId="{13482D53-281C-4A18-B2E6-F6DE53D00ECB}" srcOrd="1" destOrd="0" presId="urn:microsoft.com/office/officeart/2005/8/layout/cycle4"/>
    <dgm:cxn modelId="{CF427407-058A-48E4-BE3C-4C1039A46D68}" type="presParOf" srcId="{28A780B7-F20E-4426-A515-BF0D27C6CB74}" destId="{2CDDE8A4-4A63-4295-AF04-D845DDECC18C}" srcOrd="2" destOrd="0" presId="urn:microsoft.com/office/officeart/2005/8/layout/cycle4"/>
    <dgm:cxn modelId="{B2535B70-EAE9-4984-9AED-3185F4FEF42A}" type="presParOf" srcId="{2CDDE8A4-4A63-4295-AF04-D845DDECC18C}" destId="{4B38485B-5A7F-473F-B795-ED93FE9F1819}" srcOrd="0" destOrd="0" presId="urn:microsoft.com/office/officeart/2005/8/layout/cycle4"/>
    <dgm:cxn modelId="{DCB09B14-4F6D-4C68-A683-1129AA0696C6}" type="presParOf" srcId="{2CDDE8A4-4A63-4295-AF04-D845DDECC18C}" destId="{167FCA50-9DA9-440D-A114-7F01C1CD601C}" srcOrd="1" destOrd="0" presId="urn:microsoft.com/office/officeart/2005/8/layout/cycle4"/>
    <dgm:cxn modelId="{A8B7EE89-82FF-4C2F-8CC8-F6F8BC9BE0CA}" type="presParOf" srcId="{28A780B7-F20E-4426-A515-BF0D27C6CB74}" destId="{9175D78F-0CFA-49D6-AF66-6A03EE3A5C5D}" srcOrd="3" destOrd="0" presId="urn:microsoft.com/office/officeart/2005/8/layout/cycle4"/>
    <dgm:cxn modelId="{1A34E6C9-6DFF-45B7-9277-D145ADB17499}" type="presParOf" srcId="{9175D78F-0CFA-49D6-AF66-6A03EE3A5C5D}" destId="{D620B003-9300-4348-A341-2FC78C6D77B4}" srcOrd="0" destOrd="0" presId="urn:microsoft.com/office/officeart/2005/8/layout/cycle4"/>
    <dgm:cxn modelId="{9A6ED1FC-7B55-476A-85C6-8894CB898DE4}" type="presParOf" srcId="{9175D78F-0CFA-49D6-AF66-6A03EE3A5C5D}" destId="{3A3DCC39-E1D8-49D8-B587-1894661EB038}" srcOrd="1" destOrd="0" presId="urn:microsoft.com/office/officeart/2005/8/layout/cycle4"/>
    <dgm:cxn modelId="{247B9A20-789C-408E-912F-24DC9B75B6FB}" type="presParOf" srcId="{28A780B7-F20E-4426-A515-BF0D27C6CB74}" destId="{632F4302-948A-4C4F-88D1-EE8E24DCA0BB}" srcOrd="4" destOrd="0" presId="urn:microsoft.com/office/officeart/2005/8/layout/cycle4"/>
    <dgm:cxn modelId="{EEECFF96-773C-4663-81D1-FB54AFD6C653}" type="presParOf" srcId="{FB0E1370-A5B0-41A9-B0D7-B8383DE0C5A1}" destId="{88D6C072-75B3-4817-B581-93C6CD195130}" srcOrd="1" destOrd="0" presId="urn:microsoft.com/office/officeart/2005/8/layout/cycle4"/>
    <dgm:cxn modelId="{A532EE11-EF8F-4841-B610-0D6884517257}" type="presParOf" srcId="{88D6C072-75B3-4817-B581-93C6CD195130}" destId="{518FCE09-D857-4457-893B-5C58673E3E98}" srcOrd="0" destOrd="0" presId="urn:microsoft.com/office/officeart/2005/8/layout/cycle4"/>
    <dgm:cxn modelId="{67BECDA7-51A9-4AF0-8E1B-A75B57E00E9D}" type="presParOf" srcId="{88D6C072-75B3-4817-B581-93C6CD195130}" destId="{CF319280-0D1F-4DD1-B545-FB038EEEA0C0}" srcOrd="1" destOrd="0" presId="urn:microsoft.com/office/officeart/2005/8/layout/cycle4"/>
    <dgm:cxn modelId="{BC198BE7-748D-4538-97F2-2BA5E276EB1E}" type="presParOf" srcId="{88D6C072-75B3-4817-B581-93C6CD195130}" destId="{144E648B-8B23-40A4-8787-48543E606695}" srcOrd="2" destOrd="0" presId="urn:microsoft.com/office/officeart/2005/8/layout/cycle4"/>
    <dgm:cxn modelId="{EB0C855F-8B24-41B7-B1BB-EC8925868866}" type="presParOf" srcId="{88D6C072-75B3-4817-B581-93C6CD195130}" destId="{B3D5B644-2ECB-4DC6-A06B-F48BA751F816}" srcOrd="3" destOrd="0" presId="urn:microsoft.com/office/officeart/2005/8/layout/cycle4"/>
    <dgm:cxn modelId="{E2C46A98-E538-4DA4-9768-4FBC9C71DCF3}" type="presParOf" srcId="{88D6C072-75B3-4817-B581-93C6CD195130}" destId="{4BB062F9-4477-47DE-B715-4B172322F475}" srcOrd="4" destOrd="0" presId="urn:microsoft.com/office/officeart/2005/8/layout/cycle4"/>
    <dgm:cxn modelId="{26DC06E5-317A-47B4-A94C-FF75352728A1}" type="presParOf" srcId="{FB0E1370-A5B0-41A9-B0D7-B8383DE0C5A1}" destId="{A6E7E230-1F32-4716-AAE6-1AC512886139}" srcOrd="2" destOrd="0" presId="urn:microsoft.com/office/officeart/2005/8/layout/cycle4"/>
    <dgm:cxn modelId="{B734B82A-9E24-42DE-B0D2-4F92863D3AC7}" type="presParOf" srcId="{FB0E1370-A5B0-41A9-B0D7-B8383DE0C5A1}" destId="{135E1E20-DEFD-45AF-9612-5550696A985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84CEE0D-62E1-43CB-8743-5191EE8A6F6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B6A37B2-389B-4C4F-9C6C-10118A28AD7D}">
      <dgm:prSet phldrT="[Text]"/>
      <dgm:spPr/>
      <dgm:t>
        <a:bodyPr/>
        <a:lstStyle/>
        <a:p>
          <a:r>
            <a:rPr lang="en-US" dirty="0" smtClean="0"/>
            <a:t>Demographics</a:t>
          </a:r>
          <a:endParaRPr lang="en-US" dirty="0"/>
        </a:p>
      </dgm:t>
    </dgm:pt>
    <dgm:pt modelId="{076130AE-4E83-477C-9E68-D87A6EB7CFA4}" type="parTrans" cxnId="{D90CA6AE-8320-4589-AE2D-DE8E8F759ADC}">
      <dgm:prSet/>
      <dgm:spPr/>
      <dgm:t>
        <a:bodyPr/>
        <a:lstStyle/>
        <a:p>
          <a:endParaRPr lang="en-US"/>
        </a:p>
      </dgm:t>
    </dgm:pt>
    <dgm:pt modelId="{D70A1D5C-6DB6-47E9-9A53-9D7D89E280C8}" type="sibTrans" cxnId="{D90CA6AE-8320-4589-AE2D-DE8E8F759ADC}">
      <dgm:prSet/>
      <dgm:spPr/>
      <dgm:t>
        <a:bodyPr/>
        <a:lstStyle/>
        <a:p>
          <a:endParaRPr lang="en-US"/>
        </a:p>
      </dgm:t>
    </dgm:pt>
    <dgm:pt modelId="{C3DE7CEC-DF5B-47F1-B80B-0A2710B5990F}">
      <dgm:prSet phldrT="[Text]"/>
      <dgm:spPr/>
      <dgm:t>
        <a:bodyPr/>
        <a:lstStyle/>
        <a:p>
          <a:r>
            <a:rPr lang="en-US" dirty="0" smtClean="0"/>
            <a:t>Age, Gender, Race, Income, Occupation, Grade, Education, etc.</a:t>
          </a:r>
          <a:endParaRPr lang="en-US" dirty="0"/>
        </a:p>
      </dgm:t>
    </dgm:pt>
    <dgm:pt modelId="{2021BF55-FB28-442F-BE75-A5DAD0442AA2}" type="parTrans" cxnId="{99A59F6D-5049-41EE-9BBE-B23F49340BF9}">
      <dgm:prSet/>
      <dgm:spPr/>
      <dgm:t>
        <a:bodyPr/>
        <a:lstStyle/>
        <a:p>
          <a:endParaRPr lang="en-US"/>
        </a:p>
      </dgm:t>
    </dgm:pt>
    <dgm:pt modelId="{BB06957E-9289-4C01-89D1-F1841C8C1301}" type="sibTrans" cxnId="{99A59F6D-5049-41EE-9BBE-B23F49340BF9}">
      <dgm:prSet/>
      <dgm:spPr/>
      <dgm:t>
        <a:bodyPr/>
        <a:lstStyle/>
        <a:p>
          <a:endParaRPr lang="en-US"/>
        </a:p>
      </dgm:t>
    </dgm:pt>
    <dgm:pt modelId="{884C1E18-6529-4D6E-96F5-DF4826E6FD4A}">
      <dgm:prSet phldrT="[Text]"/>
      <dgm:spPr/>
      <dgm:t>
        <a:bodyPr/>
        <a:lstStyle/>
        <a:p>
          <a:r>
            <a:rPr lang="en-US" dirty="0" smtClean="0"/>
            <a:t>Psychographics</a:t>
          </a:r>
          <a:endParaRPr lang="en-US" dirty="0"/>
        </a:p>
      </dgm:t>
    </dgm:pt>
    <dgm:pt modelId="{AC783CB9-B956-4A16-8DB9-7C20BD9AC0CA}" type="parTrans" cxnId="{D7CE3573-C510-470C-81A7-5240E7207FF3}">
      <dgm:prSet/>
      <dgm:spPr/>
      <dgm:t>
        <a:bodyPr/>
        <a:lstStyle/>
        <a:p>
          <a:endParaRPr lang="en-US"/>
        </a:p>
      </dgm:t>
    </dgm:pt>
    <dgm:pt modelId="{E26E06EB-09CB-4F8E-971E-BECC7C535817}" type="sibTrans" cxnId="{D7CE3573-C510-470C-81A7-5240E7207FF3}">
      <dgm:prSet/>
      <dgm:spPr/>
      <dgm:t>
        <a:bodyPr/>
        <a:lstStyle/>
        <a:p>
          <a:endParaRPr lang="en-US"/>
        </a:p>
      </dgm:t>
    </dgm:pt>
    <dgm:pt modelId="{06364ADE-1594-4EAA-872B-74B3421D062A}">
      <dgm:prSet phldrT="[Text]"/>
      <dgm:spPr/>
      <dgm:t>
        <a:bodyPr/>
        <a:lstStyle/>
        <a:p>
          <a:r>
            <a:rPr lang="en-US" dirty="0" smtClean="0"/>
            <a:t>Hobbies, personal preference, likes/dislikes</a:t>
          </a:r>
          <a:endParaRPr lang="en-US" dirty="0"/>
        </a:p>
      </dgm:t>
    </dgm:pt>
    <dgm:pt modelId="{62C1BF07-9367-4715-8E22-74078C8F2757}" type="parTrans" cxnId="{7FA6EB16-0CC9-4262-8CCF-B39AD0D1FB69}">
      <dgm:prSet/>
      <dgm:spPr/>
      <dgm:t>
        <a:bodyPr/>
        <a:lstStyle/>
        <a:p>
          <a:endParaRPr lang="en-US"/>
        </a:p>
      </dgm:t>
    </dgm:pt>
    <dgm:pt modelId="{D404BE5B-F847-44B3-96BE-3A5C6EBB2F2E}" type="sibTrans" cxnId="{7FA6EB16-0CC9-4262-8CCF-B39AD0D1FB69}">
      <dgm:prSet/>
      <dgm:spPr/>
      <dgm:t>
        <a:bodyPr/>
        <a:lstStyle/>
        <a:p>
          <a:endParaRPr lang="en-US"/>
        </a:p>
      </dgm:t>
    </dgm:pt>
    <dgm:pt modelId="{F20D9078-F6B9-48D4-9438-38AA4B0A5F11}">
      <dgm:prSet phldrT="[Text]"/>
      <dgm:spPr/>
      <dgm:t>
        <a:bodyPr/>
        <a:lstStyle/>
        <a:p>
          <a:r>
            <a:rPr lang="en-US" dirty="0" err="1" smtClean="0"/>
            <a:t>Geographics</a:t>
          </a:r>
          <a:endParaRPr lang="en-US" dirty="0"/>
        </a:p>
      </dgm:t>
    </dgm:pt>
    <dgm:pt modelId="{1AC07FD4-046B-446D-BDB3-945CEAA775ED}" type="parTrans" cxnId="{AC89A3AC-0A75-4546-9322-5E5F62AEEE8F}">
      <dgm:prSet/>
      <dgm:spPr/>
      <dgm:t>
        <a:bodyPr/>
        <a:lstStyle/>
        <a:p>
          <a:endParaRPr lang="en-US"/>
        </a:p>
      </dgm:t>
    </dgm:pt>
    <dgm:pt modelId="{DA00750E-3022-471A-95C8-8DEFDBDAC138}" type="sibTrans" cxnId="{AC89A3AC-0A75-4546-9322-5E5F62AEEE8F}">
      <dgm:prSet/>
      <dgm:spPr/>
      <dgm:t>
        <a:bodyPr/>
        <a:lstStyle/>
        <a:p>
          <a:endParaRPr lang="en-US"/>
        </a:p>
      </dgm:t>
    </dgm:pt>
    <dgm:pt modelId="{3EF77C65-C297-415F-B49E-D6C9568CEC44}">
      <dgm:prSet phldrT="[Text]"/>
      <dgm:spPr/>
      <dgm:t>
        <a:bodyPr/>
        <a:lstStyle/>
        <a:p>
          <a:r>
            <a:rPr lang="en-US" dirty="0" smtClean="0"/>
            <a:t>Buying choices-ex. “I ONLY buy Coach purses”</a:t>
          </a:r>
          <a:endParaRPr lang="en-US" dirty="0"/>
        </a:p>
      </dgm:t>
    </dgm:pt>
    <dgm:pt modelId="{659FBEC0-F018-4C31-B13F-D2FCFE939A1F}" type="parTrans" cxnId="{94167611-8F26-45D3-A775-81D81A6D0AEB}">
      <dgm:prSet/>
      <dgm:spPr/>
      <dgm:t>
        <a:bodyPr/>
        <a:lstStyle/>
        <a:p>
          <a:endParaRPr lang="en-US"/>
        </a:p>
      </dgm:t>
    </dgm:pt>
    <dgm:pt modelId="{555AA67A-0178-4154-A44A-3C1F6446774A}" type="sibTrans" cxnId="{94167611-8F26-45D3-A775-81D81A6D0AEB}">
      <dgm:prSet/>
      <dgm:spPr/>
      <dgm:t>
        <a:bodyPr/>
        <a:lstStyle/>
        <a:p>
          <a:endParaRPr lang="en-US"/>
        </a:p>
      </dgm:t>
    </dgm:pt>
    <dgm:pt modelId="{D7D2656B-FF99-4BC9-8443-419A75096B88}">
      <dgm:prSet phldrT="[Text]"/>
      <dgm:spPr/>
      <dgm:t>
        <a:bodyPr/>
        <a:lstStyle/>
        <a:p>
          <a:r>
            <a:rPr lang="en-US" dirty="0" smtClean="0"/>
            <a:t>Location </a:t>
          </a:r>
          <a:endParaRPr lang="en-US" dirty="0"/>
        </a:p>
      </dgm:t>
    </dgm:pt>
    <dgm:pt modelId="{159F4610-FC5D-4C73-9A19-3B3E52C33885}" type="parTrans" cxnId="{0B6BF862-7391-4BC7-8F03-7A0EE79D5775}">
      <dgm:prSet/>
      <dgm:spPr/>
      <dgm:t>
        <a:bodyPr/>
        <a:lstStyle/>
        <a:p>
          <a:endParaRPr lang="en-US"/>
        </a:p>
      </dgm:t>
    </dgm:pt>
    <dgm:pt modelId="{23E200CB-7217-48B0-BC98-1FB6E7C920AC}" type="sibTrans" cxnId="{0B6BF862-7391-4BC7-8F03-7A0EE79D5775}">
      <dgm:prSet/>
      <dgm:spPr/>
      <dgm:t>
        <a:bodyPr/>
        <a:lstStyle/>
        <a:p>
          <a:endParaRPr lang="en-US"/>
        </a:p>
      </dgm:t>
    </dgm:pt>
    <dgm:pt modelId="{CC773BC8-43AF-485F-B2D3-DDBB74C5922E}">
      <dgm:prSet phldrT="[Text]"/>
      <dgm:spPr/>
      <dgm:t>
        <a:bodyPr/>
        <a:lstStyle/>
        <a:p>
          <a:r>
            <a:rPr lang="en-US" dirty="0" smtClean="0"/>
            <a:t>Behavioral</a:t>
          </a:r>
          <a:endParaRPr lang="en-US" dirty="0"/>
        </a:p>
      </dgm:t>
    </dgm:pt>
    <dgm:pt modelId="{D8D99A66-407A-4BB8-AA01-F517D48083B7}" type="parTrans" cxnId="{E36C6C17-5B70-427A-AE72-62FC7AC991BC}">
      <dgm:prSet/>
      <dgm:spPr/>
      <dgm:t>
        <a:bodyPr/>
        <a:lstStyle/>
        <a:p>
          <a:endParaRPr lang="en-US"/>
        </a:p>
      </dgm:t>
    </dgm:pt>
    <dgm:pt modelId="{3A8AE987-E4A6-423E-AADF-E11D0C430453}" type="sibTrans" cxnId="{E36C6C17-5B70-427A-AE72-62FC7AC991BC}">
      <dgm:prSet/>
      <dgm:spPr/>
      <dgm:t>
        <a:bodyPr/>
        <a:lstStyle/>
        <a:p>
          <a:endParaRPr lang="en-US"/>
        </a:p>
      </dgm:t>
    </dgm:pt>
    <dgm:pt modelId="{AB5C180F-40BC-46CE-BB13-BA2863C29A4D}">
      <dgm:prSet phldrT="[Text]"/>
      <dgm:spPr/>
      <dgm:t>
        <a:bodyPr/>
        <a:lstStyle/>
        <a:p>
          <a:endParaRPr lang="en-US" dirty="0"/>
        </a:p>
      </dgm:t>
    </dgm:pt>
    <dgm:pt modelId="{449A9A3B-6736-469D-BA9D-19EF0A51EBDC}" type="parTrans" cxnId="{820364D9-4A92-45E4-AE79-770BD112F519}">
      <dgm:prSet/>
      <dgm:spPr/>
      <dgm:t>
        <a:bodyPr/>
        <a:lstStyle/>
        <a:p>
          <a:endParaRPr lang="en-US"/>
        </a:p>
      </dgm:t>
    </dgm:pt>
    <dgm:pt modelId="{31151486-7805-4B4F-8659-518DCC06BDEF}" type="sibTrans" cxnId="{820364D9-4A92-45E4-AE79-770BD112F519}">
      <dgm:prSet/>
      <dgm:spPr/>
      <dgm:t>
        <a:bodyPr/>
        <a:lstStyle/>
        <a:p>
          <a:endParaRPr lang="en-US"/>
        </a:p>
      </dgm:t>
    </dgm:pt>
    <dgm:pt modelId="{9ED59FD0-EE26-41F5-905B-121CD252091B}" type="pres">
      <dgm:prSet presAssocID="{184CEE0D-62E1-43CB-8743-5191EE8A6F69}" presName="Name0" presStyleCnt="0">
        <dgm:presLayoutVars>
          <dgm:dir/>
          <dgm:animLvl val="lvl"/>
          <dgm:resizeHandles val="exact"/>
        </dgm:presLayoutVars>
      </dgm:prSet>
      <dgm:spPr/>
    </dgm:pt>
    <dgm:pt modelId="{A128D783-0C33-46A3-9F06-B070E845D3E3}" type="pres">
      <dgm:prSet presAssocID="{4B6A37B2-389B-4C4F-9C6C-10118A28AD7D}" presName="composite" presStyleCnt="0"/>
      <dgm:spPr/>
    </dgm:pt>
    <dgm:pt modelId="{CF4DF1AE-B0B8-4736-AF43-8A7A98EE5088}" type="pres">
      <dgm:prSet presAssocID="{4B6A37B2-389B-4C4F-9C6C-10118A28AD7D}" presName="parTx" presStyleLbl="alignNode1" presStyleIdx="0" presStyleCnt="4">
        <dgm:presLayoutVars>
          <dgm:chMax val="0"/>
          <dgm:chPref val="0"/>
          <dgm:bulletEnabled val="1"/>
        </dgm:presLayoutVars>
      </dgm:prSet>
      <dgm:spPr/>
      <dgm:t>
        <a:bodyPr/>
        <a:lstStyle/>
        <a:p>
          <a:endParaRPr lang="en-US"/>
        </a:p>
      </dgm:t>
    </dgm:pt>
    <dgm:pt modelId="{8A842C8D-32BB-44DC-AAB6-E4274A8793C4}" type="pres">
      <dgm:prSet presAssocID="{4B6A37B2-389B-4C4F-9C6C-10118A28AD7D}" presName="desTx" presStyleLbl="alignAccFollowNode1" presStyleIdx="0" presStyleCnt="4">
        <dgm:presLayoutVars>
          <dgm:bulletEnabled val="1"/>
        </dgm:presLayoutVars>
      </dgm:prSet>
      <dgm:spPr/>
      <dgm:t>
        <a:bodyPr/>
        <a:lstStyle/>
        <a:p>
          <a:endParaRPr lang="en-US"/>
        </a:p>
      </dgm:t>
    </dgm:pt>
    <dgm:pt modelId="{C3D3A69E-E010-4121-ADEF-F1EDB705908A}" type="pres">
      <dgm:prSet presAssocID="{D70A1D5C-6DB6-47E9-9A53-9D7D89E280C8}" presName="space" presStyleCnt="0"/>
      <dgm:spPr/>
    </dgm:pt>
    <dgm:pt modelId="{A2866930-06E4-4D2E-8FBF-0BD42E3AA306}" type="pres">
      <dgm:prSet presAssocID="{884C1E18-6529-4D6E-96F5-DF4826E6FD4A}" presName="composite" presStyleCnt="0"/>
      <dgm:spPr/>
    </dgm:pt>
    <dgm:pt modelId="{D41B181A-8E72-415B-BB66-4666F4DAC0A0}" type="pres">
      <dgm:prSet presAssocID="{884C1E18-6529-4D6E-96F5-DF4826E6FD4A}" presName="parTx" presStyleLbl="alignNode1" presStyleIdx="1" presStyleCnt="4">
        <dgm:presLayoutVars>
          <dgm:chMax val="0"/>
          <dgm:chPref val="0"/>
          <dgm:bulletEnabled val="1"/>
        </dgm:presLayoutVars>
      </dgm:prSet>
      <dgm:spPr/>
      <dgm:t>
        <a:bodyPr/>
        <a:lstStyle/>
        <a:p>
          <a:endParaRPr lang="en-US"/>
        </a:p>
      </dgm:t>
    </dgm:pt>
    <dgm:pt modelId="{633D69A0-7F2D-4F78-A780-66AEE5B694CA}" type="pres">
      <dgm:prSet presAssocID="{884C1E18-6529-4D6E-96F5-DF4826E6FD4A}" presName="desTx" presStyleLbl="alignAccFollowNode1" presStyleIdx="1" presStyleCnt="4">
        <dgm:presLayoutVars>
          <dgm:bulletEnabled val="1"/>
        </dgm:presLayoutVars>
      </dgm:prSet>
      <dgm:spPr/>
      <dgm:t>
        <a:bodyPr/>
        <a:lstStyle/>
        <a:p>
          <a:endParaRPr lang="en-US"/>
        </a:p>
      </dgm:t>
    </dgm:pt>
    <dgm:pt modelId="{6CD02F59-5EA7-454B-8865-385E2EEBA34C}" type="pres">
      <dgm:prSet presAssocID="{E26E06EB-09CB-4F8E-971E-BECC7C535817}" presName="space" presStyleCnt="0"/>
      <dgm:spPr/>
    </dgm:pt>
    <dgm:pt modelId="{77A882FF-C41E-4C99-8605-3FC3C4430893}" type="pres">
      <dgm:prSet presAssocID="{F20D9078-F6B9-48D4-9438-38AA4B0A5F11}" presName="composite" presStyleCnt="0"/>
      <dgm:spPr/>
    </dgm:pt>
    <dgm:pt modelId="{EC45CE2A-B613-48EA-84F4-63BC3768206A}" type="pres">
      <dgm:prSet presAssocID="{F20D9078-F6B9-48D4-9438-38AA4B0A5F11}" presName="parTx" presStyleLbl="alignNode1" presStyleIdx="2" presStyleCnt="4">
        <dgm:presLayoutVars>
          <dgm:chMax val="0"/>
          <dgm:chPref val="0"/>
          <dgm:bulletEnabled val="1"/>
        </dgm:presLayoutVars>
      </dgm:prSet>
      <dgm:spPr/>
    </dgm:pt>
    <dgm:pt modelId="{D3CDC27F-1ED0-40DA-96A1-2F03B817690A}" type="pres">
      <dgm:prSet presAssocID="{F20D9078-F6B9-48D4-9438-38AA4B0A5F11}" presName="desTx" presStyleLbl="alignAccFollowNode1" presStyleIdx="2" presStyleCnt="4">
        <dgm:presLayoutVars>
          <dgm:bulletEnabled val="1"/>
        </dgm:presLayoutVars>
      </dgm:prSet>
      <dgm:spPr/>
      <dgm:t>
        <a:bodyPr/>
        <a:lstStyle/>
        <a:p>
          <a:endParaRPr lang="en-US"/>
        </a:p>
      </dgm:t>
    </dgm:pt>
    <dgm:pt modelId="{1D2AC2FF-03AC-4A51-848B-1296CF74954D}" type="pres">
      <dgm:prSet presAssocID="{DA00750E-3022-471A-95C8-8DEFDBDAC138}" presName="space" presStyleCnt="0"/>
      <dgm:spPr/>
    </dgm:pt>
    <dgm:pt modelId="{D77BBFDA-AE1D-41C2-A206-4033ADEE2FDE}" type="pres">
      <dgm:prSet presAssocID="{CC773BC8-43AF-485F-B2D3-DDBB74C5922E}" presName="composite" presStyleCnt="0"/>
      <dgm:spPr/>
    </dgm:pt>
    <dgm:pt modelId="{6CEA0D9A-28D8-41E2-89D8-03CF3A1989C9}" type="pres">
      <dgm:prSet presAssocID="{CC773BC8-43AF-485F-B2D3-DDBB74C5922E}" presName="parTx" presStyleLbl="alignNode1" presStyleIdx="3" presStyleCnt="4">
        <dgm:presLayoutVars>
          <dgm:chMax val="0"/>
          <dgm:chPref val="0"/>
          <dgm:bulletEnabled val="1"/>
        </dgm:presLayoutVars>
      </dgm:prSet>
      <dgm:spPr/>
    </dgm:pt>
    <dgm:pt modelId="{A998C4ED-8226-4BDD-A790-5DE51EFB6356}" type="pres">
      <dgm:prSet presAssocID="{CC773BC8-43AF-485F-B2D3-DDBB74C5922E}" presName="desTx" presStyleLbl="alignAccFollowNode1" presStyleIdx="3" presStyleCnt="4">
        <dgm:presLayoutVars>
          <dgm:bulletEnabled val="1"/>
        </dgm:presLayoutVars>
      </dgm:prSet>
      <dgm:spPr/>
      <dgm:t>
        <a:bodyPr/>
        <a:lstStyle/>
        <a:p>
          <a:endParaRPr lang="en-US"/>
        </a:p>
      </dgm:t>
    </dgm:pt>
  </dgm:ptLst>
  <dgm:cxnLst>
    <dgm:cxn modelId="{CD6159FC-8C3E-4017-BDB8-FB2C208DE09E}" type="presOf" srcId="{3EF77C65-C297-415F-B49E-D6C9568CEC44}" destId="{A998C4ED-8226-4BDD-A790-5DE51EFB6356}" srcOrd="0" destOrd="0" presId="urn:microsoft.com/office/officeart/2005/8/layout/hList1"/>
    <dgm:cxn modelId="{D7CE3573-C510-470C-81A7-5240E7207FF3}" srcId="{184CEE0D-62E1-43CB-8743-5191EE8A6F69}" destId="{884C1E18-6529-4D6E-96F5-DF4826E6FD4A}" srcOrd="1" destOrd="0" parTransId="{AC783CB9-B956-4A16-8DB9-7C20BD9AC0CA}" sibTransId="{E26E06EB-09CB-4F8E-971E-BECC7C535817}"/>
    <dgm:cxn modelId="{0B6BF862-7391-4BC7-8F03-7A0EE79D5775}" srcId="{F20D9078-F6B9-48D4-9438-38AA4B0A5F11}" destId="{D7D2656B-FF99-4BC9-8443-419A75096B88}" srcOrd="0" destOrd="0" parTransId="{159F4610-FC5D-4C73-9A19-3B3E52C33885}" sibTransId="{23E200CB-7217-48B0-BC98-1FB6E7C920AC}"/>
    <dgm:cxn modelId="{EF1B5AA5-F6D3-4087-B6AB-BB42EC08BE95}" type="presOf" srcId="{D7D2656B-FF99-4BC9-8443-419A75096B88}" destId="{D3CDC27F-1ED0-40DA-96A1-2F03B817690A}" srcOrd="0" destOrd="0" presId="urn:microsoft.com/office/officeart/2005/8/layout/hList1"/>
    <dgm:cxn modelId="{DA02ABB8-9CFE-4FBE-9CD9-2BBDEFE08215}" type="presOf" srcId="{AB5C180F-40BC-46CE-BB13-BA2863C29A4D}" destId="{A998C4ED-8226-4BDD-A790-5DE51EFB6356}" srcOrd="0" destOrd="1" presId="urn:microsoft.com/office/officeart/2005/8/layout/hList1"/>
    <dgm:cxn modelId="{7FA6EB16-0CC9-4262-8CCF-B39AD0D1FB69}" srcId="{884C1E18-6529-4D6E-96F5-DF4826E6FD4A}" destId="{06364ADE-1594-4EAA-872B-74B3421D062A}" srcOrd="0" destOrd="0" parTransId="{62C1BF07-9367-4715-8E22-74078C8F2757}" sibTransId="{D404BE5B-F847-44B3-96BE-3A5C6EBB2F2E}"/>
    <dgm:cxn modelId="{9687A982-3A54-4DC3-A3A0-DEA356D2360C}" type="presOf" srcId="{184CEE0D-62E1-43CB-8743-5191EE8A6F69}" destId="{9ED59FD0-EE26-41F5-905B-121CD252091B}" srcOrd="0" destOrd="0" presId="urn:microsoft.com/office/officeart/2005/8/layout/hList1"/>
    <dgm:cxn modelId="{AC89A3AC-0A75-4546-9322-5E5F62AEEE8F}" srcId="{184CEE0D-62E1-43CB-8743-5191EE8A6F69}" destId="{F20D9078-F6B9-48D4-9438-38AA4B0A5F11}" srcOrd="2" destOrd="0" parTransId="{1AC07FD4-046B-446D-BDB3-945CEAA775ED}" sibTransId="{DA00750E-3022-471A-95C8-8DEFDBDAC138}"/>
    <dgm:cxn modelId="{05476F0F-6AF0-429B-B48F-61CDF4B96848}" type="presOf" srcId="{06364ADE-1594-4EAA-872B-74B3421D062A}" destId="{633D69A0-7F2D-4F78-A780-66AEE5B694CA}" srcOrd="0" destOrd="0" presId="urn:microsoft.com/office/officeart/2005/8/layout/hList1"/>
    <dgm:cxn modelId="{94167611-8F26-45D3-A775-81D81A6D0AEB}" srcId="{CC773BC8-43AF-485F-B2D3-DDBB74C5922E}" destId="{3EF77C65-C297-415F-B49E-D6C9568CEC44}" srcOrd="0" destOrd="0" parTransId="{659FBEC0-F018-4C31-B13F-D2FCFE939A1F}" sibTransId="{555AA67A-0178-4154-A44A-3C1F6446774A}"/>
    <dgm:cxn modelId="{030F36C8-09FF-47A0-BEF9-282869B6CF7E}" type="presOf" srcId="{CC773BC8-43AF-485F-B2D3-DDBB74C5922E}" destId="{6CEA0D9A-28D8-41E2-89D8-03CF3A1989C9}" srcOrd="0" destOrd="0" presId="urn:microsoft.com/office/officeart/2005/8/layout/hList1"/>
    <dgm:cxn modelId="{E36C6C17-5B70-427A-AE72-62FC7AC991BC}" srcId="{184CEE0D-62E1-43CB-8743-5191EE8A6F69}" destId="{CC773BC8-43AF-485F-B2D3-DDBB74C5922E}" srcOrd="3" destOrd="0" parTransId="{D8D99A66-407A-4BB8-AA01-F517D48083B7}" sibTransId="{3A8AE987-E4A6-423E-AADF-E11D0C430453}"/>
    <dgm:cxn modelId="{D90CA6AE-8320-4589-AE2D-DE8E8F759ADC}" srcId="{184CEE0D-62E1-43CB-8743-5191EE8A6F69}" destId="{4B6A37B2-389B-4C4F-9C6C-10118A28AD7D}" srcOrd="0" destOrd="0" parTransId="{076130AE-4E83-477C-9E68-D87A6EB7CFA4}" sibTransId="{D70A1D5C-6DB6-47E9-9A53-9D7D89E280C8}"/>
    <dgm:cxn modelId="{F05AAFCF-9647-45CE-BE9B-A3C727EF0C8C}" type="presOf" srcId="{F20D9078-F6B9-48D4-9438-38AA4B0A5F11}" destId="{EC45CE2A-B613-48EA-84F4-63BC3768206A}" srcOrd="0" destOrd="0" presId="urn:microsoft.com/office/officeart/2005/8/layout/hList1"/>
    <dgm:cxn modelId="{99A59F6D-5049-41EE-9BBE-B23F49340BF9}" srcId="{4B6A37B2-389B-4C4F-9C6C-10118A28AD7D}" destId="{C3DE7CEC-DF5B-47F1-B80B-0A2710B5990F}" srcOrd="0" destOrd="0" parTransId="{2021BF55-FB28-442F-BE75-A5DAD0442AA2}" sibTransId="{BB06957E-9289-4C01-89D1-F1841C8C1301}"/>
    <dgm:cxn modelId="{E91B6FDE-2C8F-4C95-8421-4AEECB0324E0}" type="presOf" srcId="{884C1E18-6529-4D6E-96F5-DF4826E6FD4A}" destId="{D41B181A-8E72-415B-BB66-4666F4DAC0A0}" srcOrd="0" destOrd="0" presId="urn:microsoft.com/office/officeart/2005/8/layout/hList1"/>
    <dgm:cxn modelId="{33CD495E-5CD4-4CF6-8A7E-441F34D6BC24}" type="presOf" srcId="{C3DE7CEC-DF5B-47F1-B80B-0A2710B5990F}" destId="{8A842C8D-32BB-44DC-AAB6-E4274A8793C4}" srcOrd="0" destOrd="0" presId="urn:microsoft.com/office/officeart/2005/8/layout/hList1"/>
    <dgm:cxn modelId="{EE2DE233-CC61-43AC-963C-38A1682235C5}" type="presOf" srcId="{4B6A37B2-389B-4C4F-9C6C-10118A28AD7D}" destId="{CF4DF1AE-B0B8-4736-AF43-8A7A98EE5088}" srcOrd="0" destOrd="0" presId="urn:microsoft.com/office/officeart/2005/8/layout/hList1"/>
    <dgm:cxn modelId="{820364D9-4A92-45E4-AE79-770BD112F519}" srcId="{CC773BC8-43AF-485F-B2D3-DDBB74C5922E}" destId="{AB5C180F-40BC-46CE-BB13-BA2863C29A4D}" srcOrd="1" destOrd="0" parTransId="{449A9A3B-6736-469D-BA9D-19EF0A51EBDC}" sibTransId="{31151486-7805-4B4F-8659-518DCC06BDEF}"/>
    <dgm:cxn modelId="{1583E4D3-B26F-4230-9DED-BCA1EA1100AC}" type="presParOf" srcId="{9ED59FD0-EE26-41F5-905B-121CD252091B}" destId="{A128D783-0C33-46A3-9F06-B070E845D3E3}" srcOrd="0" destOrd="0" presId="urn:microsoft.com/office/officeart/2005/8/layout/hList1"/>
    <dgm:cxn modelId="{DD9CE616-C5E6-446C-A077-10A3B82DF9C4}" type="presParOf" srcId="{A128D783-0C33-46A3-9F06-B070E845D3E3}" destId="{CF4DF1AE-B0B8-4736-AF43-8A7A98EE5088}" srcOrd="0" destOrd="0" presId="urn:microsoft.com/office/officeart/2005/8/layout/hList1"/>
    <dgm:cxn modelId="{EA2B6EF5-F148-4EE4-BB8D-9D067A901934}" type="presParOf" srcId="{A128D783-0C33-46A3-9F06-B070E845D3E3}" destId="{8A842C8D-32BB-44DC-AAB6-E4274A8793C4}" srcOrd="1" destOrd="0" presId="urn:microsoft.com/office/officeart/2005/8/layout/hList1"/>
    <dgm:cxn modelId="{3279897D-5242-4D85-B97F-1BEF31CC3450}" type="presParOf" srcId="{9ED59FD0-EE26-41F5-905B-121CD252091B}" destId="{C3D3A69E-E010-4121-ADEF-F1EDB705908A}" srcOrd="1" destOrd="0" presId="urn:microsoft.com/office/officeart/2005/8/layout/hList1"/>
    <dgm:cxn modelId="{A44C50FA-CCE2-45AC-BCC5-9C0F24291561}" type="presParOf" srcId="{9ED59FD0-EE26-41F5-905B-121CD252091B}" destId="{A2866930-06E4-4D2E-8FBF-0BD42E3AA306}" srcOrd="2" destOrd="0" presId="urn:microsoft.com/office/officeart/2005/8/layout/hList1"/>
    <dgm:cxn modelId="{2EAC318D-790A-4BD6-BDF8-CA6C0B17881A}" type="presParOf" srcId="{A2866930-06E4-4D2E-8FBF-0BD42E3AA306}" destId="{D41B181A-8E72-415B-BB66-4666F4DAC0A0}" srcOrd="0" destOrd="0" presId="urn:microsoft.com/office/officeart/2005/8/layout/hList1"/>
    <dgm:cxn modelId="{E4C92F61-6F37-4B7C-AD45-1FC608FBBEEF}" type="presParOf" srcId="{A2866930-06E4-4D2E-8FBF-0BD42E3AA306}" destId="{633D69A0-7F2D-4F78-A780-66AEE5B694CA}" srcOrd="1" destOrd="0" presId="urn:microsoft.com/office/officeart/2005/8/layout/hList1"/>
    <dgm:cxn modelId="{1C84A111-7C6F-432C-81BB-33617FADC8E6}" type="presParOf" srcId="{9ED59FD0-EE26-41F5-905B-121CD252091B}" destId="{6CD02F59-5EA7-454B-8865-385E2EEBA34C}" srcOrd="3" destOrd="0" presId="urn:microsoft.com/office/officeart/2005/8/layout/hList1"/>
    <dgm:cxn modelId="{F5F63235-88E8-437A-BB5D-139797A4E0E5}" type="presParOf" srcId="{9ED59FD0-EE26-41F5-905B-121CD252091B}" destId="{77A882FF-C41E-4C99-8605-3FC3C4430893}" srcOrd="4" destOrd="0" presId="urn:microsoft.com/office/officeart/2005/8/layout/hList1"/>
    <dgm:cxn modelId="{4F48D65C-C48B-4206-86E6-87DC2F6266CC}" type="presParOf" srcId="{77A882FF-C41E-4C99-8605-3FC3C4430893}" destId="{EC45CE2A-B613-48EA-84F4-63BC3768206A}" srcOrd="0" destOrd="0" presId="urn:microsoft.com/office/officeart/2005/8/layout/hList1"/>
    <dgm:cxn modelId="{C1106A07-E1CF-4C16-BF19-DC095A4E8824}" type="presParOf" srcId="{77A882FF-C41E-4C99-8605-3FC3C4430893}" destId="{D3CDC27F-1ED0-40DA-96A1-2F03B817690A}" srcOrd="1" destOrd="0" presId="urn:microsoft.com/office/officeart/2005/8/layout/hList1"/>
    <dgm:cxn modelId="{1417FA53-82B5-421B-8EDA-A7EE8E59DA79}" type="presParOf" srcId="{9ED59FD0-EE26-41F5-905B-121CD252091B}" destId="{1D2AC2FF-03AC-4A51-848B-1296CF74954D}" srcOrd="5" destOrd="0" presId="urn:microsoft.com/office/officeart/2005/8/layout/hList1"/>
    <dgm:cxn modelId="{FA7D25A3-292D-4352-B22D-F846DCD7BB03}" type="presParOf" srcId="{9ED59FD0-EE26-41F5-905B-121CD252091B}" destId="{D77BBFDA-AE1D-41C2-A206-4033ADEE2FDE}" srcOrd="6" destOrd="0" presId="urn:microsoft.com/office/officeart/2005/8/layout/hList1"/>
    <dgm:cxn modelId="{67183FC3-6C55-4C68-9B4F-B3529DE5C70E}" type="presParOf" srcId="{D77BBFDA-AE1D-41C2-A206-4033ADEE2FDE}" destId="{6CEA0D9A-28D8-41E2-89D8-03CF3A1989C9}" srcOrd="0" destOrd="0" presId="urn:microsoft.com/office/officeart/2005/8/layout/hList1"/>
    <dgm:cxn modelId="{50BBD0CE-2FB4-4EB4-8370-EAE8B762A34D}" type="presParOf" srcId="{D77BBFDA-AE1D-41C2-A206-4033ADEE2FDE}" destId="{A998C4ED-8226-4BDD-A790-5DE51EFB635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87B6B1-D000-4C00-888E-7A345E97E74E}" type="doc">
      <dgm:prSet loTypeId="urn:microsoft.com/office/officeart/2005/8/layout/default" loCatId="list" qsTypeId="urn:microsoft.com/office/officeart/2005/8/quickstyle/3d9" qsCatId="3D" csTypeId="urn:microsoft.com/office/officeart/2005/8/colors/colorful1" csCatId="colorful" phldr="1"/>
      <dgm:spPr/>
      <dgm:t>
        <a:bodyPr/>
        <a:lstStyle/>
        <a:p>
          <a:endParaRPr lang="en-US"/>
        </a:p>
      </dgm:t>
    </dgm:pt>
    <dgm:pt modelId="{9559D475-B364-4D86-AAE5-6CDD7C047B8D}">
      <dgm:prSet phldrT="[Text]"/>
      <dgm:spPr/>
      <dgm:t>
        <a:bodyPr/>
        <a:lstStyle/>
        <a:p>
          <a:r>
            <a:rPr lang="en-US" dirty="0" smtClean="0"/>
            <a:t>Product</a:t>
          </a:r>
          <a:endParaRPr lang="en-US" dirty="0"/>
        </a:p>
      </dgm:t>
    </dgm:pt>
    <dgm:pt modelId="{975CF66B-E1FF-4AD1-AC55-9E171633CABC}" type="parTrans" cxnId="{212BD664-85D4-4843-9FAA-D35D26D5E26E}">
      <dgm:prSet/>
      <dgm:spPr/>
      <dgm:t>
        <a:bodyPr/>
        <a:lstStyle/>
        <a:p>
          <a:endParaRPr lang="en-US"/>
        </a:p>
      </dgm:t>
    </dgm:pt>
    <dgm:pt modelId="{EEB0A551-DCC1-442A-9BAE-6B95FE6176FB}" type="sibTrans" cxnId="{212BD664-85D4-4843-9FAA-D35D26D5E26E}">
      <dgm:prSet/>
      <dgm:spPr/>
      <dgm:t>
        <a:bodyPr/>
        <a:lstStyle/>
        <a:p>
          <a:endParaRPr lang="en-US"/>
        </a:p>
      </dgm:t>
    </dgm:pt>
    <dgm:pt modelId="{EECCAF11-51B4-411F-9292-2FF6D027D387}" type="pres">
      <dgm:prSet presAssocID="{B587B6B1-D000-4C00-888E-7A345E97E74E}" presName="diagram" presStyleCnt="0">
        <dgm:presLayoutVars>
          <dgm:dir/>
          <dgm:resizeHandles val="exact"/>
        </dgm:presLayoutVars>
      </dgm:prSet>
      <dgm:spPr/>
    </dgm:pt>
    <dgm:pt modelId="{E8FF9261-1EA7-423F-B9CD-02506FEB4BFE}" type="pres">
      <dgm:prSet presAssocID="{9559D475-B364-4D86-AAE5-6CDD7C047B8D}" presName="node" presStyleLbl="node1" presStyleIdx="0" presStyleCnt="1" custLinFactNeighborX="95324" custLinFactNeighborY="-32568">
        <dgm:presLayoutVars>
          <dgm:bulletEnabled val="1"/>
        </dgm:presLayoutVars>
      </dgm:prSet>
      <dgm:spPr/>
    </dgm:pt>
  </dgm:ptLst>
  <dgm:cxnLst>
    <dgm:cxn modelId="{212BD664-85D4-4843-9FAA-D35D26D5E26E}" srcId="{B587B6B1-D000-4C00-888E-7A345E97E74E}" destId="{9559D475-B364-4D86-AAE5-6CDD7C047B8D}" srcOrd="0" destOrd="0" parTransId="{975CF66B-E1FF-4AD1-AC55-9E171633CABC}" sibTransId="{EEB0A551-DCC1-442A-9BAE-6B95FE6176FB}"/>
    <dgm:cxn modelId="{EBF0FC14-3B3C-4729-8EB1-E56E59694260}" type="presOf" srcId="{B587B6B1-D000-4C00-888E-7A345E97E74E}" destId="{EECCAF11-51B4-411F-9292-2FF6D027D387}" srcOrd="0" destOrd="0" presId="urn:microsoft.com/office/officeart/2005/8/layout/default"/>
    <dgm:cxn modelId="{E031C8AA-BC7A-4338-B8B9-9EAFDC77842D}" type="presOf" srcId="{9559D475-B364-4D86-AAE5-6CDD7C047B8D}" destId="{E8FF9261-1EA7-423F-B9CD-02506FEB4BFE}" srcOrd="0" destOrd="0" presId="urn:microsoft.com/office/officeart/2005/8/layout/default"/>
    <dgm:cxn modelId="{102DAF7E-B6D0-433E-B36E-B81C848A6D59}" type="presParOf" srcId="{EECCAF11-51B4-411F-9292-2FF6D027D387}" destId="{E8FF9261-1EA7-423F-B9CD-02506FEB4BF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8485B-5A7F-473F-B795-ED93FE9F1819}">
      <dsp:nvSpPr>
        <dsp:cNvPr id="0" name=""/>
        <dsp:cNvSpPr/>
      </dsp:nvSpPr>
      <dsp:spPr>
        <a:xfrm>
          <a:off x="8034215" y="4344363"/>
          <a:ext cx="3156052" cy="204440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Decreased production, prices decrease, unemployment increases</a:t>
          </a:r>
          <a:endParaRPr lang="en-US" sz="1600" kern="1200" dirty="0"/>
        </a:p>
      </dsp:txBody>
      <dsp:txXfrm>
        <a:off x="9025940" y="4900374"/>
        <a:ext cx="2119418" cy="1443486"/>
      </dsp:txXfrm>
    </dsp:sp>
    <dsp:sp modelId="{D620B003-9300-4348-A341-2FC78C6D77B4}">
      <dsp:nvSpPr>
        <dsp:cNvPr id="0" name=""/>
        <dsp:cNvSpPr/>
      </dsp:nvSpPr>
      <dsp:spPr>
        <a:xfrm>
          <a:off x="1611352" y="4344363"/>
          <a:ext cx="3874338" cy="204440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 recession that reaches its low point.  Many weak companies are forced out of business. unemployment at its worst</a:t>
          </a:r>
          <a:endParaRPr lang="en-US" sz="1600" kern="1200" dirty="0"/>
        </a:p>
      </dsp:txBody>
      <dsp:txXfrm>
        <a:off x="1656261" y="4900374"/>
        <a:ext cx="2622218" cy="1443486"/>
      </dsp:txXfrm>
    </dsp:sp>
    <dsp:sp modelId="{B56123BA-D9E8-457C-AD9C-8BF95837B773}">
      <dsp:nvSpPr>
        <dsp:cNvPr id="0" name=""/>
        <dsp:cNvSpPr/>
      </dsp:nvSpPr>
      <dsp:spPr>
        <a:xfrm>
          <a:off x="8130475" y="0"/>
          <a:ext cx="3156052" cy="20444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Growth Slows, people start to slow down with their purchases</a:t>
          </a:r>
          <a:endParaRPr lang="en-US" sz="1600" kern="1200" dirty="0"/>
        </a:p>
      </dsp:txBody>
      <dsp:txXfrm>
        <a:off x="9122200" y="44909"/>
        <a:ext cx="2119418" cy="1443486"/>
      </dsp:txXfrm>
    </dsp:sp>
    <dsp:sp modelId="{6E08B5DF-4DF5-487A-85B6-BB5F0E50BE88}">
      <dsp:nvSpPr>
        <dsp:cNvPr id="0" name=""/>
        <dsp:cNvSpPr/>
      </dsp:nvSpPr>
      <dsp:spPr>
        <a:xfrm>
          <a:off x="2307341" y="0"/>
          <a:ext cx="3156052" cy="20444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Everything grows, production, employment, output, wages, supply, etc.</a:t>
          </a:r>
          <a:endParaRPr lang="en-US" sz="1600" kern="1200" dirty="0"/>
        </a:p>
      </dsp:txBody>
      <dsp:txXfrm>
        <a:off x="2352250" y="44909"/>
        <a:ext cx="2119418" cy="1443486"/>
      </dsp:txXfrm>
    </dsp:sp>
    <dsp:sp modelId="{518FCE09-D857-4457-893B-5C58673E3E98}">
      <dsp:nvSpPr>
        <dsp:cNvPr id="0" name=""/>
        <dsp:cNvSpPr/>
      </dsp:nvSpPr>
      <dsp:spPr>
        <a:xfrm>
          <a:off x="3642764" y="364159"/>
          <a:ext cx="2766337" cy="2766337"/>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u="sng" kern="1200" dirty="0" smtClean="0"/>
            <a:t>Expansion</a:t>
          </a:r>
        </a:p>
        <a:p>
          <a:pPr lvl="0" algn="ctr" defTabSz="1244600">
            <a:lnSpc>
              <a:spcPct val="90000"/>
            </a:lnSpc>
            <a:spcBef>
              <a:spcPct val="0"/>
            </a:spcBef>
            <a:spcAft>
              <a:spcPct val="35000"/>
            </a:spcAft>
          </a:pPr>
          <a:r>
            <a:rPr lang="en-US" sz="2800" u="sng" kern="1200" dirty="0" smtClean="0"/>
            <a:t>(Growth)</a:t>
          </a:r>
          <a:endParaRPr lang="en-US" sz="2800" u="sng" kern="1200" dirty="0"/>
        </a:p>
      </dsp:txBody>
      <dsp:txXfrm>
        <a:off x="4453005" y="1174400"/>
        <a:ext cx="1956096" cy="1956096"/>
      </dsp:txXfrm>
    </dsp:sp>
    <dsp:sp modelId="{CF319280-0D1F-4DD1-B545-FB038EEEA0C0}">
      <dsp:nvSpPr>
        <dsp:cNvPr id="0" name=""/>
        <dsp:cNvSpPr/>
      </dsp:nvSpPr>
      <dsp:spPr>
        <a:xfrm rot="5400000">
          <a:off x="6536877" y="364159"/>
          <a:ext cx="2766337" cy="2766337"/>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u="sng" kern="1200" dirty="0" smtClean="0"/>
            <a:t>Peak</a:t>
          </a:r>
          <a:endParaRPr lang="en-US" sz="2800" u="sng" kern="1200" dirty="0"/>
        </a:p>
      </dsp:txBody>
      <dsp:txXfrm rot="-5400000">
        <a:off x="6536877" y="1174400"/>
        <a:ext cx="1956096" cy="1956096"/>
      </dsp:txXfrm>
    </dsp:sp>
    <dsp:sp modelId="{144E648B-8B23-40A4-8787-48543E606695}">
      <dsp:nvSpPr>
        <dsp:cNvPr id="0" name=""/>
        <dsp:cNvSpPr/>
      </dsp:nvSpPr>
      <dsp:spPr>
        <a:xfrm rot="10800000">
          <a:off x="6536877" y="3258272"/>
          <a:ext cx="2766337" cy="2766337"/>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u="sng" kern="1200" dirty="0" smtClean="0"/>
            <a:t>Recession</a:t>
          </a:r>
          <a:endParaRPr lang="en-US" sz="2800" u="sng" kern="1200" dirty="0"/>
        </a:p>
      </dsp:txBody>
      <dsp:txXfrm rot="10800000">
        <a:off x="6536877" y="3258272"/>
        <a:ext cx="1956096" cy="1956096"/>
      </dsp:txXfrm>
    </dsp:sp>
    <dsp:sp modelId="{B3D5B644-2ECB-4DC6-A06B-F48BA751F816}">
      <dsp:nvSpPr>
        <dsp:cNvPr id="0" name=""/>
        <dsp:cNvSpPr/>
      </dsp:nvSpPr>
      <dsp:spPr>
        <a:xfrm rot="16200000">
          <a:off x="3642764" y="3258272"/>
          <a:ext cx="2766337" cy="2766337"/>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u="sng" kern="1200" dirty="0" smtClean="0"/>
            <a:t>Trough/</a:t>
          </a:r>
        </a:p>
        <a:p>
          <a:pPr lvl="0" algn="ctr" defTabSz="1244600">
            <a:lnSpc>
              <a:spcPct val="90000"/>
            </a:lnSpc>
            <a:spcBef>
              <a:spcPct val="0"/>
            </a:spcBef>
            <a:spcAft>
              <a:spcPct val="35000"/>
            </a:spcAft>
          </a:pPr>
          <a:r>
            <a:rPr lang="en-US" sz="2400" u="sng" kern="1200" dirty="0" smtClean="0"/>
            <a:t>Depression</a:t>
          </a:r>
          <a:endParaRPr lang="en-US" sz="2400" u="sng" kern="1200" dirty="0"/>
        </a:p>
      </dsp:txBody>
      <dsp:txXfrm rot="5400000">
        <a:off x="4453005" y="3258272"/>
        <a:ext cx="1956096" cy="1956096"/>
      </dsp:txXfrm>
    </dsp:sp>
    <dsp:sp modelId="{A6E7E230-1F32-4716-AAE6-1AC512886139}">
      <dsp:nvSpPr>
        <dsp:cNvPr id="0" name=""/>
        <dsp:cNvSpPr/>
      </dsp:nvSpPr>
      <dsp:spPr>
        <a:xfrm>
          <a:off x="5995428" y="2619395"/>
          <a:ext cx="955121" cy="83054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5E1E20-DEFD-45AF-9612-5550696A985E}">
      <dsp:nvSpPr>
        <dsp:cNvPr id="0" name=""/>
        <dsp:cNvSpPr/>
      </dsp:nvSpPr>
      <dsp:spPr>
        <a:xfrm rot="10800000">
          <a:off x="5995428" y="2938834"/>
          <a:ext cx="955121" cy="83054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DF1AE-B0B8-4736-AF43-8A7A98EE5088}">
      <dsp:nvSpPr>
        <dsp:cNvPr id="0" name=""/>
        <dsp:cNvSpPr/>
      </dsp:nvSpPr>
      <dsp:spPr>
        <a:xfrm>
          <a:off x="4237" y="31956"/>
          <a:ext cx="2547849" cy="604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Demographics</a:t>
          </a:r>
          <a:endParaRPr lang="en-US" sz="2100" kern="1200" dirty="0"/>
        </a:p>
      </dsp:txBody>
      <dsp:txXfrm>
        <a:off x="4237" y="31956"/>
        <a:ext cx="2547849" cy="604800"/>
      </dsp:txXfrm>
    </dsp:sp>
    <dsp:sp modelId="{8A842C8D-32BB-44DC-AAB6-E4274A8793C4}">
      <dsp:nvSpPr>
        <dsp:cNvPr id="0" name=""/>
        <dsp:cNvSpPr/>
      </dsp:nvSpPr>
      <dsp:spPr>
        <a:xfrm>
          <a:off x="4237" y="636756"/>
          <a:ext cx="2547849" cy="175817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Age, Gender, Race, Income, Occupation, Grade, Education, etc.</a:t>
          </a:r>
          <a:endParaRPr lang="en-US" sz="2100" kern="1200" dirty="0"/>
        </a:p>
      </dsp:txBody>
      <dsp:txXfrm>
        <a:off x="4237" y="636756"/>
        <a:ext cx="2547849" cy="1758172"/>
      </dsp:txXfrm>
    </dsp:sp>
    <dsp:sp modelId="{D41B181A-8E72-415B-BB66-4666F4DAC0A0}">
      <dsp:nvSpPr>
        <dsp:cNvPr id="0" name=""/>
        <dsp:cNvSpPr/>
      </dsp:nvSpPr>
      <dsp:spPr>
        <a:xfrm>
          <a:off x="2908785" y="31956"/>
          <a:ext cx="2547849" cy="6048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Psychographics</a:t>
          </a:r>
          <a:endParaRPr lang="en-US" sz="2100" kern="1200" dirty="0"/>
        </a:p>
      </dsp:txBody>
      <dsp:txXfrm>
        <a:off x="2908785" y="31956"/>
        <a:ext cx="2547849" cy="604800"/>
      </dsp:txXfrm>
    </dsp:sp>
    <dsp:sp modelId="{633D69A0-7F2D-4F78-A780-66AEE5B694CA}">
      <dsp:nvSpPr>
        <dsp:cNvPr id="0" name=""/>
        <dsp:cNvSpPr/>
      </dsp:nvSpPr>
      <dsp:spPr>
        <a:xfrm>
          <a:off x="2908785" y="636756"/>
          <a:ext cx="2547849" cy="17581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Hobbies, personal preference, likes/dislikes</a:t>
          </a:r>
          <a:endParaRPr lang="en-US" sz="2100" kern="1200" dirty="0"/>
        </a:p>
      </dsp:txBody>
      <dsp:txXfrm>
        <a:off x="2908785" y="636756"/>
        <a:ext cx="2547849" cy="1758172"/>
      </dsp:txXfrm>
    </dsp:sp>
    <dsp:sp modelId="{EC45CE2A-B613-48EA-84F4-63BC3768206A}">
      <dsp:nvSpPr>
        <dsp:cNvPr id="0" name=""/>
        <dsp:cNvSpPr/>
      </dsp:nvSpPr>
      <dsp:spPr>
        <a:xfrm>
          <a:off x="5813333" y="31956"/>
          <a:ext cx="2547849" cy="6048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err="1" smtClean="0"/>
            <a:t>Geographics</a:t>
          </a:r>
          <a:endParaRPr lang="en-US" sz="2100" kern="1200" dirty="0"/>
        </a:p>
      </dsp:txBody>
      <dsp:txXfrm>
        <a:off x="5813333" y="31956"/>
        <a:ext cx="2547849" cy="604800"/>
      </dsp:txXfrm>
    </dsp:sp>
    <dsp:sp modelId="{D3CDC27F-1ED0-40DA-96A1-2F03B817690A}">
      <dsp:nvSpPr>
        <dsp:cNvPr id="0" name=""/>
        <dsp:cNvSpPr/>
      </dsp:nvSpPr>
      <dsp:spPr>
        <a:xfrm>
          <a:off x="5813333" y="636756"/>
          <a:ext cx="2547849" cy="175817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Location </a:t>
          </a:r>
          <a:endParaRPr lang="en-US" sz="2100" kern="1200" dirty="0"/>
        </a:p>
      </dsp:txBody>
      <dsp:txXfrm>
        <a:off x="5813333" y="636756"/>
        <a:ext cx="2547849" cy="1758172"/>
      </dsp:txXfrm>
    </dsp:sp>
    <dsp:sp modelId="{6CEA0D9A-28D8-41E2-89D8-03CF3A1989C9}">
      <dsp:nvSpPr>
        <dsp:cNvPr id="0" name=""/>
        <dsp:cNvSpPr/>
      </dsp:nvSpPr>
      <dsp:spPr>
        <a:xfrm>
          <a:off x="8717881" y="31956"/>
          <a:ext cx="2547849" cy="604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t>Behavioral</a:t>
          </a:r>
          <a:endParaRPr lang="en-US" sz="2100" kern="1200" dirty="0"/>
        </a:p>
      </dsp:txBody>
      <dsp:txXfrm>
        <a:off x="8717881" y="31956"/>
        <a:ext cx="2547849" cy="604800"/>
      </dsp:txXfrm>
    </dsp:sp>
    <dsp:sp modelId="{A998C4ED-8226-4BDD-A790-5DE51EFB6356}">
      <dsp:nvSpPr>
        <dsp:cNvPr id="0" name=""/>
        <dsp:cNvSpPr/>
      </dsp:nvSpPr>
      <dsp:spPr>
        <a:xfrm>
          <a:off x="8717881" y="636756"/>
          <a:ext cx="2547849" cy="17581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Buying choices-ex. “I ONLY buy Coach purses”</a:t>
          </a:r>
          <a:endParaRPr lang="en-US" sz="2100" kern="1200" dirty="0"/>
        </a:p>
        <a:p>
          <a:pPr marL="228600" lvl="1" indent="-228600" algn="l" defTabSz="933450">
            <a:lnSpc>
              <a:spcPct val="90000"/>
            </a:lnSpc>
            <a:spcBef>
              <a:spcPct val="0"/>
            </a:spcBef>
            <a:spcAft>
              <a:spcPct val="15000"/>
            </a:spcAft>
            <a:buChar char="••"/>
          </a:pPr>
          <a:endParaRPr lang="en-US" sz="2100" kern="1200" dirty="0"/>
        </a:p>
      </dsp:txBody>
      <dsp:txXfrm>
        <a:off x="8717881" y="636756"/>
        <a:ext cx="2547849" cy="1758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F9261-1EA7-423F-B9CD-02506FEB4BFE}">
      <dsp:nvSpPr>
        <dsp:cNvPr id="0" name=""/>
        <dsp:cNvSpPr/>
      </dsp:nvSpPr>
      <dsp:spPr>
        <a:xfrm>
          <a:off x="0" y="0"/>
          <a:ext cx="2476204" cy="1485723"/>
        </a:xfrm>
        <a:prstGeom prst="rect">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sp3d extrusionH="28000" prstMaterial="matte"/>
        </a:bodyPr>
        <a:lstStyle/>
        <a:p>
          <a:pPr lvl="0" algn="ctr" defTabSz="2266950">
            <a:lnSpc>
              <a:spcPct val="90000"/>
            </a:lnSpc>
            <a:spcBef>
              <a:spcPct val="0"/>
            </a:spcBef>
            <a:spcAft>
              <a:spcPct val="35000"/>
            </a:spcAft>
          </a:pPr>
          <a:r>
            <a:rPr lang="en-US" sz="5100" kern="1200" dirty="0" smtClean="0"/>
            <a:t>Product</a:t>
          </a:r>
          <a:endParaRPr lang="en-US" sz="5100" kern="1200" dirty="0"/>
        </a:p>
      </dsp:txBody>
      <dsp:txXfrm>
        <a:off x="0" y="0"/>
        <a:ext cx="2476204" cy="1485723"/>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9D80D-2A83-4167-A1C0-50425D91C49C}" type="datetimeFigureOut">
              <a:rPr lang="en-US" smtClean="0"/>
              <a:t>11/30/2015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D3ED6-F071-48EA-A774-1E156A1A50EC}" type="slidenum">
              <a:rPr lang="en-US" smtClean="0"/>
              <a:t>‹#›</a:t>
            </a:fld>
            <a:endParaRPr lang="en-US"/>
          </a:p>
        </p:txBody>
      </p:sp>
    </p:spTree>
    <p:extLst>
      <p:ext uri="{BB962C8B-B14F-4D97-AF65-F5344CB8AC3E}">
        <p14:creationId xmlns:p14="http://schemas.microsoft.com/office/powerpoint/2010/main" val="1011077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D3ED6-F071-48EA-A774-1E156A1A50EC}" type="slidenum">
              <a:rPr lang="en-US" smtClean="0"/>
              <a:t>5</a:t>
            </a:fld>
            <a:endParaRPr lang="en-US"/>
          </a:p>
        </p:txBody>
      </p:sp>
    </p:spTree>
    <p:extLst>
      <p:ext uri="{BB962C8B-B14F-4D97-AF65-F5344CB8AC3E}">
        <p14:creationId xmlns:p14="http://schemas.microsoft.com/office/powerpoint/2010/main" val="111444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D3ED6-F071-48EA-A774-1E156A1A50EC}" type="slidenum">
              <a:rPr lang="en-US" smtClean="0"/>
              <a:t>9</a:t>
            </a:fld>
            <a:endParaRPr lang="en-US"/>
          </a:p>
        </p:txBody>
      </p:sp>
    </p:spTree>
    <p:extLst>
      <p:ext uri="{BB962C8B-B14F-4D97-AF65-F5344CB8AC3E}">
        <p14:creationId xmlns:p14="http://schemas.microsoft.com/office/powerpoint/2010/main" val="2135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D3ED6-F071-48EA-A774-1E156A1A50EC}" type="slidenum">
              <a:rPr lang="en-US" smtClean="0"/>
              <a:t>15</a:t>
            </a:fld>
            <a:endParaRPr lang="en-US"/>
          </a:p>
        </p:txBody>
      </p:sp>
    </p:spTree>
    <p:extLst>
      <p:ext uri="{BB962C8B-B14F-4D97-AF65-F5344CB8AC3E}">
        <p14:creationId xmlns:p14="http://schemas.microsoft.com/office/powerpoint/2010/main" val="1184511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D3ED6-F071-48EA-A774-1E156A1A50EC}" type="slidenum">
              <a:rPr lang="en-US" smtClean="0"/>
              <a:t>16</a:t>
            </a:fld>
            <a:endParaRPr lang="en-US"/>
          </a:p>
        </p:txBody>
      </p:sp>
    </p:spTree>
    <p:extLst>
      <p:ext uri="{BB962C8B-B14F-4D97-AF65-F5344CB8AC3E}">
        <p14:creationId xmlns:p14="http://schemas.microsoft.com/office/powerpoint/2010/main" val="1355281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4D3ED6-F071-48EA-A774-1E156A1A50EC}" type="slidenum">
              <a:rPr lang="en-US" smtClean="0"/>
              <a:t>17</a:t>
            </a:fld>
            <a:endParaRPr lang="en-US"/>
          </a:p>
        </p:txBody>
      </p:sp>
    </p:spTree>
    <p:extLst>
      <p:ext uri="{BB962C8B-B14F-4D97-AF65-F5344CB8AC3E}">
        <p14:creationId xmlns:p14="http://schemas.microsoft.com/office/powerpoint/2010/main" val="48871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EC4255-0A3C-4A30-8FC5-CE70594512BC}"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4D217-60C7-4E77-8BF1-B88464014BF4}" type="slidenum">
              <a:rPr lang="en-US" smtClean="0"/>
              <a:t>‹#›</a:t>
            </a:fld>
            <a:endParaRPr lang="en-US"/>
          </a:p>
        </p:txBody>
      </p:sp>
    </p:spTree>
    <p:extLst>
      <p:ext uri="{BB962C8B-B14F-4D97-AF65-F5344CB8AC3E}">
        <p14:creationId xmlns:p14="http://schemas.microsoft.com/office/powerpoint/2010/main" val="3223429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C4255-0A3C-4A30-8FC5-CE70594512BC}"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4D217-60C7-4E77-8BF1-B88464014BF4}" type="slidenum">
              <a:rPr lang="en-US" smtClean="0"/>
              <a:t>‹#›</a:t>
            </a:fld>
            <a:endParaRPr lang="en-US"/>
          </a:p>
        </p:txBody>
      </p:sp>
    </p:spTree>
    <p:extLst>
      <p:ext uri="{BB962C8B-B14F-4D97-AF65-F5344CB8AC3E}">
        <p14:creationId xmlns:p14="http://schemas.microsoft.com/office/powerpoint/2010/main" val="2653821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C4255-0A3C-4A30-8FC5-CE70594512BC}"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4D217-60C7-4E77-8BF1-B88464014BF4}" type="slidenum">
              <a:rPr lang="en-US" smtClean="0"/>
              <a:t>‹#›</a:t>
            </a:fld>
            <a:endParaRPr lang="en-US"/>
          </a:p>
        </p:txBody>
      </p:sp>
    </p:spTree>
    <p:extLst>
      <p:ext uri="{BB962C8B-B14F-4D97-AF65-F5344CB8AC3E}">
        <p14:creationId xmlns:p14="http://schemas.microsoft.com/office/powerpoint/2010/main" val="292492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C4255-0A3C-4A30-8FC5-CE70594512BC}"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4D217-60C7-4E77-8BF1-B88464014BF4}" type="slidenum">
              <a:rPr lang="en-US" smtClean="0"/>
              <a:t>‹#›</a:t>
            </a:fld>
            <a:endParaRPr lang="en-US"/>
          </a:p>
        </p:txBody>
      </p:sp>
    </p:spTree>
    <p:extLst>
      <p:ext uri="{BB962C8B-B14F-4D97-AF65-F5344CB8AC3E}">
        <p14:creationId xmlns:p14="http://schemas.microsoft.com/office/powerpoint/2010/main" val="348354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EC4255-0A3C-4A30-8FC5-CE70594512BC}"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4D217-60C7-4E77-8BF1-B88464014BF4}" type="slidenum">
              <a:rPr lang="en-US" smtClean="0"/>
              <a:t>‹#›</a:t>
            </a:fld>
            <a:endParaRPr lang="en-US"/>
          </a:p>
        </p:txBody>
      </p:sp>
    </p:spTree>
    <p:extLst>
      <p:ext uri="{BB962C8B-B14F-4D97-AF65-F5344CB8AC3E}">
        <p14:creationId xmlns:p14="http://schemas.microsoft.com/office/powerpoint/2010/main" val="319884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EC4255-0A3C-4A30-8FC5-CE70594512BC}"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4D217-60C7-4E77-8BF1-B88464014BF4}" type="slidenum">
              <a:rPr lang="en-US" smtClean="0"/>
              <a:t>‹#›</a:t>
            </a:fld>
            <a:endParaRPr lang="en-US"/>
          </a:p>
        </p:txBody>
      </p:sp>
    </p:spTree>
    <p:extLst>
      <p:ext uri="{BB962C8B-B14F-4D97-AF65-F5344CB8AC3E}">
        <p14:creationId xmlns:p14="http://schemas.microsoft.com/office/powerpoint/2010/main" val="3652707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EC4255-0A3C-4A30-8FC5-CE70594512BC}" type="datetimeFigureOut">
              <a:rPr lang="en-US" smtClean="0"/>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04D217-60C7-4E77-8BF1-B88464014BF4}" type="slidenum">
              <a:rPr lang="en-US" smtClean="0"/>
              <a:t>‹#›</a:t>
            </a:fld>
            <a:endParaRPr lang="en-US"/>
          </a:p>
        </p:txBody>
      </p:sp>
    </p:spTree>
    <p:extLst>
      <p:ext uri="{BB962C8B-B14F-4D97-AF65-F5344CB8AC3E}">
        <p14:creationId xmlns:p14="http://schemas.microsoft.com/office/powerpoint/2010/main" val="223480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EC4255-0A3C-4A30-8FC5-CE70594512BC}" type="datetimeFigureOut">
              <a:rPr lang="en-US" smtClean="0"/>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04D217-60C7-4E77-8BF1-B88464014BF4}" type="slidenum">
              <a:rPr lang="en-US" smtClean="0"/>
              <a:t>‹#›</a:t>
            </a:fld>
            <a:endParaRPr lang="en-US"/>
          </a:p>
        </p:txBody>
      </p:sp>
    </p:spTree>
    <p:extLst>
      <p:ext uri="{BB962C8B-B14F-4D97-AF65-F5344CB8AC3E}">
        <p14:creationId xmlns:p14="http://schemas.microsoft.com/office/powerpoint/2010/main" val="119382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C4255-0A3C-4A30-8FC5-CE70594512BC}" type="datetimeFigureOut">
              <a:rPr lang="en-US" smtClean="0"/>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04D217-60C7-4E77-8BF1-B88464014BF4}" type="slidenum">
              <a:rPr lang="en-US" smtClean="0"/>
              <a:t>‹#›</a:t>
            </a:fld>
            <a:endParaRPr lang="en-US"/>
          </a:p>
        </p:txBody>
      </p:sp>
    </p:spTree>
    <p:extLst>
      <p:ext uri="{BB962C8B-B14F-4D97-AF65-F5344CB8AC3E}">
        <p14:creationId xmlns:p14="http://schemas.microsoft.com/office/powerpoint/2010/main" val="216599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C4255-0A3C-4A30-8FC5-CE70594512BC}"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4D217-60C7-4E77-8BF1-B88464014BF4}" type="slidenum">
              <a:rPr lang="en-US" smtClean="0"/>
              <a:t>‹#›</a:t>
            </a:fld>
            <a:endParaRPr lang="en-US"/>
          </a:p>
        </p:txBody>
      </p:sp>
    </p:spTree>
    <p:extLst>
      <p:ext uri="{BB962C8B-B14F-4D97-AF65-F5344CB8AC3E}">
        <p14:creationId xmlns:p14="http://schemas.microsoft.com/office/powerpoint/2010/main" val="2132226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C4255-0A3C-4A30-8FC5-CE70594512BC}"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4D217-60C7-4E77-8BF1-B88464014BF4}" type="slidenum">
              <a:rPr lang="en-US" smtClean="0"/>
              <a:t>‹#›</a:t>
            </a:fld>
            <a:endParaRPr lang="en-US"/>
          </a:p>
        </p:txBody>
      </p:sp>
    </p:spTree>
    <p:extLst>
      <p:ext uri="{BB962C8B-B14F-4D97-AF65-F5344CB8AC3E}">
        <p14:creationId xmlns:p14="http://schemas.microsoft.com/office/powerpoint/2010/main" val="268607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C4255-0A3C-4A30-8FC5-CE70594512BC}" type="datetimeFigureOut">
              <a:rPr lang="en-US" smtClean="0"/>
              <a:t>11/30/2015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4D217-60C7-4E77-8BF1-B88464014BF4}" type="slidenum">
              <a:rPr lang="en-US" smtClean="0"/>
              <a:t>‹#›</a:t>
            </a:fld>
            <a:endParaRPr lang="en-US"/>
          </a:p>
        </p:txBody>
      </p:sp>
    </p:spTree>
    <p:extLst>
      <p:ext uri="{BB962C8B-B14F-4D97-AF65-F5344CB8AC3E}">
        <p14:creationId xmlns:p14="http://schemas.microsoft.com/office/powerpoint/2010/main" val="91631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70400"/>
            <a:ext cx="4872789" cy="2387600"/>
          </a:xfrm>
        </p:spPr>
        <p:txBody>
          <a:bodyPr>
            <a:normAutofit fontScale="90000"/>
          </a:bodyPr>
          <a:lstStyle/>
          <a:p>
            <a:r>
              <a:rPr lang="en-US" dirty="0" smtClean="0"/>
              <a:t>Fashion Marketing</a:t>
            </a:r>
            <a:br>
              <a:rPr lang="en-US" dirty="0" smtClean="0"/>
            </a:br>
            <a:r>
              <a:rPr lang="en-US" dirty="0" smtClean="0"/>
              <a:t>4.01 B Notes</a:t>
            </a:r>
            <a:endParaRPr lang="en-US" dirty="0"/>
          </a:p>
        </p:txBody>
      </p:sp>
      <p:pic>
        <p:nvPicPr>
          <p:cNvPr id="16386" name="Picture 2" descr="http://1.bp.blogspot.com/-Y6ZqTATq-pQ/UN64G0iEk2I/AAAAAAABDyw/FSw9RDftgKs/s1600/7aeaeacb2c6d36ff_ysl-quote.previe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59" y="561552"/>
            <a:ext cx="2419183" cy="112162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media-cache-ak0.pinimg.com/236x/ba/42/5d/ba425d92a37105c6a6b71c8d84ec98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9304" y="0"/>
            <a:ext cx="36126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011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tradesimpletradesmart.com/files/2015/03/capitalism-supply-and-demand.gif"/>
          <p:cNvPicPr>
            <a:picLocks noChangeAspect="1" noChangeArrowheads="1"/>
          </p:cNvPicPr>
          <p:nvPr/>
        </p:nvPicPr>
        <p:blipFill>
          <a:blip r:embed="rId2">
            <a:clrChange>
              <a:clrFrom>
                <a:srgbClr val="FCFDFC"/>
              </a:clrFrom>
              <a:clrTo>
                <a:srgbClr val="FCFDFC">
                  <a:alpha val="0"/>
                </a:srgbClr>
              </a:clrTo>
            </a:clrChange>
            <a:extLst>
              <a:ext uri="{28A0092B-C50C-407E-A947-70E740481C1C}">
                <a14:useLocalDpi xmlns:a14="http://schemas.microsoft.com/office/drawing/2010/main" val="0"/>
              </a:ext>
            </a:extLst>
          </a:blip>
          <a:srcRect/>
          <a:stretch>
            <a:fillRect/>
          </a:stretch>
        </p:blipFill>
        <p:spPr bwMode="auto">
          <a:xfrm>
            <a:off x="241594" y="3362216"/>
            <a:ext cx="6591378" cy="34957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41594" y="185266"/>
            <a:ext cx="8209547" cy="4351338"/>
          </a:xfrm>
        </p:spPr>
        <p:txBody>
          <a:bodyPr>
            <a:normAutofit/>
          </a:bodyPr>
          <a:lstStyle/>
          <a:p>
            <a:r>
              <a:rPr lang="en-US" dirty="0"/>
              <a:t>Supply and demand have a great </a:t>
            </a:r>
            <a:r>
              <a:rPr lang="en-US" dirty="0" smtClean="0"/>
              <a:t>effect on product </a:t>
            </a:r>
            <a:r>
              <a:rPr lang="en-US" dirty="0"/>
              <a:t>pricing </a:t>
            </a:r>
            <a:r>
              <a:rPr lang="en-US" dirty="0" smtClean="0"/>
              <a:t>decisions</a:t>
            </a:r>
            <a:endParaRPr lang="en-US" dirty="0"/>
          </a:p>
          <a:p>
            <a:r>
              <a:rPr lang="en-US" dirty="0" smtClean="0"/>
              <a:t>Low prices </a:t>
            </a:r>
            <a:r>
              <a:rPr lang="en-US" dirty="0"/>
              <a:t>can sometimes maximize </a:t>
            </a:r>
            <a:r>
              <a:rPr lang="en-US" dirty="0" smtClean="0"/>
              <a:t>profits</a:t>
            </a:r>
          </a:p>
          <a:p>
            <a:r>
              <a:rPr lang="en-US" dirty="0" smtClean="0"/>
              <a:t>The </a:t>
            </a:r>
            <a:r>
              <a:rPr lang="en-US" dirty="0"/>
              <a:t>marketing </a:t>
            </a:r>
            <a:r>
              <a:rPr lang="en-US" dirty="0" smtClean="0"/>
              <a:t>triangle </a:t>
            </a:r>
            <a:r>
              <a:rPr lang="en-US" dirty="0"/>
              <a:t>relates </a:t>
            </a:r>
            <a:r>
              <a:rPr lang="en-US" dirty="0" smtClean="0"/>
              <a:t>price to the </a:t>
            </a:r>
            <a:r>
              <a:rPr lang="en-US" dirty="0"/>
              <a:t>amount expected to be </a:t>
            </a:r>
            <a:r>
              <a:rPr lang="en-US" dirty="0" smtClean="0"/>
              <a:t>sold</a:t>
            </a:r>
          </a:p>
          <a:p>
            <a:pPr lvl="1"/>
            <a:r>
              <a:rPr lang="en-US" dirty="0"/>
              <a:t>If the market demand quantity matches </a:t>
            </a:r>
            <a:r>
              <a:rPr lang="en-US" dirty="0" smtClean="0"/>
              <a:t>the price </a:t>
            </a:r>
            <a:r>
              <a:rPr lang="en-US" dirty="0"/>
              <a:t>placement of the product on the </a:t>
            </a:r>
            <a:r>
              <a:rPr lang="en-US" dirty="0" smtClean="0"/>
              <a:t>marketing triangle</a:t>
            </a:r>
            <a:r>
              <a:rPr lang="en-US" dirty="0"/>
              <a:t>, the highest total profit potential </a:t>
            </a:r>
            <a:r>
              <a:rPr lang="en-US" dirty="0" smtClean="0"/>
              <a:t>results</a:t>
            </a:r>
            <a:endParaRPr lang="en-US" dirty="0"/>
          </a:p>
        </p:txBody>
      </p:sp>
      <p:grpSp>
        <p:nvGrpSpPr>
          <p:cNvPr id="4" name="Diagram group"/>
          <p:cNvGrpSpPr/>
          <p:nvPr/>
        </p:nvGrpSpPr>
        <p:grpSpPr>
          <a:xfrm>
            <a:off x="8954331" y="585928"/>
            <a:ext cx="2476204" cy="1485723"/>
            <a:chOff x="0" y="0"/>
            <a:chExt cx="2476204" cy="1485723"/>
          </a:xfrm>
          <a:scene3d>
            <a:camera prst="perspectiveRelaxed">
              <a:rot lat="19149996" lon="20104178" rev="1577324"/>
            </a:camera>
            <a:lightRig rig="soft" dir="t"/>
            <a:backdrop>
              <a:anchor x="0" y="0" z="-210000"/>
              <a:norm dx="0" dy="0" dz="914400"/>
              <a:up dx="0" dy="914400" dz="0"/>
            </a:backdrop>
          </a:scene3d>
        </p:grpSpPr>
        <p:grpSp>
          <p:nvGrpSpPr>
            <p:cNvPr id="5" name="Group 4"/>
            <p:cNvGrpSpPr/>
            <p:nvPr/>
          </p:nvGrpSpPr>
          <p:grpSpPr>
            <a:xfrm>
              <a:off x="0" y="0"/>
              <a:ext cx="2476204" cy="1485723"/>
              <a:chOff x="0" y="0"/>
              <a:chExt cx="2476204" cy="1485723"/>
            </a:xfrm>
          </p:grpSpPr>
          <p:sp>
            <p:nvSpPr>
              <p:cNvPr id="6" name="Rectangle 5"/>
              <p:cNvSpPr/>
              <p:nvPr/>
            </p:nvSpPr>
            <p:spPr>
              <a:xfrm>
                <a:off x="0" y="0"/>
                <a:ext cx="2476204" cy="1485723"/>
              </a:xfrm>
              <a:prstGeom prst="rect">
                <a:avLst/>
              </a:prstGeom>
              <a:solidFill>
                <a:srgbClr val="92D050"/>
              </a:solidFill>
              <a:sp3d extrusionH="152250" prstMaterial="matte">
                <a:bevelT w="165100" prst="coolSlant"/>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ectangle 6"/>
              <p:cNvSpPr/>
              <p:nvPr/>
            </p:nvSpPr>
            <p:spPr>
              <a:xfrm>
                <a:off x="0" y="0"/>
                <a:ext cx="2476204" cy="14857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sp3d extrusionH="28000" prstMaterial="matte"/>
              </a:bodyPr>
              <a:lstStyle/>
              <a:p>
                <a:pPr lvl="0" algn="ctr" defTabSz="2266950">
                  <a:lnSpc>
                    <a:spcPct val="90000"/>
                  </a:lnSpc>
                  <a:spcBef>
                    <a:spcPct val="0"/>
                  </a:spcBef>
                  <a:spcAft>
                    <a:spcPct val="35000"/>
                  </a:spcAft>
                </a:pPr>
                <a:r>
                  <a:rPr lang="en-US" sz="5100" kern="1200" dirty="0" smtClean="0"/>
                  <a:t>Price</a:t>
                </a:r>
                <a:endParaRPr lang="en-US" sz="5100" kern="1200" dirty="0"/>
              </a:p>
            </p:txBody>
          </p:sp>
        </p:grpSp>
      </p:grpSp>
      <p:pic>
        <p:nvPicPr>
          <p:cNvPr id="3074" name="Picture 2" descr="http://images.flatworldknowledge.com/tanner_2.0/tanner_2.0-fig15_00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38037" y="3465094"/>
            <a:ext cx="3108793" cy="310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14857"/>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957011" cy="4912168"/>
          </a:xfrm>
        </p:spPr>
        <p:txBody>
          <a:bodyPr>
            <a:normAutofit lnSpcReduction="10000"/>
          </a:bodyPr>
          <a:lstStyle/>
          <a:p>
            <a:r>
              <a:rPr lang="en-US" dirty="0" smtClean="0"/>
              <a:t>Place </a:t>
            </a:r>
            <a:r>
              <a:rPr lang="en-US" dirty="0"/>
              <a:t>is </a:t>
            </a:r>
            <a:r>
              <a:rPr lang="en-US" u="sng" dirty="0"/>
              <a:t>how</a:t>
            </a:r>
            <a:r>
              <a:rPr lang="en-US" dirty="0"/>
              <a:t> </a:t>
            </a:r>
            <a:r>
              <a:rPr lang="en-US" dirty="0" smtClean="0"/>
              <a:t>and </a:t>
            </a:r>
            <a:r>
              <a:rPr lang="en-US" u="sng" dirty="0" smtClean="0"/>
              <a:t>where</a:t>
            </a:r>
            <a:r>
              <a:rPr lang="en-US" dirty="0" smtClean="0"/>
              <a:t> </a:t>
            </a:r>
            <a:r>
              <a:rPr lang="en-US" dirty="0"/>
              <a:t>products are offered to </a:t>
            </a:r>
            <a:r>
              <a:rPr lang="en-US" dirty="0" smtClean="0"/>
              <a:t>customers</a:t>
            </a:r>
          </a:p>
          <a:p>
            <a:pPr lvl="1"/>
            <a:r>
              <a:rPr lang="en-US" dirty="0" smtClean="0"/>
              <a:t>It represents </a:t>
            </a:r>
            <a:r>
              <a:rPr lang="en-US" b="1" dirty="0"/>
              <a:t>distribution</a:t>
            </a:r>
            <a:r>
              <a:rPr lang="en-US" dirty="0"/>
              <a:t>, or the best ways </a:t>
            </a:r>
            <a:r>
              <a:rPr lang="en-US" dirty="0" smtClean="0"/>
              <a:t>to get products to potential customers</a:t>
            </a:r>
          </a:p>
          <a:p>
            <a:r>
              <a:rPr lang="en-US" dirty="0"/>
              <a:t>Decisions must be made about </a:t>
            </a:r>
            <a:r>
              <a:rPr lang="en-US" dirty="0" smtClean="0"/>
              <a:t>the type </a:t>
            </a:r>
            <a:r>
              <a:rPr lang="en-US" dirty="0"/>
              <a:t>of selling and delivery to </a:t>
            </a:r>
            <a:r>
              <a:rPr lang="en-US" dirty="0" smtClean="0"/>
              <a:t>use</a:t>
            </a:r>
          </a:p>
          <a:p>
            <a:pPr lvl="1"/>
            <a:r>
              <a:rPr lang="en-US" dirty="0" smtClean="0"/>
              <a:t>Examples: </a:t>
            </a:r>
            <a:r>
              <a:rPr lang="en-US" dirty="0"/>
              <a:t>department stores, </a:t>
            </a:r>
            <a:r>
              <a:rPr lang="en-US" dirty="0" smtClean="0"/>
              <a:t>discount chains, </a:t>
            </a:r>
            <a:r>
              <a:rPr lang="en-US" dirty="0"/>
              <a:t>other types of </a:t>
            </a:r>
            <a:r>
              <a:rPr lang="en-US" dirty="0" smtClean="0"/>
              <a:t>retailers, mail-order catalogs, </a:t>
            </a:r>
            <a:r>
              <a:rPr lang="en-US" dirty="0"/>
              <a:t>or </a:t>
            </a:r>
            <a:r>
              <a:rPr lang="en-US" dirty="0" smtClean="0"/>
              <a:t>websites, apps, social media, etc. </a:t>
            </a:r>
            <a:endParaRPr lang="en-US" dirty="0"/>
          </a:p>
        </p:txBody>
      </p:sp>
      <p:grpSp>
        <p:nvGrpSpPr>
          <p:cNvPr id="4" name="Diagram group"/>
          <p:cNvGrpSpPr/>
          <p:nvPr/>
        </p:nvGrpSpPr>
        <p:grpSpPr>
          <a:xfrm>
            <a:off x="8154816" y="4912168"/>
            <a:ext cx="2476204" cy="1485723"/>
            <a:chOff x="0" y="0"/>
            <a:chExt cx="2476204" cy="1485723"/>
          </a:xfrm>
          <a:solidFill>
            <a:srgbClr val="0070C0"/>
          </a:solidFill>
          <a:scene3d>
            <a:camera prst="perspectiveRelaxed">
              <a:rot lat="19149996" lon="20104178" rev="1577324"/>
            </a:camera>
            <a:lightRig rig="soft" dir="t"/>
            <a:backdrop>
              <a:anchor x="0" y="0" z="-210000"/>
              <a:norm dx="0" dy="0" dz="914400"/>
              <a:up dx="0" dy="914400" dz="0"/>
            </a:backdrop>
          </a:scene3d>
        </p:grpSpPr>
        <p:grpSp>
          <p:nvGrpSpPr>
            <p:cNvPr id="5" name="Group 4"/>
            <p:cNvGrpSpPr/>
            <p:nvPr/>
          </p:nvGrpSpPr>
          <p:grpSpPr>
            <a:xfrm>
              <a:off x="0" y="0"/>
              <a:ext cx="2476204" cy="1485723"/>
              <a:chOff x="0" y="0"/>
              <a:chExt cx="2476204" cy="1485723"/>
            </a:xfrm>
            <a:grpFill/>
          </p:grpSpPr>
          <p:sp>
            <p:nvSpPr>
              <p:cNvPr id="6" name="Rectangle 5"/>
              <p:cNvSpPr/>
              <p:nvPr/>
            </p:nvSpPr>
            <p:spPr>
              <a:xfrm>
                <a:off x="0" y="0"/>
                <a:ext cx="2476204" cy="1485723"/>
              </a:xfrm>
              <a:prstGeom prst="rect">
                <a:avLst/>
              </a:prstGeom>
              <a:grpFill/>
              <a:sp3d extrusionH="152250" prstMaterial="matte">
                <a:bevelT w="165100" prst="coolSlant"/>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ectangle 6"/>
              <p:cNvSpPr/>
              <p:nvPr/>
            </p:nvSpPr>
            <p:spPr>
              <a:xfrm>
                <a:off x="0" y="0"/>
                <a:ext cx="2476204" cy="148572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sp3d extrusionH="28000" prstMaterial="matte"/>
              </a:bodyPr>
              <a:lstStyle/>
              <a:p>
                <a:pPr lvl="0" algn="ctr" defTabSz="2266950">
                  <a:lnSpc>
                    <a:spcPct val="90000"/>
                  </a:lnSpc>
                  <a:spcBef>
                    <a:spcPct val="0"/>
                  </a:spcBef>
                  <a:spcAft>
                    <a:spcPct val="35000"/>
                  </a:spcAft>
                </a:pPr>
                <a:r>
                  <a:rPr lang="en-US" sz="5100" kern="1200" dirty="0" smtClean="0"/>
                  <a:t>Place</a:t>
                </a:r>
              </a:p>
            </p:txBody>
          </p:sp>
        </p:grpSp>
      </p:grpSp>
      <p:pic>
        <p:nvPicPr>
          <p:cNvPr id="4100" name="Picture 4" descr="http://bloximages.chicago2.vip.townnews.com/nwitimes.com/content/tncms/assets/v3/editorial/4/87/48784c3a-2945-5118-8727-07c78bbe2610/53d05fdf38448.preview-620.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4368" y="0"/>
            <a:ext cx="6160169" cy="46201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presswire.com/sites/presswire/files/media_distribution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06" y="4820428"/>
            <a:ext cx="4761084" cy="186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937362"/>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http://www.options-mailorder.co.uk/images/news/MultiChannelRetailingInfographic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85" y="0"/>
            <a:ext cx="1231003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33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222" y="0"/>
            <a:ext cx="7547810" cy="4351338"/>
          </a:xfrm>
        </p:spPr>
        <p:txBody>
          <a:bodyPr>
            <a:noAutofit/>
          </a:bodyPr>
          <a:lstStyle/>
          <a:p>
            <a:r>
              <a:rPr lang="en-US" b="1" dirty="0"/>
              <a:t>Promotion</a:t>
            </a:r>
            <a:r>
              <a:rPr lang="en-US" b="1" i="1" dirty="0"/>
              <a:t> </a:t>
            </a:r>
            <a:r>
              <a:rPr lang="en-US" dirty="0"/>
              <a:t>is </a:t>
            </a:r>
            <a:r>
              <a:rPr lang="en-US" dirty="0" smtClean="0"/>
              <a:t>nonpersonal activity that aids </a:t>
            </a:r>
            <a:r>
              <a:rPr lang="en-US" dirty="0"/>
              <a:t>the sale of goods or services to </a:t>
            </a:r>
            <a:r>
              <a:rPr lang="en-US" dirty="0" smtClean="0"/>
              <a:t>an audience</a:t>
            </a:r>
            <a:endParaRPr lang="en-US" dirty="0"/>
          </a:p>
          <a:p>
            <a:pPr lvl="1"/>
            <a:r>
              <a:rPr lang="en-US" dirty="0"/>
              <a:t>It enhances the demand for specific </a:t>
            </a:r>
            <a:r>
              <a:rPr lang="en-US" dirty="0" smtClean="0"/>
              <a:t>brands of </a:t>
            </a:r>
            <a:r>
              <a:rPr lang="en-US" dirty="0"/>
              <a:t>merchandise </a:t>
            </a:r>
            <a:endParaRPr lang="en-US" dirty="0" smtClean="0"/>
          </a:p>
          <a:p>
            <a:pPr lvl="1"/>
            <a:r>
              <a:rPr lang="en-US" dirty="0" smtClean="0"/>
              <a:t>It also helps </a:t>
            </a:r>
            <a:r>
              <a:rPr lang="en-US" dirty="0"/>
              <a:t>retailers </a:t>
            </a:r>
            <a:r>
              <a:rPr lang="en-US" dirty="0" smtClean="0"/>
              <a:t>establish their </a:t>
            </a:r>
            <a:r>
              <a:rPr lang="en-US" dirty="0"/>
              <a:t>identity to </a:t>
            </a:r>
            <a:r>
              <a:rPr lang="en-US" dirty="0" smtClean="0"/>
              <a:t>consumers</a:t>
            </a:r>
          </a:p>
          <a:p>
            <a:r>
              <a:rPr lang="en-US" dirty="0" smtClean="0"/>
              <a:t>Promotional campaigns spread </a:t>
            </a:r>
            <a:r>
              <a:rPr lang="en-US" dirty="0"/>
              <a:t>information to the marketplace and </a:t>
            </a:r>
            <a:r>
              <a:rPr lang="en-US" dirty="0" smtClean="0"/>
              <a:t>often determine </a:t>
            </a:r>
            <a:r>
              <a:rPr lang="en-US" dirty="0"/>
              <a:t>the success of a marketing </a:t>
            </a:r>
            <a:r>
              <a:rPr lang="en-US" dirty="0" smtClean="0"/>
              <a:t>effort</a:t>
            </a:r>
            <a:endParaRPr lang="en-US" dirty="0"/>
          </a:p>
        </p:txBody>
      </p:sp>
      <p:grpSp>
        <p:nvGrpSpPr>
          <p:cNvPr id="4" name="Diagram group"/>
          <p:cNvGrpSpPr/>
          <p:nvPr/>
        </p:nvGrpSpPr>
        <p:grpSpPr>
          <a:xfrm>
            <a:off x="8763074" y="487977"/>
            <a:ext cx="3212214" cy="1485723"/>
            <a:chOff x="0" y="0"/>
            <a:chExt cx="2476204" cy="1485723"/>
          </a:xfrm>
          <a:solidFill>
            <a:srgbClr val="7030A0"/>
          </a:solidFill>
          <a:scene3d>
            <a:camera prst="perspectiveRelaxed">
              <a:rot lat="19149996" lon="20104178" rev="1577324"/>
            </a:camera>
            <a:lightRig rig="soft" dir="t"/>
            <a:backdrop>
              <a:anchor x="0" y="0" z="-210000"/>
              <a:norm dx="0" dy="0" dz="914400"/>
              <a:up dx="0" dy="914400" dz="0"/>
            </a:backdrop>
          </a:scene3d>
        </p:grpSpPr>
        <p:grpSp>
          <p:nvGrpSpPr>
            <p:cNvPr id="5" name="Group 4"/>
            <p:cNvGrpSpPr/>
            <p:nvPr/>
          </p:nvGrpSpPr>
          <p:grpSpPr>
            <a:xfrm>
              <a:off x="0" y="0"/>
              <a:ext cx="2476204" cy="1485723"/>
              <a:chOff x="0" y="0"/>
              <a:chExt cx="2476204" cy="1485723"/>
            </a:xfrm>
            <a:grpFill/>
          </p:grpSpPr>
          <p:sp>
            <p:nvSpPr>
              <p:cNvPr id="6" name="Rectangle 5"/>
              <p:cNvSpPr/>
              <p:nvPr/>
            </p:nvSpPr>
            <p:spPr>
              <a:xfrm>
                <a:off x="0" y="0"/>
                <a:ext cx="2476204" cy="1485723"/>
              </a:xfrm>
              <a:prstGeom prst="rect">
                <a:avLst/>
              </a:prstGeom>
              <a:grpFill/>
              <a:sp3d extrusionH="152250" prstMaterial="matte">
                <a:bevelT w="165100" prst="coolSlant"/>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Rectangle 6"/>
              <p:cNvSpPr/>
              <p:nvPr/>
            </p:nvSpPr>
            <p:spPr>
              <a:xfrm>
                <a:off x="0" y="0"/>
                <a:ext cx="2476204" cy="148572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sp3d extrusionH="28000" prstMaterial="matte"/>
              </a:bodyPr>
              <a:lstStyle/>
              <a:p>
                <a:pPr lvl="0" algn="ctr" defTabSz="2266950">
                  <a:lnSpc>
                    <a:spcPct val="90000"/>
                  </a:lnSpc>
                  <a:spcBef>
                    <a:spcPct val="0"/>
                  </a:spcBef>
                  <a:spcAft>
                    <a:spcPct val="35000"/>
                  </a:spcAft>
                </a:pPr>
                <a:r>
                  <a:rPr lang="en-US" sz="5100" kern="1200" dirty="0" smtClean="0"/>
                  <a:t>Promotion</a:t>
                </a:r>
              </a:p>
            </p:txBody>
          </p:sp>
        </p:grpSp>
      </p:grpSp>
      <p:pic>
        <p:nvPicPr>
          <p:cNvPr id="5124" name="Picture 4" descr="http://cdn2.business2community.com/wp-content/uploads/2015/01/promotion-wordl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697435">
            <a:off x="8600966" y="4635326"/>
            <a:ext cx="3966650" cy="172832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danilopontone.it/wp-content/uploads/2015/04/promotion-marketing-mix.jpg"/>
          <p:cNvPicPr>
            <a:picLocks noChangeAspect="1" noChangeArrowheads="1"/>
          </p:cNvPicPr>
          <p:nvPr/>
        </p:nvPicPr>
        <p:blipFill rotWithShape="1">
          <a:blip r:embed="rId3">
            <a:clrChange>
              <a:clrFrom>
                <a:srgbClr val="8BA345"/>
              </a:clrFrom>
              <a:clrTo>
                <a:srgbClr val="8BA345">
                  <a:alpha val="0"/>
                </a:srgbClr>
              </a:clrTo>
            </a:clrChange>
            <a:extLst>
              <a:ext uri="{28A0092B-C50C-407E-A947-70E740481C1C}">
                <a14:useLocalDpi xmlns:a14="http://schemas.microsoft.com/office/drawing/2010/main" val="0"/>
              </a:ext>
            </a:extLst>
          </a:blip>
          <a:srcRect t="20228"/>
          <a:stretch/>
        </p:blipFill>
        <p:spPr bwMode="auto">
          <a:xfrm>
            <a:off x="-312821" y="3539405"/>
            <a:ext cx="7102642" cy="331859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images.wisegeek.com/coupons-and-advertisements.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18464">
            <a:off x="7059331" y="2366273"/>
            <a:ext cx="2399152" cy="198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363492"/>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680"/>
            <a:ext cx="7794291" cy="1181184"/>
          </a:xfrm>
        </p:spPr>
        <p:txBody>
          <a:bodyPr>
            <a:normAutofit fontScale="90000"/>
          </a:bodyPr>
          <a:lstStyle/>
          <a:p>
            <a:r>
              <a:rPr lang="en-US" dirty="0">
                <a:latin typeface="Helvetica" pitchFamily="34" charset="0"/>
                <a:cs typeface="Helvetica" pitchFamily="34" charset="0"/>
              </a:rPr>
              <a:t>The Concept </a:t>
            </a:r>
            <a:r>
              <a:rPr lang="en-US" dirty="0" smtClean="0">
                <a:latin typeface="Helvetica" pitchFamily="34" charset="0"/>
                <a:cs typeface="Helvetica" pitchFamily="34" charset="0"/>
              </a:rPr>
              <a:t>of Merchandising</a:t>
            </a:r>
            <a:endParaRPr lang="en-US" dirty="0">
              <a:latin typeface="Helvetica" pitchFamily="34" charset="0"/>
              <a:cs typeface="Helvetica" pitchFamily="34" charset="0"/>
            </a:endParaRPr>
          </a:p>
        </p:txBody>
      </p:sp>
      <p:sp>
        <p:nvSpPr>
          <p:cNvPr id="3" name="Content Placeholder 2"/>
          <p:cNvSpPr>
            <a:spLocks noGrp="1"/>
          </p:cNvSpPr>
          <p:nvPr>
            <p:ph idx="1"/>
          </p:nvPr>
        </p:nvSpPr>
        <p:spPr>
          <a:xfrm>
            <a:off x="7407691" y="132347"/>
            <a:ext cx="4836694" cy="3874252"/>
          </a:xfrm>
        </p:spPr>
        <p:txBody>
          <a:bodyPr>
            <a:normAutofit fontScale="92500" lnSpcReduction="10000"/>
          </a:bodyPr>
          <a:lstStyle/>
          <a:p>
            <a:r>
              <a:rPr lang="en-US" b="1" dirty="0"/>
              <a:t>Merchandising</a:t>
            </a:r>
            <a:r>
              <a:rPr lang="en-US" b="1" i="1" dirty="0"/>
              <a:t> </a:t>
            </a:r>
            <a:r>
              <a:rPr lang="en-US" dirty="0"/>
              <a:t>is the </a:t>
            </a:r>
            <a:r>
              <a:rPr lang="en-US" dirty="0" smtClean="0"/>
              <a:t>process through </a:t>
            </a:r>
            <a:r>
              <a:rPr lang="en-US" dirty="0"/>
              <a:t>which products are obtained </a:t>
            </a:r>
            <a:r>
              <a:rPr lang="en-US" dirty="0" smtClean="0"/>
              <a:t>and promoted </a:t>
            </a:r>
            <a:r>
              <a:rPr lang="en-US" dirty="0"/>
              <a:t>to the point of </a:t>
            </a:r>
            <a:r>
              <a:rPr lang="en-US" dirty="0" smtClean="0"/>
              <a:t>sale</a:t>
            </a:r>
          </a:p>
          <a:p>
            <a:pPr lvl="1"/>
            <a:r>
              <a:rPr lang="en-US" dirty="0"/>
              <a:t>This is done </a:t>
            </a:r>
            <a:r>
              <a:rPr lang="en-US" dirty="0" smtClean="0"/>
              <a:t>in response </a:t>
            </a:r>
            <a:r>
              <a:rPr lang="en-US" dirty="0"/>
              <a:t>to the market demands </a:t>
            </a:r>
            <a:r>
              <a:rPr lang="en-US" dirty="0" smtClean="0"/>
              <a:t>indicated through </a:t>
            </a:r>
            <a:r>
              <a:rPr lang="en-US" dirty="0"/>
              <a:t>marketing efforts</a:t>
            </a:r>
            <a:endParaRPr lang="en-US" dirty="0" smtClean="0"/>
          </a:p>
          <a:p>
            <a:r>
              <a:rPr lang="en-US" dirty="0"/>
              <a:t>Merchandising </a:t>
            </a:r>
            <a:r>
              <a:rPr lang="en-US" dirty="0" smtClean="0"/>
              <a:t>tries to make a profit by matching </a:t>
            </a:r>
            <a:r>
              <a:rPr lang="en-US" dirty="0"/>
              <a:t>the </a:t>
            </a:r>
            <a:r>
              <a:rPr lang="en-US" dirty="0" smtClean="0"/>
              <a:t>company’s products to existing markets</a:t>
            </a:r>
            <a:endParaRPr lang="en-US" dirty="0"/>
          </a:p>
        </p:txBody>
      </p:sp>
      <p:pic>
        <p:nvPicPr>
          <p:cNvPr id="6148" name="Picture 4" descr="http://extras.mnginteractive.com/live/media/site51/2011/1109/20111109_021540_1109_money_HMst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691" y="3736501"/>
            <a:ext cx="4796629" cy="312149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4.bp.blogspot.com/-HFpfqKGf3as/UbopDOW_cwI/AAAAAAAAWsw/s4NBimE_3S4/s1600/check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56" y="1503572"/>
            <a:ext cx="7139235" cy="535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647907"/>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41921"/>
            <a:ext cx="4487779" cy="5029200"/>
          </a:xfrm>
        </p:spPr>
        <p:txBody>
          <a:bodyPr>
            <a:normAutofit/>
          </a:bodyPr>
          <a:lstStyle/>
          <a:p>
            <a:r>
              <a:rPr lang="en-US" sz="2400" dirty="0">
                <a:latin typeface="Tahoma" pitchFamily="34" charset="0"/>
                <a:cs typeface="Tahoma" pitchFamily="34" charset="0"/>
              </a:rPr>
              <a:t>Merchandising </a:t>
            </a:r>
            <a:r>
              <a:rPr lang="en-US" sz="2400" dirty="0">
                <a:latin typeface="Tahoma" pitchFamily="34" charset="0"/>
                <a:cs typeface="Tahoma" pitchFamily="34" charset="0"/>
              </a:rPr>
              <a:t>involves varying degrees of planning, buying, and </a:t>
            </a:r>
            <a:r>
              <a:rPr lang="en-US" sz="2400" dirty="0">
                <a:latin typeface="Tahoma" pitchFamily="34" charset="0"/>
                <a:cs typeface="Tahoma" pitchFamily="34" charset="0"/>
              </a:rPr>
              <a:t>selling</a:t>
            </a:r>
          </a:p>
          <a:p>
            <a:r>
              <a:rPr lang="en-US" sz="2400" dirty="0">
                <a:latin typeface="Tahoma" pitchFamily="34" charset="0"/>
                <a:cs typeface="Tahoma" pitchFamily="34" charset="0"/>
              </a:rPr>
              <a:t>Ideally, </a:t>
            </a:r>
            <a:r>
              <a:rPr lang="en-US" sz="2400" dirty="0">
                <a:latin typeface="Tahoma" pitchFamily="34" charset="0"/>
                <a:cs typeface="Tahoma" pitchFamily="34" charset="0"/>
              </a:rPr>
              <a:t>it creates </a:t>
            </a:r>
            <a:r>
              <a:rPr lang="en-US" sz="2400" dirty="0">
                <a:latin typeface="Tahoma" pitchFamily="34" charset="0"/>
                <a:cs typeface="Tahoma" pitchFamily="34" charset="0"/>
              </a:rPr>
              <a:t>the </a:t>
            </a:r>
            <a:r>
              <a:rPr lang="en-US" sz="2400" dirty="0" smtClean="0">
                <a:latin typeface="Tahoma" pitchFamily="34" charset="0"/>
                <a:cs typeface="Tahoma" pitchFamily="34" charset="0"/>
              </a:rPr>
              <a:t>perfect blend of…..</a:t>
            </a:r>
          </a:p>
          <a:p>
            <a:pPr marL="0" indent="0">
              <a:buNone/>
            </a:pPr>
            <a:endParaRPr lang="en-US" sz="2400" dirty="0">
              <a:latin typeface="Tahoma" pitchFamily="34" charset="0"/>
              <a:cs typeface="Tahoma" pitchFamily="34" charset="0"/>
            </a:endParaRPr>
          </a:p>
          <a:p>
            <a:pPr marL="0" indent="0" algn="ctr">
              <a:buNone/>
            </a:pPr>
            <a:r>
              <a:rPr lang="en-US" sz="2400" dirty="0" smtClean="0">
                <a:latin typeface="Tahoma" pitchFamily="34" charset="0"/>
                <a:cs typeface="Tahoma" pitchFamily="34" charset="0"/>
              </a:rPr>
              <a:t>All this work and planning…..just to remind you to………… </a:t>
            </a:r>
            <a:r>
              <a:rPr lang="en-US" sz="2400" b="1" dirty="0" smtClean="0">
                <a:solidFill>
                  <a:srgbClr val="C00000"/>
                </a:solidFill>
                <a:latin typeface="Tahoma" pitchFamily="34" charset="0"/>
                <a:cs typeface="Tahoma" pitchFamily="34" charset="0"/>
              </a:rPr>
              <a:t>BUY IT</a:t>
            </a:r>
            <a:endParaRPr lang="en-US" sz="2000" b="1" dirty="0">
              <a:solidFill>
                <a:srgbClr val="C00000"/>
              </a:solidFill>
              <a:latin typeface="Tahoma" pitchFamily="34" charset="0"/>
              <a:cs typeface="Tahoma" pitchFamily="34" charset="0"/>
            </a:endParaRPr>
          </a:p>
        </p:txBody>
      </p:sp>
      <p:pic>
        <p:nvPicPr>
          <p:cNvPr id="7170" name="Picture 2" descr="http://2.bp.blogspot.com/_wF_vFbea8Ac/THVRAROB-xI/AAAAAAAAAbo/hPjuRNAKhhs/s1600/Forever%2B21%2BNew%2BTimes%2BSquare%2BOpening%2BCelebration%2BZCQTr2rA1y0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 y="3444327"/>
            <a:ext cx="5139975" cy="32535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889" y="1892043"/>
            <a:ext cx="5170058" cy="338554"/>
          </a:xfrm>
          <a:prstGeom prst="rect">
            <a:avLst/>
          </a:prstGeom>
        </p:spPr>
        <p:txBody>
          <a:bodyPr wrap="square" numCol="1">
            <a:spAutoFit/>
          </a:bodyPr>
          <a:lstStyle/>
          <a:p>
            <a:pPr lvl="1"/>
            <a:r>
              <a:rPr lang="en-US" sz="1600" i="1" dirty="0" smtClean="0">
                <a:effectLst>
                  <a:outerShdw blurRad="38100" dist="38100" dir="2700000" algn="tl">
                    <a:srgbClr val="000000">
                      <a:alpha val="43137"/>
                    </a:srgbClr>
                  </a:outerShdw>
                </a:effectLst>
                <a:latin typeface="Tahoma" pitchFamily="34" charset="0"/>
                <a:cs typeface="Tahoma" pitchFamily="34" charset="0"/>
              </a:rPr>
              <a:t>Products, place, price, quantity, time and appeal</a:t>
            </a:r>
          </a:p>
        </p:txBody>
      </p:sp>
      <p:pic>
        <p:nvPicPr>
          <p:cNvPr id="7172" name="Picture 4" descr="http://finally22sherin.weebly.com/uploads/4/9/6/3/49634487/8531397_or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4361" y="0"/>
            <a:ext cx="6307639" cy="412264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pecialtyretail.com/i/editorial/mm.0411.vm2.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3593" y="4323985"/>
            <a:ext cx="2383090" cy="230076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pecialtyretail.com/i/editorial/mm.0411.vm2.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4853" y="4200779"/>
            <a:ext cx="4419766" cy="257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029127"/>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0" y="160263"/>
            <a:ext cx="4876800" cy="856331"/>
          </a:xfrm>
        </p:spPr>
        <p:txBody>
          <a:bodyPr>
            <a:normAutofit fontScale="90000"/>
          </a:bodyPr>
          <a:lstStyle/>
          <a:p>
            <a:pPr algn="ctr"/>
            <a:r>
              <a:rPr lang="en-US" dirty="0">
                <a:latin typeface="Helvetica" pitchFamily="34" charset="0"/>
                <a:cs typeface="Helvetica" pitchFamily="34" charset="0"/>
              </a:rPr>
              <a:t>The Concept </a:t>
            </a:r>
            <a:r>
              <a:rPr lang="en-US" dirty="0" smtClean="0">
                <a:latin typeface="Helvetica" pitchFamily="34" charset="0"/>
                <a:cs typeface="Helvetica" pitchFamily="34" charset="0"/>
              </a:rPr>
              <a:t/>
            </a:r>
            <a:br>
              <a:rPr lang="en-US" dirty="0" smtClean="0">
                <a:latin typeface="Helvetica" pitchFamily="34" charset="0"/>
                <a:cs typeface="Helvetica" pitchFamily="34" charset="0"/>
              </a:rPr>
            </a:br>
            <a:r>
              <a:rPr lang="en-US" dirty="0" smtClean="0">
                <a:latin typeface="Helvetica" pitchFamily="34" charset="0"/>
                <a:cs typeface="Helvetica" pitchFamily="34" charset="0"/>
              </a:rPr>
              <a:t>of </a:t>
            </a:r>
            <a:r>
              <a:rPr lang="en-US" dirty="0" smtClean="0">
                <a:latin typeface="Helvetica" pitchFamily="34" charset="0"/>
                <a:cs typeface="Helvetica" pitchFamily="34" charset="0"/>
              </a:rPr>
              <a:t>Merchandising</a:t>
            </a:r>
            <a:endParaRPr lang="en-US" dirty="0">
              <a:latin typeface="Helvetica" pitchFamily="34" charset="0"/>
              <a:cs typeface="Helvetica" pitchFamily="34" charset="0"/>
            </a:endParaRPr>
          </a:p>
        </p:txBody>
      </p:sp>
      <p:sp>
        <p:nvSpPr>
          <p:cNvPr id="3" name="Content Placeholder 2"/>
          <p:cNvSpPr>
            <a:spLocks noGrp="1"/>
          </p:cNvSpPr>
          <p:nvPr>
            <p:ph idx="1"/>
          </p:nvPr>
        </p:nvSpPr>
        <p:spPr>
          <a:xfrm>
            <a:off x="8931443" y="1149267"/>
            <a:ext cx="3260557" cy="5708733"/>
          </a:xfrm>
        </p:spPr>
        <p:txBody>
          <a:bodyPr>
            <a:normAutofit fontScale="92500" lnSpcReduction="20000"/>
          </a:bodyPr>
          <a:lstStyle/>
          <a:p>
            <a:r>
              <a:rPr lang="en-US" dirty="0" smtClean="0"/>
              <a:t>Merchandising - done </a:t>
            </a:r>
            <a:r>
              <a:rPr lang="en-US" dirty="0"/>
              <a:t>by all </a:t>
            </a:r>
            <a:r>
              <a:rPr lang="en-US" dirty="0" smtClean="0"/>
              <a:t>companies that </a:t>
            </a:r>
            <a:r>
              <a:rPr lang="en-US" dirty="0"/>
              <a:t>deal with fashion </a:t>
            </a:r>
            <a:r>
              <a:rPr lang="en-US" dirty="0" smtClean="0"/>
              <a:t>goods</a:t>
            </a:r>
          </a:p>
          <a:p>
            <a:pPr lvl="1"/>
            <a:r>
              <a:rPr lang="en-US" dirty="0" smtClean="0"/>
              <a:t>It also includes store layout, merchandise display, promotional events, and other activities</a:t>
            </a:r>
          </a:p>
          <a:p>
            <a:r>
              <a:rPr lang="en-US" dirty="0" smtClean="0"/>
              <a:t>Retailing- </a:t>
            </a:r>
            <a:r>
              <a:rPr lang="en-US" dirty="0"/>
              <a:t>concentrates almost </a:t>
            </a:r>
            <a:r>
              <a:rPr lang="en-US" dirty="0" smtClean="0"/>
              <a:t>entirely on </a:t>
            </a:r>
            <a:r>
              <a:rPr lang="en-US" dirty="0"/>
              <a:t>the merchandising functions of planning</a:t>
            </a:r>
            <a:r>
              <a:rPr lang="en-US" dirty="0" smtClean="0"/>
              <a:t>, buying</a:t>
            </a:r>
            <a:r>
              <a:rPr lang="en-US" dirty="0"/>
              <a:t>, and </a:t>
            </a:r>
            <a:r>
              <a:rPr lang="en-US" dirty="0" smtClean="0"/>
              <a:t>selling</a:t>
            </a:r>
          </a:p>
          <a:p>
            <a:pPr lvl="1"/>
            <a:r>
              <a:rPr lang="en-US" dirty="0" smtClean="0"/>
              <a:t>People </a:t>
            </a:r>
            <a:r>
              <a:rPr lang="en-US" dirty="0"/>
              <a:t>often refer to apparel retailing </a:t>
            </a:r>
            <a:r>
              <a:rPr lang="en-US" dirty="0" smtClean="0"/>
              <a:t>as </a:t>
            </a:r>
            <a:r>
              <a:rPr lang="en-US" dirty="0"/>
              <a:t>“fashion </a:t>
            </a:r>
            <a:r>
              <a:rPr lang="en-US" dirty="0" smtClean="0"/>
              <a:t>merchandising” </a:t>
            </a:r>
          </a:p>
        </p:txBody>
      </p:sp>
      <p:pic>
        <p:nvPicPr>
          <p:cNvPr id="13314" name="Picture 2" descr="http://www.plus1gaming.com/wordpress/wp-content/uploads/store-mockup11.jpg"/>
          <p:cNvPicPr>
            <a:picLocks noChangeAspect="1" noChangeArrowheads="1"/>
          </p:cNvPicPr>
          <p:nvPr/>
        </p:nvPicPr>
        <p:blipFill>
          <a:blip r:embed="rId3">
            <a:clrChange>
              <a:clrFrom>
                <a:srgbClr val="99BD91"/>
              </a:clrFrom>
              <a:clrTo>
                <a:srgbClr val="99BD91">
                  <a:alpha val="0"/>
                </a:srgbClr>
              </a:clrTo>
            </a:clrChange>
            <a:extLst>
              <a:ext uri="{28A0092B-C50C-407E-A947-70E740481C1C}">
                <a14:useLocalDpi xmlns:a14="http://schemas.microsoft.com/office/drawing/2010/main" val="0"/>
              </a:ext>
            </a:extLst>
          </a:blip>
          <a:srcRect/>
          <a:stretch>
            <a:fillRect/>
          </a:stretch>
        </p:blipFill>
        <p:spPr bwMode="auto">
          <a:xfrm>
            <a:off x="0" y="-123198"/>
            <a:ext cx="6617368" cy="451332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blog.lavi.com/wp-content/uploads/2013/12/Qtrac-NeXtrac1-e13868733659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89409"/>
            <a:ext cx="5043236" cy="216859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www.richgrantprosource.com/Killion1-sm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6320" y="4390131"/>
            <a:ext cx="3475123" cy="222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039436"/>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hawkconcretefloorcoatings.com.au/wp-content/uploads/2014/08/before-after-retail-flake-flooring-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789" y="1460084"/>
            <a:ext cx="9641305" cy="5128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78339"/>
            <a:ext cx="10515600" cy="1325563"/>
          </a:xfrm>
        </p:spPr>
        <p:txBody>
          <a:bodyPr>
            <a:normAutofit/>
          </a:bodyPr>
          <a:lstStyle/>
          <a:p>
            <a:r>
              <a:rPr lang="en-US" dirty="0">
                <a:latin typeface="Helvetica" pitchFamily="34" charset="0"/>
                <a:cs typeface="Helvetica" pitchFamily="34" charset="0"/>
              </a:rPr>
              <a:t>The Concept </a:t>
            </a:r>
            <a:r>
              <a:rPr lang="en-US" dirty="0" smtClean="0">
                <a:latin typeface="Helvetica" pitchFamily="34" charset="0"/>
                <a:cs typeface="Helvetica" pitchFamily="34" charset="0"/>
              </a:rPr>
              <a:t>of Merchandising</a:t>
            </a:r>
            <a:endParaRPr lang="en-US" dirty="0">
              <a:latin typeface="Helvetica" pitchFamily="34" charset="0"/>
              <a:cs typeface="Helvetica" pitchFamily="34" charset="0"/>
            </a:endParaRPr>
          </a:p>
        </p:txBody>
      </p:sp>
      <p:sp>
        <p:nvSpPr>
          <p:cNvPr id="3" name="Content Placeholder 2"/>
          <p:cNvSpPr>
            <a:spLocks noGrp="1"/>
          </p:cNvSpPr>
          <p:nvPr>
            <p:ph idx="1"/>
          </p:nvPr>
        </p:nvSpPr>
        <p:spPr>
          <a:xfrm>
            <a:off x="44516" y="888749"/>
            <a:ext cx="7822132" cy="1687596"/>
          </a:xfrm>
        </p:spPr>
        <p:txBody>
          <a:bodyPr>
            <a:normAutofit/>
          </a:bodyPr>
          <a:lstStyle/>
          <a:p>
            <a:r>
              <a:rPr lang="en-US" sz="2000" dirty="0"/>
              <a:t>Merchandisers must consider the </a:t>
            </a:r>
            <a:r>
              <a:rPr lang="en-US" sz="2000" dirty="0" smtClean="0"/>
              <a:t>costs of </a:t>
            </a:r>
            <a:r>
              <a:rPr lang="en-US" sz="2000" dirty="0"/>
              <a:t>goods as well as all other costs of receiving</a:t>
            </a:r>
            <a:r>
              <a:rPr lang="en-US" sz="2000" dirty="0" smtClean="0"/>
              <a:t>, handling</a:t>
            </a:r>
            <a:r>
              <a:rPr lang="en-US" sz="2000" dirty="0"/>
              <a:t>, promoting, and selling the </a:t>
            </a:r>
            <a:r>
              <a:rPr lang="en-US" sz="2000" dirty="0" smtClean="0"/>
              <a:t>goods </a:t>
            </a:r>
          </a:p>
        </p:txBody>
      </p:sp>
      <p:sp>
        <p:nvSpPr>
          <p:cNvPr id="4" name="Rectangle 3"/>
          <p:cNvSpPr/>
          <p:nvPr/>
        </p:nvSpPr>
        <p:spPr>
          <a:xfrm>
            <a:off x="888731" y="6439633"/>
            <a:ext cx="10543674" cy="461665"/>
          </a:xfrm>
          <a:prstGeom prst="rect">
            <a:avLst/>
          </a:prstGeom>
        </p:spPr>
        <p:txBody>
          <a:bodyPr wrap="square">
            <a:spAutoFit/>
          </a:bodyPr>
          <a:lstStyle/>
          <a:p>
            <a:pPr algn="ctr"/>
            <a:r>
              <a:rPr lang="en-US" sz="2400" dirty="0" smtClean="0"/>
              <a:t>Successful retailing requires good marketing supported by effective merchandising</a:t>
            </a:r>
            <a:endParaRPr lang="en-US" sz="2400" dirty="0"/>
          </a:p>
        </p:txBody>
      </p:sp>
      <p:sp>
        <p:nvSpPr>
          <p:cNvPr id="5" name="Rectangle 4"/>
          <p:cNvSpPr/>
          <p:nvPr/>
        </p:nvSpPr>
        <p:spPr>
          <a:xfrm>
            <a:off x="8201927" y="508505"/>
            <a:ext cx="4094347" cy="923330"/>
          </a:xfrm>
          <a:prstGeom prst="rect">
            <a:avLst/>
          </a:prstGeom>
        </p:spPr>
        <p:txBody>
          <a:bodyPr wrap="square">
            <a:spAutoFit/>
          </a:bodyPr>
          <a:lstStyle/>
          <a:p>
            <a:r>
              <a:rPr lang="en-US" dirty="0" smtClean="0"/>
              <a:t>Textile/apparel merchandising also has special challenges because of constantly changing fashions</a:t>
            </a:r>
            <a:endParaRPr lang="en-US" dirty="0" smtClean="0"/>
          </a:p>
        </p:txBody>
      </p:sp>
    </p:spTree>
    <p:extLst>
      <p:ext uri="{BB962C8B-B14F-4D97-AF65-F5344CB8AC3E}">
        <p14:creationId xmlns:p14="http://schemas.microsoft.com/office/powerpoint/2010/main" val="1466828863"/>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6937" y="2518778"/>
            <a:ext cx="397443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latin typeface="Helvetica" pitchFamily="34" charset="0"/>
                <a:cs typeface="Helvetica" pitchFamily="34" charset="0"/>
              </a:rPr>
              <a:t>Business Cycles</a:t>
            </a:r>
            <a:endParaRPr lang="en-US" dirty="0">
              <a:latin typeface="Helvetica" pitchFamily="34" charset="0"/>
              <a:cs typeface="Helvetica" pitchFamily="34" charset="0"/>
            </a:endParaRPr>
          </a:p>
        </p:txBody>
      </p:sp>
      <p:graphicFrame>
        <p:nvGraphicFramePr>
          <p:cNvPr id="3" name="Diagram 2"/>
          <p:cNvGraphicFramePr/>
          <p:nvPr>
            <p:extLst>
              <p:ext uri="{D42A27DB-BD31-4B8C-83A1-F6EECF244321}">
                <p14:modId xmlns:p14="http://schemas.microsoft.com/office/powerpoint/2010/main" val="3205540941"/>
              </p:ext>
            </p:extLst>
          </p:nvPr>
        </p:nvGraphicFramePr>
        <p:xfrm>
          <a:off x="216568" y="216567"/>
          <a:ext cx="12945979" cy="6388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8679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latin typeface="Helvetica" pitchFamily="34" charset="0"/>
                <a:cs typeface="Helvetica" pitchFamily="34" charset="0"/>
              </a:rPr>
              <a:t>Business Cycles</a:t>
            </a:r>
          </a:p>
        </p:txBody>
      </p:sp>
      <p:sp>
        <p:nvSpPr>
          <p:cNvPr id="3" name="Content Placeholder 2"/>
          <p:cNvSpPr>
            <a:spLocks noGrp="1"/>
          </p:cNvSpPr>
          <p:nvPr>
            <p:ph idx="1"/>
          </p:nvPr>
        </p:nvSpPr>
        <p:spPr>
          <a:xfrm>
            <a:off x="6581274" y="531019"/>
            <a:ext cx="5470358" cy="4351338"/>
          </a:xfrm>
        </p:spPr>
        <p:txBody>
          <a:bodyPr>
            <a:normAutofit lnSpcReduction="10000"/>
          </a:bodyPr>
          <a:lstStyle/>
          <a:p>
            <a:r>
              <a:rPr lang="en-US" b="1" dirty="0"/>
              <a:t>Business cycles</a:t>
            </a:r>
            <a:r>
              <a:rPr lang="en-US" b="1" i="1" dirty="0"/>
              <a:t> </a:t>
            </a:r>
            <a:r>
              <a:rPr lang="en-US" dirty="0"/>
              <a:t>are fluctuations in </a:t>
            </a:r>
            <a:r>
              <a:rPr lang="en-US" dirty="0" smtClean="0"/>
              <a:t>the level </a:t>
            </a:r>
            <a:r>
              <a:rPr lang="en-US" dirty="0"/>
              <a:t>of economic activity over periods of </a:t>
            </a:r>
            <a:r>
              <a:rPr lang="en-US" dirty="0" smtClean="0"/>
              <a:t>several years</a:t>
            </a:r>
          </a:p>
          <a:p>
            <a:r>
              <a:rPr lang="en-US" dirty="0" smtClean="0"/>
              <a:t>Recessions result in a </a:t>
            </a:r>
            <a:r>
              <a:rPr lang="en-US" dirty="0"/>
              <a:t>drop in </a:t>
            </a:r>
            <a:r>
              <a:rPr lang="en-US" b="1" dirty="0"/>
              <a:t>consumer </a:t>
            </a:r>
            <a:r>
              <a:rPr lang="en-US" b="1" dirty="0" smtClean="0"/>
              <a:t>confidence </a:t>
            </a:r>
            <a:r>
              <a:rPr lang="en-US" dirty="0" smtClean="0"/>
              <a:t>in the economy</a:t>
            </a:r>
            <a:endParaRPr lang="en-US" i="1" dirty="0" smtClean="0"/>
          </a:p>
          <a:p>
            <a:pPr lvl="1"/>
            <a:r>
              <a:rPr lang="en-US" dirty="0" smtClean="0"/>
              <a:t>This causes </a:t>
            </a:r>
            <a:r>
              <a:rPr lang="en-US" dirty="0"/>
              <a:t>lower </a:t>
            </a:r>
            <a:r>
              <a:rPr lang="en-US" dirty="0" smtClean="0"/>
              <a:t>retail sales</a:t>
            </a:r>
            <a:r>
              <a:rPr lang="en-US" dirty="0"/>
              <a:t>, which signals factories to produce </a:t>
            </a:r>
            <a:r>
              <a:rPr lang="en-US" dirty="0" smtClean="0"/>
              <a:t>less</a:t>
            </a:r>
          </a:p>
          <a:p>
            <a:r>
              <a:rPr lang="en-US" dirty="0" smtClean="0"/>
              <a:t>Fashion </a:t>
            </a:r>
            <a:r>
              <a:rPr lang="en-US" dirty="0"/>
              <a:t>products </a:t>
            </a:r>
            <a:r>
              <a:rPr lang="en-US" dirty="0" smtClean="0"/>
              <a:t>are affected </a:t>
            </a:r>
            <a:r>
              <a:rPr lang="en-US" dirty="0"/>
              <a:t>strongly by </a:t>
            </a:r>
            <a:r>
              <a:rPr lang="en-US" dirty="0" smtClean="0"/>
              <a:t>economic recessions </a:t>
            </a:r>
            <a:r>
              <a:rPr lang="en-US" dirty="0"/>
              <a:t>and expansions</a:t>
            </a:r>
          </a:p>
        </p:txBody>
      </p:sp>
      <p:sp>
        <p:nvSpPr>
          <p:cNvPr id="4" name="TextBox 3"/>
          <p:cNvSpPr txBox="1">
            <a:spLocks noChangeArrowheads="1"/>
          </p:cNvSpPr>
          <p:nvPr/>
        </p:nvSpPr>
        <p:spPr bwMode="auto">
          <a:xfrm>
            <a:off x="9026526" y="6181725"/>
            <a:ext cx="1184275" cy="369888"/>
          </a:xfrm>
          <a:prstGeom prst="rect">
            <a:avLst/>
          </a:prstGeom>
          <a:noFill/>
          <a:ln w="9525">
            <a:noFill/>
            <a:miter lim="800000"/>
            <a:headEnd/>
            <a:tailEnd/>
          </a:ln>
        </p:spPr>
        <p:txBody>
          <a:bodyPr wrap="none">
            <a:spAutoFit/>
          </a:bodyPr>
          <a:lstStyle/>
          <a:p>
            <a:r>
              <a:rPr lang="en-US" i="1" dirty="0">
                <a:latin typeface="Tahoma" pitchFamily="34" charset="0"/>
                <a:cs typeface="Tahoma" pitchFamily="34" charset="0"/>
              </a:rPr>
              <a:t>continued</a:t>
            </a:r>
          </a:p>
        </p:txBody>
      </p:sp>
      <p:pic>
        <p:nvPicPr>
          <p:cNvPr id="8194" name="Picture 2" descr="http://fm.cnbc.com/applications/cnbc.com/resources/img/editorial/2014/04/11/101577348-187788967.530x298.jpg?v=14382843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924" y="4577751"/>
            <a:ext cx="4055477" cy="228024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mariaonpoint.com/wp-content/uploads/2013/07/Maria_On_Point_Clutches_Splurge_vs_St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52" y="1004719"/>
            <a:ext cx="5770968" cy="585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131802"/>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6567"/>
            <a:ext cx="7523747" cy="1450056"/>
          </a:xfrm>
        </p:spPr>
        <p:txBody>
          <a:bodyPr>
            <a:noAutofit/>
          </a:bodyPr>
          <a:lstStyle/>
          <a:p>
            <a:r>
              <a:rPr lang="en-US" dirty="0"/>
              <a:t>Business Cycles</a:t>
            </a:r>
          </a:p>
        </p:txBody>
      </p:sp>
      <p:sp>
        <p:nvSpPr>
          <p:cNvPr id="3" name="Content Placeholder 2"/>
          <p:cNvSpPr>
            <a:spLocks noGrp="1"/>
          </p:cNvSpPr>
          <p:nvPr>
            <p:ph idx="1"/>
          </p:nvPr>
        </p:nvSpPr>
        <p:spPr>
          <a:xfrm>
            <a:off x="4088029" y="165103"/>
            <a:ext cx="7053213" cy="1257048"/>
          </a:xfrm>
        </p:spPr>
        <p:txBody>
          <a:bodyPr>
            <a:normAutofit/>
          </a:bodyPr>
          <a:lstStyle/>
          <a:p>
            <a:r>
              <a:rPr lang="en-US" dirty="0"/>
              <a:t>Fashion goods have faster and deeper recessions than do the more-necessary </a:t>
            </a:r>
            <a:r>
              <a:rPr lang="en-US" dirty="0" smtClean="0"/>
              <a:t>items</a:t>
            </a:r>
            <a:endParaRPr lang="en-US" dirty="0"/>
          </a:p>
        </p:txBody>
      </p:sp>
      <p:pic>
        <p:nvPicPr>
          <p:cNvPr id="9220" name="Picture 4" descr="http://www.newsmax.com/CMSPages/GetFile.aspx?guid=f77aa300-a636-4709-a3c5-d42dc951b70f&amp;SiteName=Newsmax&amp;maxsidesize=6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9441" y="4468812"/>
            <a:ext cx="2398295" cy="199857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doncooper.com/wp-content/uploads/2009/02/Selling-wants-vs-need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474" y="1089401"/>
            <a:ext cx="4038600" cy="2695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0474" y="4343733"/>
            <a:ext cx="7555131" cy="2123658"/>
          </a:xfrm>
          <a:prstGeom prst="rect">
            <a:avLst/>
          </a:prstGeom>
        </p:spPr>
        <p:txBody>
          <a:bodyPr wrap="square">
            <a:spAutoFit/>
          </a:bodyPr>
          <a:lstStyle/>
          <a:p>
            <a:pPr marL="457200" indent="-457200">
              <a:buFont typeface="Arial" panose="020B0604020202020204" pitchFamily="34" charset="0"/>
              <a:buChar char="•"/>
            </a:pPr>
            <a:r>
              <a:rPr lang="en-US" sz="2800" dirty="0" smtClean="0"/>
              <a:t>When the economy is growing, the market for fashion merchandise often grows faster than the general economy</a:t>
            </a:r>
          </a:p>
          <a:p>
            <a:pPr marL="914400" lvl="1" indent="-457200">
              <a:buFont typeface="Arial" panose="020B0604020202020204" pitchFamily="34" charset="0"/>
              <a:buChar char="•"/>
            </a:pPr>
            <a:r>
              <a:rPr lang="en-US" sz="2400" dirty="0" smtClean="0"/>
              <a:t>During more prosperous economic times, consumers buy more costly apparel items</a:t>
            </a:r>
            <a:endParaRPr lang="en-US" sz="2400" dirty="0"/>
          </a:p>
        </p:txBody>
      </p:sp>
      <p:pic>
        <p:nvPicPr>
          <p:cNvPr id="9224" name="Picture 8" descr="http://allthatglittersisgold.net/content/uploads/2014/02/Bow-shoes-splurge-vs-steal.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3747" y="1422151"/>
            <a:ext cx="2743203" cy="251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64770"/>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8" y="-15622"/>
            <a:ext cx="10515600" cy="1325563"/>
          </a:xfrm>
        </p:spPr>
        <p:txBody>
          <a:bodyPr>
            <a:normAutofit/>
          </a:bodyPr>
          <a:lstStyle/>
          <a:p>
            <a:r>
              <a:rPr lang="en-US" dirty="0">
                <a:latin typeface="Helvetica" pitchFamily="34" charset="0"/>
                <a:cs typeface="Helvetica" pitchFamily="34" charset="0"/>
              </a:rPr>
              <a:t>The Concept </a:t>
            </a:r>
            <a:r>
              <a:rPr lang="en-US" dirty="0" smtClean="0">
                <a:latin typeface="Helvetica" pitchFamily="34" charset="0"/>
                <a:cs typeface="Helvetica" pitchFamily="34" charset="0"/>
              </a:rPr>
              <a:t>of Marketing</a:t>
            </a:r>
            <a:endParaRPr lang="en-US" dirty="0">
              <a:latin typeface="Helvetica" pitchFamily="34" charset="0"/>
              <a:cs typeface="Helvetica" pitchFamily="34" charset="0"/>
            </a:endParaRPr>
          </a:p>
        </p:txBody>
      </p:sp>
      <p:sp>
        <p:nvSpPr>
          <p:cNvPr id="3" name="Content Placeholder 2"/>
          <p:cNvSpPr>
            <a:spLocks noGrp="1"/>
          </p:cNvSpPr>
          <p:nvPr>
            <p:ph idx="1"/>
          </p:nvPr>
        </p:nvSpPr>
        <p:spPr>
          <a:xfrm>
            <a:off x="40106" y="1404520"/>
            <a:ext cx="5184776" cy="5453480"/>
          </a:xfrm>
        </p:spPr>
        <p:txBody>
          <a:bodyPr>
            <a:normAutofit fontScale="92500" lnSpcReduction="10000"/>
          </a:bodyPr>
          <a:lstStyle/>
          <a:p>
            <a:r>
              <a:rPr lang="en-US" b="1" dirty="0"/>
              <a:t>Marketing</a:t>
            </a:r>
            <a:r>
              <a:rPr lang="en-US" b="1" i="1" dirty="0"/>
              <a:t> </a:t>
            </a:r>
            <a:r>
              <a:rPr lang="en-US" dirty="0"/>
              <a:t>is the total process of finding </a:t>
            </a:r>
            <a:r>
              <a:rPr lang="en-US" dirty="0" smtClean="0"/>
              <a:t>or creating </a:t>
            </a:r>
            <a:r>
              <a:rPr lang="en-US" dirty="0"/>
              <a:t>a profitable market for specific </a:t>
            </a:r>
            <a:r>
              <a:rPr lang="en-US" dirty="0" smtClean="0"/>
              <a:t>goods or services</a:t>
            </a:r>
          </a:p>
          <a:p>
            <a:r>
              <a:rPr lang="en-US" dirty="0" smtClean="0"/>
              <a:t>To be </a:t>
            </a:r>
            <a:r>
              <a:rPr lang="en-US" dirty="0"/>
              <a:t>successful, </a:t>
            </a:r>
            <a:r>
              <a:rPr lang="en-US" dirty="0" smtClean="0"/>
              <a:t>a company </a:t>
            </a:r>
            <a:r>
              <a:rPr lang="en-US" dirty="0"/>
              <a:t>must have products </a:t>
            </a:r>
            <a:r>
              <a:rPr lang="en-US" dirty="0" smtClean="0"/>
              <a:t>that consumers desire</a:t>
            </a:r>
          </a:p>
          <a:p>
            <a:r>
              <a:rPr lang="en-US" dirty="0"/>
              <a:t>In the past, manufacturers and retailers </a:t>
            </a:r>
            <a:r>
              <a:rPr lang="en-US" dirty="0" smtClean="0"/>
              <a:t>had a </a:t>
            </a:r>
            <a:r>
              <a:rPr lang="en-US" dirty="0"/>
              <a:t>product-oriented approach to </a:t>
            </a:r>
            <a:r>
              <a:rPr lang="en-US" dirty="0" smtClean="0"/>
              <a:t>business rather than </a:t>
            </a:r>
            <a:r>
              <a:rPr lang="en-US" dirty="0"/>
              <a:t>a marketing </a:t>
            </a:r>
            <a:r>
              <a:rPr lang="en-US" dirty="0" smtClean="0"/>
              <a:t>approach</a:t>
            </a:r>
          </a:p>
          <a:p>
            <a:r>
              <a:rPr lang="en-US" dirty="0" smtClean="0"/>
              <a:t>Remember, qualified customers are WILLING and ABLE to pay for a product</a:t>
            </a:r>
            <a:endParaRPr lang="en-US" dirty="0"/>
          </a:p>
        </p:txBody>
      </p:sp>
      <p:pic>
        <p:nvPicPr>
          <p:cNvPr id="10242" name="Picture 2" descr="http://staceandco.com.au/wp/wp-content/uploads/how-to-create-a-marketing-plan-in-6-easy-step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4881" y="3331337"/>
            <a:ext cx="6967119" cy="352666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s-media-cache-ak0.pinimg.com/236x/29/c4/fd/29c4fda385f79a78692230a4348e9e0a.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6138" y="161507"/>
            <a:ext cx="2247900" cy="248602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4.bp.blogspot.com/-uxGH_kejiuo/VDrD26SmDjI/AAAAAAABINA/9BzoeaRHkyM/s1600/fashionquote3.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9703" y="1619740"/>
            <a:ext cx="2404344" cy="139752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thebusymomof03.files.wordpress.com/2014/04/rachel-zoe-fashion-quotes-style-icon-brand-chanel-19.jpg%3Fw%3D6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4038" y="0"/>
            <a:ext cx="2747962" cy="274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053794"/>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Autofit/>
          </a:bodyPr>
          <a:lstStyle/>
          <a:p>
            <a:r>
              <a:rPr lang="en-US" dirty="0"/>
              <a:t>Industry Facts</a:t>
            </a:r>
            <a:endParaRPr lang="en-US" dirty="0"/>
          </a:p>
        </p:txBody>
      </p:sp>
      <p:sp>
        <p:nvSpPr>
          <p:cNvPr id="3" name="Content Placeholder 2"/>
          <p:cNvSpPr>
            <a:spLocks noGrp="1"/>
          </p:cNvSpPr>
          <p:nvPr>
            <p:ph idx="1"/>
          </p:nvPr>
        </p:nvSpPr>
        <p:spPr>
          <a:xfrm>
            <a:off x="6995458" y="423989"/>
            <a:ext cx="4918987" cy="4351338"/>
          </a:xfrm>
        </p:spPr>
        <p:txBody>
          <a:bodyPr>
            <a:noAutofit/>
          </a:bodyPr>
          <a:lstStyle/>
          <a:p>
            <a:r>
              <a:rPr lang="en-US" dirty="0" smtClean="0"/>
              <a:t>To </a:t>
            </a:r>
            <a:r>
              <a:rPr lang="en-US" dirty="0"/>
              <a:t>succeed in this approach requires</a:t>
            </a:r>
          </a:p>
          <a:p>
            <a:pPr lvl="1"/>
            <a:r>
              <a:rPr lang="en-US" dirty="0"/>
              <a:t>defining its </a:t>
            </a:r>
            <a:r>
              <a:rPr lang="en-US" b="1" dirty="0"/>
              <a:t>target market</a:t>
            </a:r>
            <a:r>
              <a:rPr lang="en-US" dirty="0"/>
              <a:t>, which is </a:t>
            </a:r>
            <a:r>
              <a:rPr lang="en-US" dirty="0"/>
              <a:t>the specific </a:t>
            </a:r>
            <a:r>
              <a:rPr lang="en-US" dirty="0"/>
              <a:t>segment of </a:t>
            </a:r>
            <a:r>
              <a:rPr lang="en-US" dirty="0"/>
              <a:t>a total market that a company wants </a:t>
            </a:r>
            <a:r>
              <a:rPr lang="en-US" dirty="0"/>
              <a:t>as customers</a:t>
            </a:r>
          </a:p>
          <a:p>
            <a:pPr lvl="1"/>
            <a:r>
              <a:rPr lang="en-US" dirty="0"/>
              <a:t>directing marketing efforts at these customers</a:t>
            </a:r>
            <a:endParaRPr lang="en-US" dirty="0"/>
          </a:p>
        </p:txBody>
      </p:sp>
      <p:pic>
        <p:nvPicPr>
          <p:cNvPr id="11266" name="Picture 2" descr="http://cdn.business2community.com/wp-content/uploads/2014/06/target-marke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091710" y="2828258"/>
            <a:ext cx="4286250" cy="321945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accuventure.com/wp-content/uploads/2012/10/Target-Market.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54951" y="4775327"/>
            <a:ext cx="2900144" cy="215577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4.bp.blogspot.com/_Mg2m6Hu__sY/TLQ_sEWJvhI/AAAAAAAAJMQ/RY3kfHKjxNo/s400/Target+Audienc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179703"/>
            <a:ext cx="6678744" cy="47252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2294" y="1088051"/>
            <a:ext cx="6096000" cy="1200329"/>
          </a:xfrm>
          <a:prstGeom prst="rect">
            <a:avLst/>
          </a:prstGeom>
        </p:spPr>
        <p:txBody>
          <a:bodyPr>
            <a:spAutoFit/>
          </a:bodyPr>
          <a:lstStyle/>
          <a:p>
            <a:r>
              <a:rPr lang="en-US" sz="2400" dirty="0" smtClean="0"/>
              <a:t>Today’s marketing-oriented approach focuses on determining customer desires before goods are manufactured</a:t>
            </a:r>
            <a:endParaRPr lang="en-US" sz="2400" dirty="0"/>
          </a:p>
        </p:txBody>
      </p:sp>
    </p:spTree>
    <p:extLst>
      <p:ext uri="{BB962C8B-B14F-4D97-AF65-F5344CB8AC3E}">
        <p14:creationId xmlns:p14="http://schemas.microsoft.com/office/powerpoint/2010/main" val="1711551299"/>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495" y="-12032"/>
            <a:ext cx="10515600" cy="1325563"/>
          </a:xfrm>
        </p:spPr>
        <p:txBody>
          <a:bodyPr/>
          <a:lstStyle/>
          <a:p>
            <a:r>
              <a:rPr lang="en-US" dirty="0" smtClean="0"/>
              <a:t>Market Segmentation</a:t>
            </a:r>
            <a:endParaRPr lang="en-US" dirty="0"/>
          </a:p>
        </p:txBody>
      </p:sp>
      <p:graphicFrame>
        <p:nvGraphicFramePr>
          <p:cNvPr id="3" name="Diagram 2"/>
          <p:cNvGraphicFramePr/>
          <p:nvPr>
            <p:extLst>
              <p:ext uri="{D42A27DB-BD31-4B8C-83A1-F6EECF244321}">
                <p14:modId xmlns:p14="http://schemas.microsoft.com/office/powerpoint/2010/main" val="3992614787"/>
              </p:ext>
            </p:extLst>
          </p:nvPr>
        </p:nvGraphicFramePr>
        <p:xfrm>
          <a:off x="465026" y="4050275"/>
          <a:ext cx="11269968" cy="2426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a:spLocks noGrp="1"/>
          </p:cNvSpPr>
          <p:nvPr>
            <p:ph idx="1"/>
          </p:nvPr>
        </p:nvSpPr>
        <p:spPr>
          <a:xfrm>
            <a:off x="3633538" y="1125852"/>
            <a:ext cx="4523874" cy="2760347"/>
          </a:xfrm>
        </p:spPr>
        <p:txBody>
          <a:bodyPr>
            <a:normAutofit/>
          </a:bodyPr>
          <a:lstStyle/>
          <a:p>
            <a:r>
              <a:rPr lang="en-US" sz="2000" dirty="0" smtClean="0"/>
              <a:t>Target Markets are specific groups of people that a company is trying to reach, or “target”</a:t>
            </a:r>
          </a:p>
          <a:p>
            <a:r>
              <a:rPr lang="en-US" sz="2000" dirty="0" smtClean="0"/>
              <a:t>Can be divided by any of the following categories</a:t>
            </a:r>
          </a:p>
          <a:p>
            <a:r>
              <a:rPr lang="en-US" sz="2000" dirty="0" smtClean="0"/>
              <a:t>Target markets generally are created from a profile using a combination of all 4 categories.</a:t>
            </a:r>
            <a:endParaRPr lang="en-US" sz="2000" dirty="0"/>
          </a:p>
        </p:txBody>
      </p:sp>
      <p:pic>
        <p:nvPicPr>
          <p:cNvPr id="12290" name="Picture 2" descr="http://thumbs.dreamstime.com/z/market-segmentation-types-28845369.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b="11119"/>
          <a:stretch/>
        </p:blipFill>
        <p:spPr bwMode="auto">
          <a:xfrm>
            <a:off x="8248632" y="697831"/>
            <a:ext cx="3651768" cy="265897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reachforce.com/wp-content/uploads/2015/08/data-segmentation-2.jpg"/>
          <p:cNvPicPr>
            <a:picLocks noChangeAspect="1" noChangeArrowheads="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61080" y="1125852"/>
            <a:ext cx="2884195" cy="192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661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Helvetica" pitchFamily="34" charset="0"/>
                <a:cs typeface="Helvetica" pitchFamily="34" charset="0"/>
              </a:rPr>
              <a:t>The Concept </a:t>
            </a:r>
            <a:r>
              <a:rPr lang="en-US" dirty="0" smtClean="0">
                <a:latin typeface="Helvetica" pitchFamily="34" charset="0"/>
                <a:cs typeface="Helvetica" pitchFamily="34" charset="0"/>
              </a:rPr>
              <a:t>of Marketing</a:t>
            </a:r>
            <a:endParaRPr lang="en-US" dirty="0">
              <a:latin typeface="Helvetica" pitchFamily="34" charset="0"/>
              <a:cs typeface="Helvetica" pitchFamily="34" charset="0"/>
            </a:endParaRPr>
          </a:p>
        </p:txBody>
      </p:sp>
      <p:sp>
        <p:nvSpPr>
          <p:cNvPr id="3" name="Content Placeholder 2"/>
          <p:cNvSpPr>
            <a:spLocks noGrp="1"/>
          </p:cNvSpPr>
          <p:nvPr>
            <p:ph idx="1"/>
          </p:nvPr>
        </p:nvSpPr>
        <p:spPr>
          <a:xfrm>
            <a:off x="6689557" y="1391225"/>
            <a:ext cx="5386137" cy="5255584"/>
          </a:xfrm>
        </p:spPr>
        <p:txBody>
          <a:bodyPr>
            <a:normAutofit/>
          </a:bodyPr>
          <a:lstStyle/>
          <a:p>
            <a:r>
              <a:rPr lang="en-US" dirty="0"/>
              <a:t>Companies decide how to satisfy </a:t>
            </a:r>
            <a:r>
              <a:rPr lang="en-US" dirty="0" smtClean="0"/>
              <a:t>their target customers</a:t>
            </a:r>
          </a:p>
          <a:p>
            <a:r>
              <a:rPr lang="en-US" dirty="0"/>
              <a:t>A </a:t>
            </a:r>
            <a:r>
              <a:rPr lang="en-US" b="1" dirty="0"/>
              <a:t>marketing mix</a:t>
            </a:r>
            <a:r>
              <a:rPr lang="en-US" b="1" i="1" dirty="0"/>
              <a:t> </a:t>
            </a:r>
            <a:r>
              <a:rPr lang="en-US" dirty="0"/>
              <a:t>is a blend of features </a:t>
            </a:r>
            <a:r>
              <a:rPr lang="en-US" dirty="0" smtClean="0"/>
              <a:t>that </a:t>
            </a:r>
            <a:r>
              <a:rPr lang="en-US" dirty="0"/>
              <a:t>satisfies a chosen </a:t>
            </a:r>
            <a:r>
              <a:rPr lang="en-US" dirty="0" smtClean="0"/>
              <a:t>market</a:t>
            </a:r>
          </a:p>
          <a:p>
            <a:r>
              <a:rPr lang="en-US" dirty="0" smtClean="0"/>
              <a:t>The four major elements of a marketing mix are known as “the four Ps”</a:t>
            </a:r>
          </a:p>
          <a:p>
            <a:r>
              <a:rPr lang="en-US" dirty="0" smtClean="0"/>
              <a:t>The 4 P’s are all areas where a company needs to plan strategies and decisions to improve chances of success</a:t>
            </a:r>
            <a:endParaRPr lang="en-US" dirty="0"/>
          </a:p>
          <a:p>
            <a:pPr marL="457200" lvl="1" indent="0">
              <a:buNone/>
            </a:pPr>
            <a:endParaRPr lang="en-US" dirty="0"/>
          </a:p>
        </p:txBody>
      </p:sp>
      <p:pic>
        <p:nvPicPr>
          <p:cNvPr id="1026" name="Picture 2" descr="http://blogs.ubc.ca/marketingmix/files/2013/03/marketing-mix-seasonal-pricing.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959" y="2068133"/>
            <a:ext cx="5632146" cy="375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309809"/>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4074" y="337067"/>
            <a:ext cx="8089605" cy="4351338"/>
          </a:xfrm>
        </p:spPr>
        <p:txBody>
          <a:bodyPr/>
          <a:lstStyle/>
          <a:p>
            <a:r>
              <a:rPr lang="en-US" dirty="0"/>
              <a:t>The first marketing task is to determine </a:t>
            </a:r>
            <a:r>
              <a:rPr lang="en-US" dirty="0" smtClean="0"/>
              <a:t>the right products</a:t>
            </a:r>
          </a:p>
          <a:p>
            <a:pPr lvl="1"/>
            <a:r>
              <a:rPr lang="en-US" dirty="0" smtClean="0"/>
              <a:t>Marketing </a:t>
            </a:r>
            <a:r>
              <a:rPr lang="en-US" dirty="0"/>
              <a:t>people must </a:t>
            </a:r>
            <a:r>
              <a:rPr lang="en-US" dirty="0" smtClean="0"/>
              <a:t>decide what </a:t>
            </a:r>
            <a:r>
              <a:rPr lang="en-US" dirty="0"/>
              <a:t>goods or services are in </a:t>
            </a:r>
            <a:r>
              <a:rPr lang="en-US" dirty="0" smtClean="0"/>
              <a:t>demand</a:t>
            </a:r>
          </a:p>
          <a:p>
            <a:pPr lvl="1"/>
            <a:r>
              <a:rPr lang="en-US" dirty="0"/>
              <a:t>The needs and wants of </a:t>
            </a:r>
            <a:r>
              <a:rPr lang="en-US" dirty="0" smtClean="0"/>
              <a:t>customers must </a:t>
            </a:r>
            <a:r>
              <a:rPr lang="en-US" dirty="0"/>
              <a:t>be translated into desirable </a:t>
            </a:r>
            <a:r>
              <a:rPr lang="en-US" dirty="0" smtClean="0"/>
              <a:t>products</a:t>
            </a:r>
          </a:p>
          <a:p>
            <a:pPr lvl="1"/>
            <a:r>
              <a:rPr lang="en-US" dirty="0"/>
              <a:t>Social trends often provide a clue to </a:t>
            </a:r>
            <a:r>
              <a:rPr lang="en-US" dirty="0" smtClean="0"/>
              <a:t>the types </a:t>
            </a:r>
            <a:r>
              <a:rPr lang="en-US" dirty="0"/>
              <a:t>of products that consumers will </a:t>
            </a:r>
            <a:r>
              <a:rPr lang="en-US" dirty="0" smtClean="0"/>
              <a:t>want</a:t>
            </a:r>
          </a:p>
          <a:p>
            <a:pPr marL="457200" lvl="1" indent="0">
              <a:buNone/>
            </a:pPr>
            <a:endParaRPr lang="en-US" dirty="0" smtClean="0"/>
          </a:p>
        </p:txBody>
      </p:sp>
      <p:graphicFrame>
        <p:nvGraphicFramePr>
          <p:cNvPr id="4" name="Diagram 3"/>
          <p:cNvGraphicFramePr/>
          <p:nvPr>
            <p:extLst>
              <p:ext uri="{D42A27DB-BD31-4B8C-83A1-F6EECF244321}">
                <p14:modId xmlns:p14="http://schemas.microsoft.com/office/powerpoint/2010/main" val="1580365271"/>
              </p:ext>
            </p:extLst>
          </p:nvPr>
        </p:nvGraphicFramePr>
        <p:xfrm>
          <a:off x="426485" y="0"/>
          <a:ext cx="2476205" cy="169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28599" y="3609023"/>
            <a:ext cx="4401880" cy="3046988"/>
          </a:xfrm>
          <a:prstGeom prst="rect">
            <a:avLst/>
          </a:prstGeom>
        </p:spPr>
        <p:txBody>
          <a:bodyPr wrap="square">
            <a:spAutoFit/>
          </a:bodyPr>
          <a:lstStyle/>
          <a:p>
            <a:pPr lvl="1"/>
            <a:r>
              <a:rPr lang="en-US" sz="1600" i="1" dirty="0" smtClean="0"/>
              <a:t>For example: Think of all the versions of the iPhone and Galaxy. Decisions had to be made about offering those products, how often to update them, whether to change the charging cord, updating the operating system, etc. Also keep In mind that companies also offer services, the same types of decisions and planning are needed for service oriented companies can be successful too!  Since we are talking about fashion and trends move so quickly, this step is EXTREMELY CRITICAL to plan! </a:t>
            </a:r>
            <a:endParaRPr lang="en-US" sz="1600" i="1" dirty="0"/>
          </a:p>
        </p:txBody>
      </p:sp>
      <p:pic>
        <p:nvPicPr>
          <p:cNvPr id="2050" name="Picture 2" descr="http://image.slidesharecdn.com/currenttrendsinfashionlesson-130414192634-phpapp01/95/current-trends-in-fashion-fall-2012-6-638.jpg?cb=13659676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6884" y="3523992"/>
            <a:ext cx="4284921" cy="321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202446"/>
      </p:ext>
    </p:extLst>
  </p:cSld>
  <p:clrMapOvr>
    <a:masterClrMapping/>
  </p:clrMapOvr>
  <p:transition>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924</Words>
  <Application>Microsoft Office PowerPoint</Application>
  <PresentationFormat>Widescreen</PresentationFormat>
  <Paragraphs>93</Paragraphs>
  <Slides>17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Helvetica</vt:lpstr>
      <vt:lpstr>Tahoma</vt:lpstr>
      <vt:lpstr>Office Theme</vt:lpstr>
      <vt:lpstr>Fashion Marketing 4.01 B Notes</vt:lpstr>
      <vt:lpstr>PowerPoint Presentation</vt:lpstr>
      <vt:lpstr>Business Cycles</vt:lpstr>
      <vt:lpstr>Business Cycles</vt:lpstr>
      <vt:lpstr>The Concept of Marketing</vt:lpstr>
      <vt:lpstr>Industry Facts</vt:lpstr>
      <vt:lpstr>Market Segmentation</vt:lpstr>
      <vt:lpstr>The Concept of Marketing</vt:lpstr>
      <vt:lpstr>PowerPoint Presentation</vt:lpstr>
      <vt:lpstr>PowerPoint Presentation</vt:lpstr>
      <vt:lpstr>PowerPoint Presentation</vt:lpstr>
      <vt:lpstr>PowerPoint Presentation</vt:lpstr>
      <vt:lpstr>PowerPoint Presentation</vt:lpstr>
      <vt:lpstr>The Concept of Merchandising</vt:lpstr>
      <vt:lpstr>PowerPoint Presentation</vt:lpstr>
      <vt:lpstr>The Concept  of Merchandising</vt:lpstr>
      <vt:lpstr>The Concept of Merchandising</vt:lpstr>
    </vt:vector>
  </TitlesOfParts>
  <Company>Charlotte Mecklenburg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 Marketing 4.01 B Notes</dc:title>
  <dc:creator>Eton, Rebecca A.</dc:creator>
  <cp:lastModifiedBy>Eton, Rebecca A.</cp:lastModifiedBy>
  <cp:revision>22</cp:revision>
  <dcterms:created xsi:type="dcterms:W3CDTF">2015-11-30T17:25:25Z</dcterms:created>
  <dcterms:modified xsi:type="dcterms:W3CDTF">2015-11-30T20:06:50Z</dcterms:modified>
</cp:coreProperties>
</file>