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pPr/>
              <a:t>2/17/2016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pPr/>
              <a:t>2/17/2016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2099733"/>
            <a:ext cx="8823360" cy="2677648"/>
          </a:xfrm>
        </p:spPr>
        <p:txBody>
          <a:bodyPr anchor="b"/>
          <a:lstStyle>
            <a:lvl1pPr>
              <a:defRPr sz="53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6210" y="1792264"/>
            <a:ext cx="990599" cy="30472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49143" y="3227872"/>
            <a:ext cx="3859795" cy="304722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9844" y="295730"/>
            <a:ext cx="837981" cy="767687"/>
          </a:xfrm>
        </p:spPr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2155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4969927"/>
            <a:ext cx="8823361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1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3" y="5536665"/>
            <a:ext cx="8823360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9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499" y="1063417"/>
            <a:ext cx="8829516" cy="1372986"/>
          </a:xfrm>
        </p:spPr>
        <p:txBody>
          <a:bodyPr/>
          <a:lstStyle>
            <a:lvl1pPr>
              <a:defRPr sz="3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543300"/>
            <a:ext cx="8823361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1939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337" y="607336"/>
            <a:ext cx="8017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597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1884" y="2613787"/>
            <a:ext cx="652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597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466" y="982134"/>
            <a:ext cx="8451704" cy="2696632"/>
          </a:xfrm>
        </p:spPr>
        <p:txBody>
          <a:bodyPr/>
          <a:lstStyle>
            <a:lvl1pPr>
              <a:defRPr sz="3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439" y="3678766"/>
            <a:ext cx="7729206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5029200"/>
            <a:ext cx="9242489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765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2370667"/>
            <a:ext cx="8823362" cy="1822514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5024967"/>
            <a:ext cx="8823361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6501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823361" cy="706964"/>
          </a:xfrm>
        </p:spPr>
        <p:txBody>
          <a:bodyPr/>
          <a:lstStyle>
            <a:lvl1pPr>
              <a:defRPr sz="35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3" y="2603502"/>
            <a:ext cx="31410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653" y="3179765"/>
            <a:ext cx="3141061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1547" y="2603500"/>
            <a:ext cx="314618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1547" y="3179764"/>
            <a:ext cx="314618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081" y="2603501"/>
            <a:ext cx="3144911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275" y="3179763"/>
            <a:ext cx="3144717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2824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0377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7327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823361" cy="706964"/>
          </a:xfrm>
        </p:spPr>
        <p:txBody>
          <a:bodyPr/>
          <a:lstStyle>
            <a:lvl1pPr>
              <a:defRPr sz="35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3" y="4532844"/>
            <a:ext cx="304964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206" y="2603500"/>
            <a:ext cx="26905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653" y="5109106"/>
            <a:ext cx="3049644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7675" y="4532845"/>
            <a:ext cx="3049644" cy="576263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7226" y="2603500"/>
            <a:ext cx="26905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982" y="5109105"/>
            <a:ext cx="3049644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0697" y="4532845"/>
            <a:ext cx="305030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0905" y="2603500"/>
            <a:ext cx="26905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0696" y="5109104"/>
            <a:ext cx="3050301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4684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5771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0965" y="6391839"/>
            <a:ext cx="3643333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6256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823361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654" y="2603500"/>
            <a:ext cx="8823361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2654" y="6391839"/>
            <a:ext cx="990341" cy="304799"/>
          </a:xfrm>
        </p:spPr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476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3000" y="1278467"/>
            <a:ext cx="1409598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654" y="1278467"/>
            <a:ext cx="625439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0330" y="6391839"/>
            <a:ext cx="991877" cy="304799"/>
          </a:xfrm>
        </p:spPr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31833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654" y="2603500"/>
            <a:ext cx="8823361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02535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2677645"/>
            <a:ext cx="4349892" cy="2283824"/>
          </a:xfrm>
        </p:spPr>
        <p:txBody>
          <a:bodyPr anchor="ctr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3764" y="2677644"/>
            <a:ext cx="3756566" cy="2283824"/>
          </a:xfrm>
        </p:spPr>
        <p:txBody>
          <a:bodyPr anchor="ctr"/>
          <a:lstStyle>
            <a:lvl1pPr marL="0" indent="0" algn="l">
              <a:buNone/>
              <a:defRPr sz="1999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149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653" y="2603501"/>
            <a:ext cx="4823901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096" y="2603500"/>
            <a:ext cx="482390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161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2603500"/>
            <a:ext cx="482390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653" y="3179763"/>
            <a:ext cx="4823901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7096" y="2603500"/>
            <a:ext cx="482390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7096" y="3179763"/>
            <a:ext cx="4823902" cy="2840039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6216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759131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981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52768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295400"/>
            <a:ext cx="2792431" cy="16002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641" y="1447800"/>
            <a:ext cx="5188714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653" y="3129281"/>
            <a:ext cx="2792431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8783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693334"/>
            <a:ext cx="3864127" cy="1735667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6165" y="1143000"/>
            <a:ext cx="322635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653" y="3657600"/>
            <a:ext cx="3858207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4119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654" y="973668"/>
            <a:ext cx="8759131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2603500"/>
            <a:ext cx="8759131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330" y="6391839"/>
            <a:ext cx="990341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1C93FC7-9D1A-468B-98DB-D1E8D74418D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964" y="6391839"/>
            <a:ext cx="385879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bg1"/>
                </a:solidFill>
              </a:defRPr>
            </a:lvl1pPr>
          </a:lstStyle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582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063" rtl="0" eaLnBrk="1" latinLnBrk="0" hangingPunct="1">
        <a:spcBef>
          <a:spcPct val="0"/>
        </a:spcBef>
        <a:buNone/>
        <a:defRPr sz="3599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1.0 Review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Principles of Fashion Movement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5612" y="2286000"/>
            <a:ext cx="11506200" cy="426720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Consumers </a:t>
            </a:r>
            <a:r>
              <a:rPr lang="en-US" sz="2000" dirty="0"/>
              <a:t>determine </a:t>
            </a:r>
            <a:r>
              <a:rPr lang="en-US" sz="2000" dirty="0" smtClean="0"/>
              <a:t>acceptance </a:t>
            </a:r>
            <a:r>
              <a:rPr lang="en-US" sz="2000" dirty="0"/>
              <a:t>or rejection of fashions. </a:t>
            </a:r>
            <a:endParaRPr lang="en-US" sz="2000" dirty="0" smtClean="0"/>
          </a:p>
          <a:p>
            <a:pPr marL="1142760" lvl="2" indent="-342900">
              <a:lnSpc>
                <a:spcPct val="150000"/>
              </a:lnSpc>
            </a:pPr>
            <a:r>
              <a:rPr lang="en-US" sz="1800" dirty="0" smtClean="0"/>
              <a:t>This </a:t>
            </a:r>
            <a:r>
              <a:rPr lang="en-US" sz="1800" dirty="0"/>
              <a:t>is done with purchasing power. Consumers will buy what they want.  </a:t>
            </a:r>
            <a:endParaRPr lang="en-US" sz="18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Price </a:t>
            </a:r>
            <a:r>
              <a:rPr lang="en-US" sz="2000" dirty="0"/>
              <a:t>does not determine the acceptance of fashion.  </a:t>
            </a:r>
            <a:endParaRPr lang="en-US" sz="2000" dirty="0" smtClean="0"/>
          </a:p>
          <a:p>
            <a:pPr marL="1142760" lvl="2" indent="-342900">
              <a:lnSpc>
                <a:spcPct val="150000"/>
              </a:lnSpc>
            </a:pPr>
            <a:r>
              <a:rPr lang="en-US" sz="1800" dirty="0" smtClean="0"/>
              <a:t>Most </a:t>
            </a:r>
            <a:r>
              <a:rPr lang="en-US" sz="1800" dirty="0"/>
              <a:t>fashion items will eventually be available at reasonable prices.  </a:t>
            </a:r>
            <a:endParaRPr lang="en-US" sz="18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amount of promotion created around a fashion does not predict its success. 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Fashions </a:t>
            </a:r>
            <a:r>
              <a:rPr lang="en-US" sz="2000" dirty="0"/>
              <a:t>tend to change or evolve gradually (evolutionary). </a:t>
            </a:r>
            <a:endParaRPr lang="en-US" sz="2000" dirty="0" smtClean="0"/>
          </a:p>
          <a:p>
            <a:pPr marL="1142760" lvl="2" indent="-342900">
              <a:lnSpc>
                <a:spcPct val="150000"/>
              </a:lnSpc>
            </a:pPr>
            <a:r>
              <a:rPr lang="en-US" sz="1800" dirty="0" smtClean="0"/>
              <a:t>They </a:t>
            </a:r>
            <a:r>
              <a:rPr lang="en-US" sz="1800" dirty="0"/>
              <a:t>do not change quickly. They are not revolutionary. </a:t>
            </a:r>
            <a:endParaRPr lang="en-US" sz="18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When </a:t>
            </a:r>
            <a:r>
              <a:rPr lang="en-US" sz="2000" dirty="0"/>
              <a:t>fashions reach an extreme they will start to go in the opposite direction.  </a:t>
            </a:r>
            <a:endParaRPr lang="en-US" sz="2000" dirty="0" smtClean="0"/>
          </a:p>
          <a:p>
            <a:pPr marL="1142760" lvl="2" indent="-342900">
              <a:lnSpc>
                <a:spcPct val="150000"/>
              </a:lnSpc>
            </a:pPr>
            <a:r>
              <a:rPr lang="en-US" sz="1800" dirty="0" smtClean="0"/>
              <a:t>An </a:t>
            </a:r>
            <a:r>
              <a:rPr lang="en-US" sz="1800" dirty="0"/>
              <a:t>extreme can only go so far then it changes.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61612" y="630768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1.01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67234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Fashion Cycle</a:t>
            </a:r>
            <a:endParaRPr lang="en-US" dirty="0"/>
          </a:p>
        </p:txBody>
      </p:sp>
      <p:pic>
        <p:nvPicPr>
          <p:cNvPr id="4" name="Picture 3" descr="Fahsion Cycle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2362200"/>
            <a:ext cx="10896600" cy="43434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49324" y="2895600"/>
            <a:ext cx="17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New,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expensive,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Few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Red-carpet /Runway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9212" y="4938574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Prices can still be expensive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Still mainly celebrities/fashion leaders wearing the trend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Becoming popular, seen on TV and  in magazines/internet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11724" y="340343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All price levels available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Peak of popularity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Lots of variety/ options/availability</a:t>
            </a:r>
          </a:p>
          <a:p>
            <a:endParaRPr lang="en-US" sz="1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121524" y="4938574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All price levels available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Decline in popularity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Start to see 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Walmart gets a version of this trend between peak and decline</a:t>
            </a:r>
          </a:p>
          <a:p>
            <a:endParaRPr lang="en-US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427368" y="32766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Clearance/deep discounts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Making room for new trends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Items may be sent to </a:t>
            </a:r>
            <a:r>
              <a:rPr lang="en-US" sz="1200" dirty="0" err="1" smtClean="0"/>
              <a:t>closout</a:t>
            </a:r>
            <a:r>
              <a:rPr lang="en-US" sz="1200" dirty="0" smtClean="0"/>
              <a:t> stores like TJ Maxx Marshalls, Burlington, or Ross.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0361612" y="630768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1.01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8607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vs Revolution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54654" y="2478088"/>
            <a:ext cx="4823900" cy="576262"/>
          </a:xfrm>
        </p:spPr>
        <p:txBody>
          <a:bodyPr/>
          <a:lstStyle/>
          <a:p>
            <a:r>
              <a:rPr lang="en-US" dirty="0" smtClean="0"/>
              <a:t>Fashion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1110" y="3054350"/>
            <a:ext cx="4823901" cy="2840039"/>
          </a:xfrm>
        </p:spPr>
        <p:txBody>
          <a:bodyPr/>
          <a:lstStyle/>
          <a:p>
            <a:r>
              <a:rPr lang="en-US" dirty="0" smtClean="0"/>
              <a:t>Remember fashion changes little by little through the years.</a:t>
            </a:r>
          </a:p>
          <a:p>
            <a:r>
              <a:rPr lang="en-US" dirty="0" smtClean="0"/>
              <a:t>Nothing in fashion is usually revolutionary, it is all a reimagined version and variation of a previous trend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7117" y="2362200"/>
            <a:ext cx="4674993" cy="1384300"/>
          </a:xfrm>
        </p:spPr>
        <p:txBody>
          <a:bodyPr/>
          <a:lstStyle/>
          <a:p>
            <a:r>
              <a:rPr lang="en-US" dirty="0"/>
              <a:t>Many things can impact the evolution of fashion, such as 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2" y="3276600"/>
            <a:ext cx="5667404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Religion and how you grew up may have rules about what you can or cannot wear</a:t>
            </a:r>
          </a:p>
          <a:p>
            <a:r>
              <a:rPr lang="en-US" dirty="0" smtClean="0"/>
              <a:t>Economic influences</a:t>
            </a:r>
          </a:p>
          <a:p>
            <a:pPr lvl="1"/>
            <a:r>
              <a:rPr lang="en-US" dirty="0" smtClean="0"/>
              <a:t>How is the economy doing? Is unemployment high? Are companies closing?</a:t>
            </a:r>
          </a:p>
          <a:p>
            <a:r>
              <a:rPr lang="en-US" dirty="0" smtClean="0"/>
              <a:t>Legal influences</a:t>
            </a:r>
          </a:p>
          <a:p>
            <a:r>
              <a:rPr lang="en-US" dirty="0" smtClean="0"/>
              <a:t>Social influences</a:t>
            </a:r>
          </a:p>
          <a:p>
            <a:pPr lvl="1"/>
            <a:r>
              <a:rPr lang="en-US" dirty="0" smtClean="0"/>
              <a:t>Think about how social media has changed fashion, and how we find out about new trends. </a:t>
            </a:r>
          </a:p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61612" y="630768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1.01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8437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6212" y="1447800"/>
            <a:ext cx="9968958" cy="576262"/>
          </a:xfrm>
        </p:spPr>
        <p:txBody>
          <a:bodyPr anchor="ctr"/>
          <a:lstStyle/>
          <a:p>
            <a:r>
              <a:rPr lang="en-US" b="1" dirty="0">
                <a:solidFill>
                  <a:schemeClr val="bg1"/>
                </a:solidFill>
              </a:rPr>
              <a:t>Natural—comes from plants (cellulosic) or animals (protein)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12" y="2417763"/>
            <a:ext cx="11034172" cy="4440237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 smtClean="0"/>
              <a:t>Wool—</a:t>
            </a:r>
          </a:p>
          <a:p>
            <a:pPr lvl="1"/>
            <a:r>
              <a:rPr lang="en-US" sz="2300" dirty="0" smtClean="0"/>
              <a:t>comes </a:t>
            </a:r>
            <a:r>
              <a:rPr lang="en-US" sz="2300" dirty="0"/>
              <a:t>from sheep, warm, sometimes soft, may be itchy</a:t>
            </a:r>
          </a:p>
          <a:p>
            <a:r>
              <a:rPr lang="en-US" sz="2300" dirty="0" smtClean="0"/>
              <a:t>Silk—</a:t>
            </a:r>
          </a:p>
          <a:p>
            <a:pPr lvl="1"/>
            <a:r>
              <a:rPr lang="en-US" sz="2300" dirty="0" smtClean="0"/>
              <a:t>comes </a:t>
            </a:r>
            <a:r>
              <a:rPr lang="en-US" sz="2300" dirty="0"/>
              <a:t>from silk worms, made in Asia, expensive, soft, smooth, cool, has a sheen</a:t>
            </a:r>
          </a:p>
          <a:p>
            <a:r>
              <a:rPr lang="en-US" sz="2300" dirty="0" smtClean="0"/>
              <a:t>Cotton—</a:t>
            </a:r>
          </a:p>
          <a:p>
            <a:pPr lvl="1"/>
            <a:r>
              <a:rPr lang="en-US" sz="2300" dirty="0" smtClean="0"/>
              <a:t>comes </a:t>
            </a:r>
            <a:r>
              <a:rPr lang="en-US" sz="2300" dirty="0"/>
              <a:t>from the cotton plant, grown in USA, soft, inexpensive, easy to take care of,  cool</a:t>
            </a:r>
          </a:p>
          <a:p>
            <a:r>
              <a:rPr lang="en-US" sz="2300" dirty="0" smtClean="0"/>
              <a:t>Flax </a:t>
            </a:r>
            <a:r>
              <a:rPr lang="en-US" sz="2300" dirty="0"/>
              <a:t>(Linen</a:t>
            </a:r>
            <a:r>
              <a:rPr lang="en-US" sz="2300" dirty="0" smtClean="0"/>
              <a:t>)—</a:t>
            </a:r>
          </a:p>
          <a:p>
            <a:pPr lvl="1"/>
            <a:r>
              <a:rPr lang="en-US" sz="2300" dirty="0" smtClean="0"/>
              <a:t>comes </a:t>
            </a:r>
            <a:r>
              <a:rPr lang="en-US" sz="2300" dirty="0"/>
              <a:t>from the flax plant, grown in Europe, soft, expensive, wrinkles easily, special care</a:t>
            </a:r>
          </a:p>
          <a:p>
            <a:r>
              <a:rPr lang="en-US" sz="2300" dirty="0" smtClean="0"/>
              <a:t>Leather—</a:t>
            </a:r>
          </a:p>
          <a:p>
            <a:pPr lvl="1"/>
            <a:r>
              <a:rPr lang="en-US" sz="2300" dirty="0" smtClean="0"/>
              <a:t>comes </a:t>
            </a:r>
            <a:r>
              <a:rPr lang="en-US" sz="2300" dirty="0"/>
              <a:t>from the hide (skin) of animals, cattle most popular source, soft, expensive, durable</a:t>
            </a:r>
          </a:p>
          <a:p>
            <a:r>
              <a:rPr lang="en-US" sz="2300" dirty="0" smtClean="0"/>
              <a:t>Fur—</a:t>
            </a:r>
          </a:p>
          <a:p>
            <a:pPr lvl="1"/>
            <a:r>
              <a:rPr lang="en-US" sz="2300" dirty="0" smtClean="0"/>
              <a:t>comes </a:t>
            </a:r>
            <a:r>
              <a:rPr lang="en-US" sz="2300" dirty="0"/>
              <a:t>from the coat of animals, mink popular in USA, soft, expensive, durable, warm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61612" y="630768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1.02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-1049149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2571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FIBERS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9412" y="1219200"/>
            <a:ext cx="11658600" cy="969962"/>
          </a:xfrm>
        </p:spPr>
        <p:txBody>
          <a:bodyPr anchor="ctr">
            <a:norm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Synthetic (</a:t>
            </a:r>
            <a:r>
              <a:rPr lang="en-US" sz="2200" b="1" dirty="0" smtClean="0">
                <a:solidFill>
                  <a:schemeClr val="bg1"/>
                </a:solidFill>
              </a:rPr>
              <a:t>manufactured/manmade)made </a:t>
            </a:r>
            <a:r>
              <a:rPr lang="en-US" sz="2200" b="1" dirty="0">
                <a:solidFill>
                  <a:schemeClr val="bg1"/>
                </a:solidFill>
              </a:rPr>
              <a:t>from chemicals </a:t>
            </a:r>
            <a:r>
              <a:rPr lang="en-US" sz="2200" b="1" dirty="0" smtClean="0">
                <a:solidFill>
                  <a:schemeClr val="bg1"/>
                </a:solidFill>
              </a:rPr>
              <a:t>&amp; other </a:t>
            </a:r>
            <a:r>
              <a:rPr lang="en-US" sz="2200" b="1" dirty="0">
                <a:solidFill>
                  <a:schemeClr val="bg1"/>
                </a:solidFill>
              </a:rPr>
              <a:t>substances</a:t>
            </a:r>
          </a:p>
          <a:p>
            <a:pPr algn="ctr"/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6612" y="2590800"/>
            <a:ext cx="104394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Polyester—made </a:t>
            </a:r>
            <a:r>
              <a:rPr lang="en-US" dirty="0"/>
              <a:t>from oil, petroleum, and plastic bottles; inexpensive, blends well, soft</a:t>
            </a:r>
          </a:p>
          <a:p>
            <a:r>
              <a:rPr lang="en-US" dirty="0" smtClean="0"/>
              <a:t>Nylon—first </a:t>
            </a:r>
            <a:r>
              <a:rPr lang="en-US" dirty="0"/>
              <a:t>fiber to be made from chemicals, stretchy, soft, very light weight</a:t>
            </a:r>
          </a:p>
          <a:p>
            <a:r>
              <a:rPr lang="en-US" dirty="0" smtClean="0"/>
              <a:t>Rayon—soft</a:t>
            </a:r>
            <a:r>
              <a:rPr lang="en-US" dirty="0"/>
              <a:t>, light weight</a:t>
            </a:r>
          </a:p>
          <a:p>
            <a:r>
              <a:rPr lang="en-US" dirty="0" smtClean="0"/>
              <a:t>Acetate—synthetic </a:t>
            </a:r>
            <a:r>
              <a:rPr lang="en-US" dirty="0"/>
              <a:t>for silk, soft, not as expensive as silk</a:t>
            </a:r>
          </a:p>
          <a:p>
            <a:r>
              <a:rPr lang="en-US" dirty="0" smtClean="0"/>
              <a:t>Acrylic—synthetic </a:t>
            </a:r>
            <a:r>
              <a:rPr lang="en-US" dirty="0"/>
              <a:t>for wool, soft, not itchy, not as expensive as wool</a:t>
            </a:r>
          </a:p>
          <a:p>
            <a:r>
              <a:rPr lang="en-US" dirty="0" smtClean="0"/>
              <a:t>Spandex—blends </a:t>
            </a:r>
            <a:r>
              <a:rPr lang="en-US" dirty="0"/>
              <a:t>well, stretchy, snug fit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61612" y="630768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1.02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-1049149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61114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212" y="2133600"/>
            <a:ext cx="2819400" cy="576262"/>
          </a:xfrm>
        </p:spPr>
        <p:txBody>
          <a:bodyPr/>
          <a:lstStyle/>
          <a:p>
            <a:pPr algn="ctr"/>
            <a:r>
              <a:rPr lang="en-US" dirty="0" smtClean="0"/>
              <a:t>Menswear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2667000"/>
            <a:ext cx="4823901" cy="2840039"/>
          </a:xfrm>
        </p:spPr>
        <p:txBody>
          <a:bodyPr/>
          <a:lstStyle/>
          <a:p>
            <a:r>
              <a:rPr lang="en-US" dirty="0" smtClean="0"/>
              <a:t>Furnishings****</a:t>
            </a:r>
          </a:p>
          <a:p>
            <a:r>
              <a:rPr lang="en-US" dirty="0" smtClean="0"/>
              <a:t>Sportswear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Activewear</a:t>
            </a:r>
            <a:endParaRPr lang="en-US" dirty="0" smtClean="0"/>
          </a:p>
          <a:p>
            <a:r>
              <a:rPr lang="en-US" dirty="0" smtClean="0"/>
              <a:t>Work clothing Formal wear, and </a:t>
            </a:r>
            <a:r>
              <a:rPr lang="en-US" dirty="0" err="1" smtClean="0"/>
              <a:t>outwewear</a:t>
            </a:r>
            <a:endParaRPr lang="en-US" dirty="0" smtClean="0"/>
          </a:p>
          <a:p>
            <a:r>
              <a:rPr lang="en-US" dirty="0" smtClean="0"/>
              <a:t>Tailored Clothing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7412" y="4343400"/>
            <a:ext cx="4823902" cy="576262"/>
          </a:xfrm>
        </p:spPr>
        <p:txBody>
          <a:bodyPr/>
          <a:lstStyle/>
          <a:p>
            <a:pPr algn="ctr"/>
            <a:r>
              <a:rPr lang="en-US" dirty="0" err="1" smtClean="0"/>
              <a:t>Womenswear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2212" y="4953000"/>
            <a:ext cx="4419600" cy="2230439"/>
          </a:xfrm>
        </p:spPr>
        <p:txBody>
          <a:bodyPr/>
          <a:lstStyle/>
          <a:p>
            <a:r>
              <a:rPr lang="en-US" dirty="0" smtClean="0"/>
              <a:t>Sportswear </a:t>
            </a:r>
            <a:r>
              <a:rPr lang="en-US" dirty="0" err="1" smtClean="0"/>
              <a:t>vs</a:t>
            </a:r>
            <a:r>
              <a:rPr lang="en-US" dirty="0" smtClean="0"/>
              <a:t> Active sportswear</a:t>
            </a:r>
          </a:p>
          <a:p>
            <a:r>
              <a:rPr lang="en-US" dirty="0" smtClean="0"/>
              <a:t>dresses </a:t>
            </a:r>
            <a:r>
              <a:rPr lang="en-US" dirty="0" err="1" smtClean="0"/>
              <a:t>outwerwear</a:t>
            </a:r>
            <a:endParaRPr lang="en-US" dirty="0" smtClean="0"/>
          </a:p>
          <a:p>
            <a:r>
              <a:rPr lang="en-US" dirty="0" smtClean="0"/>
              <a:t>Intimate apparel</a:t>
            </a:r>
          </a:p>
          <a:p>
            <a:r>
              <a:rPr lang="en-US" dirty="0" smtClean="0"/>
              <a:t>maternity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61612" y="630768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1.03</a:t>
            </a:r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7542212" y="2514600"/>
            <a:ext cx="4341813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399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Jewelery</a:t>
            </a:r>
            <a:r>
              <a:rPr kumimoji="0" lang="en-US" sz="2399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Accessories</a:t>
            </a:r>
            <a:endParaRPr kumimoji="0" lang="en-US" sz="2399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999412" y="3276600"/>
            <a:ext cx="3200400" cy="28400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797" marR="0" lvl="0" indent="-342797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1799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Costume- Cheap- </a:t>
            </a:r>
            <a:r>
              <a:rPr lang="en-US" sz="1799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Claires</a:t>
            </a:r>
            <a:endParaRPr lang="en-US" sz="1799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797" marR="0" lvl="0" indent="-342797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1799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Bridge-Real, but average quality and price- Macys/Department Store</a:t>
            </a:r>
          </a:p>
          <a:p>
            <a:pPr marL="342797" marR="0" lvl="0" indent="-342797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1799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Fine-Expensive &amp; high quality materials- Kay </a:t>
            </a:r>
            <a:r>
              <a:rPr lang="en-US" sz="1799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Jewlers</a:t>
            </a:r>
            <a:r>
              <a:rPr lang="en-US" sz="1799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Jared, Tiffany’s</a:t>
            </a:r>
          </a:p>
          <a:p>
            <a:pPr marL="342797" marR="0" lvl="0" indent="-342797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Mens</a:t>
            </a:r>
            <a:r>
              <a:rPr lang="en-US" dirty="0" smtClean="0"/>
              <a:t>/Boys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342797" lvl="3" indent="-342797"/>
            <a:r>
              <a:rPr lang="en-US" sz="1600" dirty="0" smtClean="0"/>
              <a:t>Boys- Slim, plus and Husky sizes 3-22</a:t>
            </a:r>
          </a:p>
          <a:p>
            <a:pPr marL="342797" lvl="3" indent="-342797"/>
            <a:r>
              <a:rPr lang="en-US" sz="1600" u="sng" dirty="0" smtClean="0">
                <a:solidFill>
                  <a:schemeClr val="dk1"/>
                </a:solidFill>
              </a:rPr>
              <a:t>Tailored Clothing</a:t>
            </a:r>
          </a:p>
          <a:p>
            <a:pPr lvl="3"/>
            <a:r>
              <a:rPr lang="en-US" sz="1600" dirty="0" smtClean="0">
                <a:solidFill>
                  <a:schemeClr val="dk1"/>
                </a:solidFill>
              </a:rPr>
              <a:t>Short – 5’5” to 5’7”</a:t>
            </a:r>
          </a:p>
          <a:p>
            <a:pPr lvl="3"/>
            <a:r>
              <a:rPr lang="en-US" sz="1600" dirty="0" smtClean="0">
                <a:solidFill>
                  <a:schemeClr val="dk1"/>
                </a:solidFill>
              </a:rPr>
              <a:t>Regular – 5’8” to 5’11”</a:t>
            </a:r>
          </a:p>
          <a:p>
            <a:pPr lvl="3"/>
            <a:r>
              <a:rPr lang="en-US" sz="1600" dirty="0" smtClean="0">
                <a:solidFill>
                  <a:schemeClr val="dk1"/>
                </a:solidFill>
              </a:rPr>
              <a:t>Long – 6’ to 6’3”</a:t>
            </a:r>
          </a:p>
          <a:p>
            <a:pPr lvl="3"/>
            <a:r>
              <a:rPr lang="en-US" sz="1600" dirty="0" smtClean="0">
                <a:solidFill>
                  <a:schemeClr val="dk1"/>
                </a:solidFill>
              </a:rPr>
              <a:t>Extra Long – 6’4” and over</a:t>
            </a:r>
          </a:p>
          <a:p>
            <a:r>
              <a:rPr lang="en-US" sz="1600" dirty="0" smtClean="0"/>
              <a:t> Sizes usually by measurements  or  SMLXL</a:t>
            </a:r>
          </a:p>
          <a:p>
            <a:pPr lvl="1"/>
            <a:r>
              <a:rPr lang="en-US" dirty="0" smtClean="0"/>
              <a:t> Waist x  Inseam= 38x32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Women/Girls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342797" lvl="3" indent="-342797"/>
            <a:r>
              <a:rPr lang="en-US" sz="1900" dirty="0" smtClean="0"/>
              <a:t>Girls- Slim, plus and Husky sizes 3-16</a:t>
            </a:r>
          </a:p>
          <a:p>
            <a:r>
              <a:rPr lang="en-US" sz="1900" dirty="0" smtClean="0"/>
              <a:t>Juniors- Odd Sizes- Short waist, not made for curves</a:t>
            </a:r>
          </a:p>
          <a:p>
            <a:r>
              <a:rPr lang="en-US" sz="1900" dirty="0" smtClean="0"/>
              <a:t>Misses- Even Sizes- Fuller Figured, but not plus size 0 to 20</a:t>
            </a:r>
          </a:p>
          <a:p>
            <a:r>
              <a:rPr lang="en-US" sz="1900" dirty="0" smtClean="0"/>
              <a:t>Petite- Under 5’4, will generally have P </a:t>
            </a:r>
          </a:p>
          <a:p>
            <a:r>
              <a:rPr lang="en-US" sz="1900" dirty="0" err="1" smtClean="0"/>
              <a:t>Womens</a:t>
            </a:r>
            <a:r>
              <a:rPr lang="en-US" sz="1900" dirty="0" smtClean="0"/>
              <a:t>- Includes plus sizes, generally has W </a:t>
            </a:r>
          </a:p>
          <a:p>
            <a:r>
              <a:rPr lang="en-US" sz="1900" dirty="0" smtClean="0"/>
              <a:t>Tal is for over 5’8</a:t>
            </a:r>
          </a:p>
          <a:p>
            <a:r>
              <a:rPr lang="en-US" sz="1900" dirty="0" smtClean="0"/>
              <a:t>Double ticketed- 9/10 – 2 sizes on ticket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61612" y="630768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1.03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D7DC9D6-C974-4760-AF25-FD6F69EC14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692</Words>
  <Application>Microsoft Office PowerPoint</Application>
  <PresentationFormat>Custom</PresentationFormat>
  <Paragraphs>104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 Boardroom</vt:lpstr>
      <vt:lpstr>1.0 Review Concepts</vt:lpstr>
      <vt:lpstr>5 Principles of Fashion Movement</vt:lpstr>
      <vt:lpstr>The Fashion Cycle</vt:lpstr>
      <vt:lpstr>Evolution vs Revolution</vt:lpstr>
      <vt:lpstr>FIBERS </vt:lpstr>
      <vt:lpstr>FIBERS </vt:lpstr>
      <vt:lpstr>Classifications</vt:lpstr>
      <vt:lpstr>Sizing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2016-02-03T15:05:35Z</dcterms:created>
  <dcterms:modified xsi:type="dcterms:W3CDTF">2016-02-17T22:22:37Z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TC028010849991</vt:lpwstr>
  </property>
</Properties>
</file>