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48"/>
  </p:notesMasterIdLst>
  <p:handoutMasterIdLst>
    <p:handoutMasterId r:id="rId49"/>
  </p:handoutMasterIdLst>
  <p:sldIdLst>
    <p:sldId id="297" r:id="rId8"/>
    <p:sldId id="299" r:id="rId9"/>
    <p:sldId id="300" r:id="rId10"/>
    <p:sldId id="301" r:id="rId11"/>
    <p:sldId id="256" r:id="rId12"/>
    <p:sldId id="258" r:id="rId13"/>
    <p:sldId id="259" r:id="rId14"/>
    <p:sldId id="257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9" r:id="rId24"/>
    <p:sldId id="270" r:id="rId25"/>
    <p:sldId id="271" r:id="rId26"/>
    <p:sldId id="272" r:id="rId27"/>
    <p:sldId id="273" r:id="rId28"/>
    <p:sldId id="274" r:id="rId29"/>
    <p:sldId id="276" r:id="rId30"/>
    <p:sldId id="278" r:id="rId31"/>
    <p:sldId id="279" r:id="rId32"/>
    <p:sldId id="280" r:id="rId33"/>
    <p:sldId id="281" r:id="rId34"/>
    <p:sldId id="282" r:id="rId35"/>
    <p:sldId id="283" r:id="rId36"/>
    <p:sldId id="296" r:id="rId37"/>
    <p:sldId id="284" r:id="rId38"/>
    <p:sldId id="285" r:id="rId39"/>
    <p:sldId id="286" r:id="rId40"/>
    <p:sldId id="287" r:id="rId41"/>
    <p:sldId id="289" r:id="rId42"/>
    <p:sldId id="290" r:id="rId43"/>
    <p:sldId id="291" r:id="rId44"/>
    <p:sldId id="293" r:id="rId45"/>
    <p:sldId id="294" r:id="rId46"/>
    <p:sldId id="295" r:id="rId47"/>
  </p:sldIdLst>
  <p:sldSz cx="9144000" cy="6858000" type="screen4x3"/>
  <p:notesSz cx="7096125" cy="9382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36" autoAdjust="0"/>
  </p:normalViewPr>
  <p:slideViewPr>
    <p:cSldViewPr>
      <p:cViewPr varScale="1">
        <p:scale>
          <a:sx n="94" d="100"/>
          <a:sy n="94" d="100"/>
        </p:scale>
        <p:origin x="-2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7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4988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9550" y="0"/>
            <a:ext cx="3074988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3FE7B-EFA5-45C7-B99D-E4E51BC93E0F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0638"/>
            <a:ext cx="3074988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9550" y="8910638"/>
            <a:ext cx="3074988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6DFD5-8720-4445-84E1-9D950533F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4988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9550" y="0"/>
            <a:ext cx="3074988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E5F37-F1C3-480A-9426-07937C85CA7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1738" y="703263"/>
            <a:ext cx="4692650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6113"/>
            <a:ext cx="5676900" cy="4222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0638"/>
            <a:ext cx="3074988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9550" y="8910638"/>
            <a:ext cx="3074988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6D67F-F5DD-4842-95D3-ABA07DAAC9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67F-F5DD-4842-95D3-ABA07DAAC90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 rot="20655378">
            <a:off x="5435599" y="1100671"/>
            <a:ext cx="3464347" cy="753533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>
              <a:defRPr sz="6000" b="1" i="0" baseline="0">
                <a:solidFill>
                  <a:srgbClr val="1C273A"/>
                </a:solidFill>
                <a:latin typeface="Helvetica" pitchFamily="34" charset="0"/>
                <a:ea typeface="GungsuhChe" pitchFamily="49" charset="-127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29129" y="3333321"/>
            <a:ext cx="6383033" cy="2627786"/>
          </a:xfrm>
          <a:prstGeom prst="rect">
            <a:avLst/>
          </a:prstGeom>
        </p:spPr>
        <p:txBody>
          <a:bodyPr anchor="ctr"/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500" b="0" i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 rot="20655378">
            <a:off x="1483177" y="2174400"/>
            <a:ext cx="3786252" cy="735363"/>
          </a:xfrm>
          <a:prstGeom prst="rect">
            <a:avLst/>
          </a:prstGeom>
        </p:spPr>
        <p:txBody>
          <a:bodyPr anchor="b"/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6000" b="1" i="0">
                <a:solidFill>
                  <a:schemeClr val="bg1"/>
                </a:solidFill>
                <a:latin typeface="Helvetic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 rot="20655378">
            <a:off x="5435599" y="1100671"/>
            <a:ext cx="3464347" cy="753533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>
              <a:defRPr sz="6000" b="1" i="0" baseline="0">
                <a:solidFill>
                  <a:srgbClr val="1C273A"/>
                </a:solidFill>
                <a:latin typeface="Helvetica" pitchFamily="34" charset="0"/>
                <a:ea typeface="GungsuhChe" pitchFamily="49" charset="-127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29129" y="3333321"/>
            <a:ext cx="6383033" cy="2627786"/>
          </a:xfrm>
          <a:prstGeom prst="rect">
            <a:avLst/>
          </a:prstGeom>
        </p:spPr>
        <p:txBody>
          <a:bodyPr anchor="ctr"/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500" b="0" i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 rot="20655378">
            <a:off x="1483177" y="2174400"/>
            <a:ext cx="3786252" cy="735363"/>
          </a:xfrm>
          <a:prstGeom prst="rect">
            <a:avLst/>
          </a:prstGeom>
        </p:spPr>
        <p:txBody>
          <a:bodyPr anchor="b"/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6000" b="1" i="0">
                <a:solidFill>
                  <a:schemeClr val="bg1"/>
                </a:solidFill>
                <a:latin typeface="Helvetic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 sz="4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  <a:prstGeom prst="rect">
            <a:avLst/>
          </a:prstGeom>
        </p:spPr>
        <p:txBody>
          <a:bodyPr/>
          <a:lstStyle>
            <a:lvl1pPr algn="ctr">
              <a:buNone/>
              <a:defRPr sz="4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76200" y="685800"/>
            <a:ext cx="6781800" cy="1066801"/>
          </a:xfrm>
          <a:prstGeom prst="rect">
            <a:avLst/>
          </a:prstGeom>
        </p:spPr>
        <p:txBody>
          <a:bodyPr/>
          <a:lstStyle>
            <a:lvl1pPr algn="l">
              <a:buNone/>
              <a:defRPr sz="6000" b="1">
                <a:solidFill>
                  <a:schemeClr val="bg1"/>
                </a:solidFill>
                <a:latin typeface="Palatino Linotype" pitchFamily="18" charset="0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 rot="20655378">
            <a:off x="5435599" y="1100671"/>
            <a:ext cx="3464347" cy="753533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>
              <a:defRPr sz="6000" b="1" i="0" baseline="0">
                <a:solidFill>
                  <a:srgbClr val="1C273A"/>
                </a:solidFill>
                <a:latin typeface="Helvetica" pitchFamily="34" charset="0"/>
                <a:ea typeface="GungsuhChe" pitchFamily="49" charset="-127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29129" y="3333321"/>
            <a:ext cx="6383033" cy="2627786"/>
          </a:xfrm>
          <a:prstGeom prst="rect">
            <a:avLst/>
          </a:prstGeom>
        </p:spPr>
        <p:txBody>
          <a:bodyPr anchor="ctr"/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500" b="0" i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 rot="20655378">
            <a:off x="1483177" y="2174400"/>
            <a:ext cx="3786252" cy="735363"/>
          </a:xfrm>
          <a:prstGeom prst="rect">
            <a:avLst/>
          </a:prstGeom>
        </p:spPr>
        <p:txBody>
          <a:bodyPr anchor="b"/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6000" b="1" i="0">
                <a:solidFill>
                  <a:schemeClr val="bg1"/>
                </a:solidFill>
                <a:latin typeface="Helvetic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DFDF5-C277-43C4-935A-69A5B59DD8FA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D6933-30EF-45A8-A920-B9A6F45CB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571" y="159797"/>
            <a:ext cx="8549196" cy="754604"/>
          </a:xfrm>
        </p:spPr>
        <p:txBody>
          <a:bodyPr anchor="b">
            <a:normAutofit/>
          </a:bodyPr>
          <a:lstStyle>
            <a:lvl1pPr algn="l">
              <a:defRPr sz="3300" b="1" i="0">
                <a:solidFill>
                  <a:srgbClr val="1C273A"/>
                </a:solidFill>
                <a:latin typeface="Helvetic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30" y="1083076"/>
            <a:ext cx="8682361" cy="543313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04486-59DA-4AB7-8477-04C37D1C8DD4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E968F-9549-4916-B14C-416DA2A5F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B05C5-E4BB-4E03-B049-3A9116BF194C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97E6-738D-424E-8F5C-CA123517F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A89F2-865F-4C36-8F95-5AC5AF5E11B3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3A50A-CCB3-4A51-96A0-4DA2AB171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D6DCA-2903-4DD2-8F4E-21DE38B4DDBB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DF716-B334-49AB-BD45-3F67EDAA9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ABB0F-B2B2-491E-9C26-1AB9D5A6E7B3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2EA5F-0AD2-4BCD-8924-A9CF00448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97A36-BCF9-4964-B929-E3117E8361B7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9789D-832A-4C8A-BDB2-B9B74AAA7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2AF57-E9B0-47D2-B6C3-B067108CBEEF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3FF3F-890C-4E9D-A6DA-737502A7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D5175-C777-4AE4-8105-2587E1DFD14B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95C1C-DEF9-4F20-9335-1031945FF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136F-D739-4E24-A9AF-D5F5C17545EF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26EAA-6830-46E5-B6F7-BD5767B82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48D01-7D9F-4156-B518-9F24BE43FCBE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9D049-23BE-417E-A31B-91FB8F988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42" y="159796"/>
            <a:ext cx="8646847" cy="1109711"/>
          </a:xfrm>
        </p:spPr>
        <p:txBody>
          <a:bodyPr anchor="b">
            <a:normAutofit/>
          </a:bodyPr>
          <a:lstStyle>
            <a:lvl1pPr algn="l">
              <a:defRPr sz="4400" b="1" i="0">
                <a:solidFill>
                  <a:schemeClr val="bg1"/>
                </a:solidFill>
                <a:latin typeface="Helvetica" pitchFamily="34" charset="0"/>
                <a:ea typeface="Helvetica" pitchFamily="34" charset="0"/>
                <a:cs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26749" cy="5255584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2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D4C66-9C36-4550-B2C8-2DD16395EC64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2D2A7-13A6-4A10-A644-853EACAE6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35873-7F1F-4DFE-8488-2CA199B44659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8CB99-C645-4539-BE9F-7572DEAAC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C043D-0117-4B96-B335-38C7F6690BE2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E1B23-5B9D-487B-8B8D-D8CD0C484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86799-0B66-4EA8-8189-B4111B9B88A2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9CC12-B299-4D08-ACF5-3A27D5420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10B2B-13BC-4B44-AA27-3135A4EEAF03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969F8-5733-4765-B8EE-8CC142683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D35E2-80AC-41A1-A0F0-6DAE7BCD27DD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CB3D1-9EBC-4D92-A33D-C12DEA4DA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673FA-0D6C-441F-A1BB-12D09BE74037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CED36-61F4-4D14-9B04-AF1D34115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F9751-B2B2-4897-9A9C-44F16794E0EE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4653F-2A3E-4AEA-B021-6BE215562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73377-4818-458F-81D9-117A88979811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3F23A-B994-4545-9CED-1F90F9990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39013-B3EB-4E5A-A73B-654A2DADB3FC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62A86-2045-43E6-9FD6-3F54495FB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3" y="159797"/>
            <a:ext cx="7714034" cy="754604"/>
          </a:xfrm>
        </p:spPr>
        <p:txBody>
          <a:bodyPr anchor="b">
            <a:normAutofit/>
          </a:bodyPr>
          <a:lstStyle>
            <a:lvl1pPr algn="l">
              <a:defRPr sz="3300" b="1" i="0">
                <a:solidFill>
                  <a:srgbClr val="1C273A"/>
                </a:solidFill>
                <a:latin typeface="Helvetic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267" y="1083076"/>
            <a:ext cx="7873424" cy="543313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8C772-6D93-455B-A996-BB4A918F13D6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A2F54-2228-4D45-A8CD-C2ADF8A34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DC049-F357-4EEA-93E6-4994921676D3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90033-C315-40D0-BFC8-62DEED903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DE716-460E-4CFE-8E6F-271911C53AF0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3C223-4A85-4CE3-A353-586E7BB45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06B90-A76C-433C-9405-FFEBD01B5BAE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24340-CE14-4F85-9103-6B8A5E70F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8CBE0-B7C9-4AA9-AB2C-D27B89638C2F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B9903-B513-447D-BA79-B99F26F6F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9D69F-BD55-4EE4-9B90-EB69646586F9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D8C26-E0E7-4082-ACF3-75FCCB78E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8DC72-401B-43F9-8DC3-B5D11FD559F6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722A1-5069-43C0-A498-5FF2A1487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73A5E-F432-4373-91AA-62CFB8B97F3A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CC873-D8DD-4BE2-B670-043060FF4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7EF55-3D6B-472E-8613-BD260E42BF2D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BD6EE-870F-4693-9472-A2E621E04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5C743-C5E9-4B7A-B9B7-A8487A6DC5E2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0091D-8684-498A-A89B-64BBDB619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467" y="159797"/>
            <a:ext cx="8281300" cy="754604"/>
          </a:xfrm>
        </p:spPr>
        <p:txBody>
          <a:bodyPr anchor="b">
            <a:normAutofit/>
          </a:bodyPr>
          <a:lstStyle>
            <a:lvl1pPr algn="l">
              <a:defRPr sz="3300" b="1" i="0">
                <a:solidFill>
                  <a:schemeClr val="bg1"/>
                </a:solidFill>
                <a:latin typeface="Helvetic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279" y="1083076"/>
            <a:ext cx="8452411" cy="543313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B5AAE-E6C8-4D7B-8A3B-740ACA64883B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FDDD5-2F2F-47E4-B423-92E9BF8D3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1F832-C800-4CC3-B8BB-1F928D472A01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BBE31-C7E4-49B7-A997-F10E162F4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B80ED-3474-461C-B117-F2EB6E1B7EA7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3D919-62D3-4BCA-AA52-8893D94A4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F0889-99FA-48AD-87DF-0D2606EEEEE0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C1882-47E0-4B98-892D-807C65EC3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BBBE4-4060-4337-9FEE-EC5E007D7412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BBAA8-1574-420B-85D9-D03B93E8E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791FA-B5FB-450A-9C0F-533B287DB3B6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47682-7D5B-4ACD-80A3-419272A69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10CDE-583C-4393-8599-A68C9084E154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057B8-15FE-4241-AB97-49AC44C1F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45741-75E5-4207-9C9C-47805952B8EC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D5A2E-8B20-4EE4-9FA9-5C26771D3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1CC59-E19F-4886-ACC5-475243C1B3CF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BB61F-97F9-4781-93C4-57096505F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C3A19-56C8-47E0-92C5-45C4DA07E902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7EC7A-3B2F-402C-BF9F-F0390AAF6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3" y="159797"/>
            <a:ext cx="7714034" cy="754604"/>
          </a:xfrm>
        </p:spPr>
        <p:txBody>
          <a:bodyPr anchor="b">
            <a:normAutofit/>
          </a:bodyPr>
          <a:lstStyle>
            <a:lvl1pPr algn="l">
              <a:defRPr sz="3300" b="1" i="0">
                <a:solidFill>
                  <a:srgbClr val="1C273A"/>
                </a:solidFill>
                <a:latin typeface="Helvetic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267" y="1083076"/>
            <a:ext cx="7873424" cy="543313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F8EC1-44B8-409E-B708-7FEB91633E63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5D29B-1415-4EC2-A6B2-AE4D23BC1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7C451-06C0-4517-B245-DB1C3B9BA64C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5356F-8D21-4554-907C-0C98639CF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008AA-EBC0-4CE8-A8FC-646180BAC929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85D6E-85AD-473F-83DA-EBE5521E4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D5FEF-8D3D-4287-BE95-1504E34B9F0C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849E-A97E-45AE-89B8-4867EC942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C43CA-C759-41EB-B029-DD157B468E4C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2DEEA-F1D1-49ED-A380-E2BA7F8C4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916E3-3A11-404C-8A72-19C4D9B5FA9A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1C67D-AEAF-4999-B3D9-C2BBE5A02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2DA6D-D6D5-40AA-BE96-D293670FD3FF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29D82-AC0D-4D5F-A51B-F131378F5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CAE5A-D6FE-4EAD-AB93-6B5CB484E733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47099-45D0-4DA9-B982-8F8CC8DAE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4A644-A2DB-4F4F-B336-C477B0D66C58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BC5F7-3B5F-421B-BB65-489C97F48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56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757" r:id="rId12"/>
    <p:sldLayoutId id="2147483758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5943600" y="6623050"/>
            <a:ext cx="3124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</a:rPr>
              <a:t>Permission granted to reproduce for educational use only.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191000" y="6623050"/>
            <a:ext cx="1828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</a:rPr>
              <a:t>© Goodheart-Willcox Co.,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5943600" y="6623050"/>
            <a:ext cx="3124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Permission granted to reproduce for educational use only.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191000" y="6623050"/>
            <a:ext cx="1828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© Goodheart-Willcox Co.,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5943600" y="6623050"/>
            <a:ext cx="3124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rgbClr val="1C273A"/>
                </a:solidFill>
              </a:rPr>
              <a:t>Permission granted to reproduce for educational use only.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191000" y="6623050"/>
            <a:ext cx="1828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rgbClr val="1C273A"/>
                </a:solidFill>
              </a:rPr>
              <a:t>© Goodheart-Willcox Co.,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5943600" y="6623050"/>
            <a:ext cx="3124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rgbClr val="1C273A"/>
                </a:solidFill>
              </a:rPr>
              <a:t>Permission granted to reproduce for educational use only.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191000" y="6623050"/>
            <a:ext cx="1828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rgbClr val="1C273A"/>
                </a:solidFill>
              </a:rPr>
              <a:t>© Goodheart-Willcox Co.,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5943600" y="6623050"/>
            <a:ext cx="3124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rgbClr val="1C273A"/>
                </a:solidFill>
              </a:rPr>
              <a:t>Permission granted to reproduce for educational use only.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191000" y="6623050"/>
            <a:ext cx="1828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rgbClr val="1C273A"/>
                </a:solidFill>
              </a:rPr>
              <a:t>© Goodheart-Willcox Co.,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Computerized </a:t>
            </a:r>
            <a:r>
              <a:rPr lang="en-US" dirty="0"/>
              <a:t>integration of </a:t>
            </a:r>
            <a:r>
              <a:rPr lang="en-US" dirty="0" smtClean="0"/>
              <a:t>all operations </a:t>
            </a:r>
            <a:r>
              <a:rPr lang="en-US" dirty="0"/>
              <a:t>through one database </a:t>
            </a:r>
            <a:r>
              <a:rPr lang="en-US" dirty="0" smtClean="0"/>
              <a:t>pulls together company information </a:t>
            </a:r>
            <a:r>
              <a:rPr lang="en-US" dirty="0"/>
              <a:t>from all </a:t>
            </a:r>
            <a:r>
              <a:rPr lang="en-US" dirty="0" smtClean="0"/>
              <a:t>business channels</a:t>
            </a:r>
          </a:p>
          <a:p>
            <a:r>
              <a:rPr lang="en-US" dirty="0"/>
              <a:t>Users at all </a:t>
            </a:r>
            <a:r>
              <a:rPr lang="en-US" dirty="0" smtClean="0"/>
              <a:t>levels of </a:t>
            </a:r>
            <a:r>
              <a:rPr lang="en-US" dirty="0"/>
              <a:t>the enterprise can </a:t>
            </a:r>
            <a:r>
              <a:rPr lang="en-US" dirty="0" smtClean="0"/>
              <a:t>use the information</a:t>
            </a:r>
          </a:p>
          <a:p>
            <a:pPr lvl="1"/>
            <a:r>
              <a:rPr lang="en-US" dirty="0" smtClean="0"/>
              <a:t>through password-protected websites</a:t>
            </a:r>
          </a:p>
          <a:p>
            <a:r>
              <a:rPr lang="en-US" dirty="0" smtClean="0"/>
              <a:t>This </a:t>
            </a:r>
            <a:r>
              <a:rPr lang="en-US" dirty="0"/>
              <a:t>helps </a:t>
            </a:r>
            <a:r>
              <a:rPr lang="en-US" dirty="0" smtClean="0"/>
              <a:t>companies </a:t>
            </a:r>
            <a:r>
              <a:rPr lang="en-US" dirty="0"/>
              <a:t>keep lean </a:t>
            </a:r>
            <a:r>
              <a:rPr lang="en-US" dirty="0" smtClean="0"/>
              <a:t>inventories for market demand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222142"/>
            <a:ext cx="8763000" cy="1109711"/>
          </a:xfrm>
        </p:spPr>
        <p:txBody>
          <a:bodyPr>
            <a:noAutofit/>
          </a:bodyPr>
          <a:lstStyle/>
          <a:p>
            <a:r>
              <a:rPr lang="en-US" dirty="0"/>
              <a:t>Inventory Planning </a:t>
            </a:r>
            <a:r>
              <a:rPr lang="en-US" dirty="0" smtClean="0"/>
              <a:t>and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741924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42" y="241076"/>
            <a:ext cx="8922058" cy="1109711"/>
          </a:xfrm>
        </p:spPr>
        <p:txBody>
          <a:bodyPr>
            <a:noAutofit/>
          </a:bodyPr>
          <a:lstStyle/>
          <a:p>
            <a:r>
              <a:rPr lang="en-US" dirty="0"/>
              <a:t>Benchmarking </a:t>
            </a:r>
            <a:r>
              <a:rPr lang="en-US" dirty="0" smtClean="0"/>
              <a:t>for Quality </a:t>
            </a:r>
            <a:r>
              <a:rPr lang="en-US" dirty="0"/>
              <a:t>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Benchmarking</a:t>
            </a:r>
            <a:r>
              <a:rPr lang="en-US" b="1" i="1" dirty="0"/>
              <a:t> </a:t>
            </a:r>
            <a:r>
              <a:rPr lang="en-US" dirty="0"/>
              <a:t>is the continuous </a:t>
            </a:r>
            <a:r>
              <a:rPr lang="en-US" dirty="0" smtClean="0"/>
              <a:t>process of </a:t>
            </a:r>
            <a:r>
              <a:rPr lang="en-US" dirty="0"/>
              <a:t>measuring a company’s goods, services</a:t>
            </a:r>
            <a:r>
              <a:rPr lang="en-US" dirty="0" smtClean="0"/>
              <a:t>, and </a:t>
            </a:r>
            <a:r>
              <a:rPr lang="en-US" dirty="0"/>
              <a:t>practices against </a:t>
            </a:r>
            <a:r>
              <a:rPr lang="en-US" dirty="0" smtClean="0"/>
              <a:t>leading world-class firms</a:t>
            </a:r>
          </a:p>
          <a:p>
            <a:r>
              <a:rPr lang="en-US" dirty="0"/>
              <a:t>This is a proactive approach to </a:t>
            </a:r>
            <a:r>
              <a:rPr lang="en-US" dirty="0" smtClean="0"/>
              <a:t>make all processes better by doing </a:t>
            </a:r>
            <a:r>
              <a:rPr lang="en-US" dirty="0"/>
              <a:t>everything right the </a:t>
            </a:r>
            <a:r>
              <a:rPr lang="en-US" dirty="0" smtClean="0"/>
              <a:t>first time</a:t>
            </a:r>
          </a:p>
          <a:p>
            <a:pPr lvl="1"/>
            <a:r>
              <a:rPr lang="en-US" dirty="0" smtClean="0"/>
              <a:t>instead of using a reactive</a:t>
            </a:r>
            <a:r>
              <a:rPr lang="en-US" i="1" dirty="0" smtClean="0"/>
              <a:t> </a:t>
            </a:r>
            <a:r>
              <a:rPr lang="en-US" dirty="0" smtClean="0"/>
              <a:t>approach to fix problems </a:t>
            </a:r>
            <a:r>
              <a:rPr lang="en-US" dirty="0"/>
              <a:t>after they occur</a:t>
            </a:r>
          </a:p>
        </p:txBody>
      </p:sp>
    </p:spTree>
    <p:extLst>
      <p:ext uri="{BB962C8B-B14F-4D97-AF65-F5344CB8AC3E}">
        <p14:creationId xmlns:p14="http://schemas.microsoft.com/office/powerpoint/2010/main" xmlns="" val="106487559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Programs emphasizing high product-quality standards are stressed to achieve top customer satisfaction</a:t>
            </a:r>
          </a:p>
          <a:p>
            <a:r>
              <a:rPr lang="en-US" dirty="0" smtClean="0"/>
              <a:t>Total </a:t>
            </a:r>
            <a:r>
              <a:rPr lang="en-US" dirty="0"/>
              <a:t>quality management (</a:t>
            </a:r>
            <a:r>
              <a:rPr lang="en-US" dirty="0" err="1"/>
              <a:t>TQM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is used </a:t>
            </a:r>
            <a:r>
              <a:rPr lang="en-US" dirty="0"/>
              <a:t>successfully in </a:t>
            </a:r>
            <a:r>
              <a:rPr lang="en-US" dirty="0" smtClean="0"/>
              <a:t>apparel manufacturing </a:t>
            </a:r>
            <a:r>
              <a:rPr lang="en-US" dirty="0"/>
              <a:t>and other </a:t>
            </a:r>
            <a:r>
              <a:rPr lang="en-US" dirty="0" smtClean="0"/>
              <a:t>industries</a:t>
            </a:r>
          </a:p>
          <a:p>
            <a:pPr lvl="1"/>
            <a:r>
              <a:rPr lang="en-US" dirty="0" smtClean="0"/>
              <a:t>encompasses </a:t>
            </a:r>
            <a:r>
              <a:rPr lang="en-US" dirty="0"/>
              <a:t>the concepts </a:t>
            </a:r>
            <a:r>
              <a:rPr lang="en-US" dirty="0" smtClean="0"/>
              <a:t>of empowerment </a:t>
            </a:r>
            <a:r>
              <a:rPr lang="en-US" dirty="0"/>
              <a:t>of employees, work teams, </a:t>
            </a:r>
            <a:r>
              <a:rPr lang="en-US" dirty="0" smtClean="0"/>
              <a:t>and benchmarking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xmlns="" val="45239850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Much of TQM is addressed by </a:t>
            </a:r>
            <a:r>
              <a:rPr lang="en-US" dirty="0"/>
              <a:t>Six </a:t>
            </a:r>
            <a:r>
              <a:rPr lang="en-US" dirty="0" smtClean="0"/>
              <a:t>Sigma</a:t>
            </a:r>
          </a:p>
          <a:p>
            <a:pPr lvl="1"/>
            <a:r>
              <a:rPr lang="en-US" dirty="0" smtClean="0"/>
              <a:t>an all-encompassing business performance methodology that many companies use</a:t>
            </a:r>
          </a:p>
          <a:p>
            <a:pPr lvl="1"/>
            <a:r>
              <a:rPr lang="en-US" dirty="0" smtClean="0"/>
              <a:t>a mathematical analysis of the quality of design, manufacturing, and customer-oriented activities</a:t>
            </a:r>
          </a:p>
          <a:p>
            <a:r>
              <a:rPr lang="en-US" dirty="0" smtClean="0"/>
              <a:t>Besides </a:t>
            </a:r>
            <a:r>
              <a:rPr lang="en-US" dirty="0"/>
              <a:t>quality and performance standards</a:t>
            </a:r>
            <a:r>
              <a:rPr lang="en-US" dirty="0" smtClean="0"/>
              <a:t>, apparel </a:t>
            </a:r>
            <a:r>
              <a:rPr lang="en-US" dirty="0"/>
              <a:t>companies </a:t>
            </a:r>
            <a:r>
              <a:rPr lang="en-US" dirty="0" smtClean="0"/>
              <a:t>also use </a:t>
            </a:r>
            <a:r>
              <a:rPr lang="en-US" dirty="0"/>
              <a:t>the </a:t>
            </a:r>
            <a:r>
              <a:rPr lang="en-US" dirty="0" smtClean="0"/>
              <a:t>metric system </a:t>
            </a:r>
            <a:r>
              <a:rPr lang="en-US" dirty="0"/>
              <a:t>of </a:t>
            </a:r>
            <a:r>
              <a:rPr lang="en-US" dirty="0" smtClean="0"/>
              <a:t>measure </a:t>
            </a:r>
            <a:r>
              <a:rPr lang="en-US" dirty="0"/>
              <a:t>for global </a:t>
            </a:r>
            <a:r>
              <a:rPr lang="en-US" dirty="0" smtClean="0"/>
              <a:t>uniformity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414355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Trademark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trademark</a:t>
            </a:r>
            <a:r>
              <a:rPr lang="en-US" b="1" i="1" dirty="0"/>
              <a:t> </a:t>
            </a:r>
            <a:r>
              <a:rPr lang="en-US" dirty="0"/>
              <a:t>is any word</a:t>
            </a:r>
            <a:r>
              <a:rPr lang="en-US" dirty="0" smtClean="0"/>
              <a:t>, name</a:t>
            </a:r>
            <a:r>
              <a:rPr lang="en-US" dirty="0"/>
              <a:t>, logo, </a:t>
            </a:r>
            <a:r>
              <a:rPr lang="en-US" dirty="0" smtClean="0"/>
              <a:t>or device that is </a:t>
            </a:r>
            <a:r>
              <a:rPr lang="en-US" dirty="0"/>
              <a:t>used to identify and distinguish goods of </a:t>
            </a:r>
            <a:r>
              <a:rPr lang="en-US" dirty="0" smtClean="0"/>
              <a:t>one company </a:t>
            </a:r>
            <a:r>
              <a:rPr lang="en-US" dirty="0"/>
              <a:t>from </a:t>
            </a:r>
            <a:r>
              <a:rPr lang="en-US" dirty="0" smtClean="0"/>
              <a:t>others</a:t>
            </a:r>
          </a:p>
          <a:p>
            <a:r>
              <a:rPr lang="en-US" dirty="0"/>
              <a:t>Companies legally protect their </a:t>
            </a:r>
            <a:r>
              <a:rPr lang="en-US" dirty="0" smtClean="0"/>
              <a:t>trademarks by </a:t>
            </a:r>
            <a:r>
              <a:rPr lang="en-US" dirty="0"/>
              <a:t>registering them with the </a:t>
            </a:r>
            <a:r>
              <a:rPr lang="en-US" dirty="0" smtClean="0"/>
              <a:t>U.S. Patent and Trademark Office</a:t>
            </a:r>
          </a:p>
          <a:p>
            <a:pPr lvl="1"/>
            <a:r>
              <a:rPr lang="en-US" dirty="0"/>
              <a:t>Counterfeiting of </a:t>
            </a:r>
            <a:r>
              <a:rPr lang="en-US" dirty="0" smtClean="0"/>
              <a:t>fashions </a:t>
            </a:r>
            <a:r>
              <a:rPr lang="en-US" dirty="0"/>
              <a:t>is a </a:t>
            </a:r>
            <a:r>
              <a:rPr lang="en-US" dirty="0" smtClean="0"/>
              <a:t>serious problem </a:t>
            </a:r>
          </a:p>
          <a:p>
            <a:pPr lvl="1"/>
            <a:r>
              <a:rPr lang="en-US" dirty="0" smtClean="0"/>
              <a:t>Fashion designs </a:t>
            </a:r>
            <a:r>
              <a:rPr lang="en-US" dirty="0"/>
              <a:t>are </a:t>
            </a:r>
            <a:r>
              <a:rPr lang="en-US" dirty="0" smtClean="0"/>
              <a:t>copied quickly </a:t>
            </a:r>
            <a:r>
              <a:rPr lang="en-US" dirty="0"/>
              <a:t>via the Internet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xmlns="" val="85638911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Industry Facts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319" y="1083076"/>
            <a:ext cx="8647721" cy="5433133"/>
          </a:xfrm>
        </p:spPr>
        <p:txBody>
          <a:bodyPr>
            <a:normAutofit/>
          </a:bodyPr>
          <a:lstStyle/>
          <a:p>
            <a:r>
              <a:rPr lang="en-US" sz="3200" dirty="0"/>
              <a:t>Once a trademark is registered, the </a:t>
            </a:r>
            <a:r>
              <a:rPr lang="en-US" sz="3200" dirty="0" smtClean="0"/>
              <a:t>company</a:t>
            </a:r>
          </a:p>
          <a:p>
            <a:pPr lvl="1"/>
            <a:r>
              <a:rPr lang="en-US" sz="2800" dirty="0" smtClean="0"/>
              <a:t>polices it </a:t>
            </a:r>
            <a:r>
              <a:rPr lang="en-US" sz="2800" dirty="0"/>
              <a:t>to preserve its </a:t>
            </a:r>
            <a:r>
              <a:rPr lang="en-US" sz="2800" dirty="0" smtClean="0"/>
              <a:t>strength</a:t>
            </a:r>
          </a:p>
          <a:p>
            <a:pPr lvl="1"/>
            <a:r>
              <a:rPr lang="en-US" sz="2800" dirty="0" smtClean="0"/>
              <a:t>challenges others in court who use it</a:t>
            </a:r>
          </a:p>
          <a:p>
            <a:pPr lvl="1"/>
            <a:r>
              <a:rPr lang="en-US" sz="2800" dirty="0" smtClean="0"/>
              <a:t>educates employees about the trademark and how to report counterfeit products</a:t>
            </a:r>
          </a:p>
          <a:p>
            <a:r>
              <a:rPr lang="en-US" sz="3200" dirty="0" smtClean="0"/>
              <a:t>If </a:t>
            </a:r>
            <a:r>
              <a:rPr lang="en-US" sz="3200" dirty="0"/>
              <a:t>an apparel manufacturer sues, the </a:t>
            </a:r>
            <a:r>
              <a:rPr lang="en-US" sz="3200" dirty="0" smtClean="0"/>
              <a:t>company may </a:t>
            </a:r>
            <a:r>
              <a:rPr lang="en-US" sz="3200" dirty="0"/>
              <a:t>name both the manufacturer of </a:t>
            </a:r>
            <a:r>
              <a:rPr lang="en-US" sz="3200" dirty="0" smtClean="0"/>
              <a:t>the counterfeit goods </a:t>
            </a:r>
            <a:r>
              <a:rPr lang="en-US" sz="3200" dirty="0"/>
              <a:t>and the retailer </a:t>
            </a:r>
            <a:r>
              <a:rPr lang="en-US" sz="3200" dirty="0" smtClean="0"/>
              <a:t>selling </a:t>
            </a:r>
            <a:r>
              <a:rPr lang="en-US" sz="3200" dirty="0"/>
              <a:t>them</a:t>
            </a:r>
          </a:p>
        </p:txBody>
      </p:sp>
    </p:spTree>
    <p:extLst>
      <p:ext uri="{BB962C8B-B14F-4D97-AF65-F5344CB8AC3E}">
        <p14:creationId xmlns:p14="http://schemas.microsoft.com/office/powerpoint/2010/main" xmlns="" val="306048712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42" y="200436"/>
            <a:ext cx="8922058" cy="1109711"/>
          </a:xfrm>
        </p:spPr>
        <p:txBody>
          <a:bodyPr>
            <a:noAutofit/>
          </a:bodyPr>
          <a:lstStyle/>
          <a:p>
            <a:r>
              <a:rPr lang="en-US" dirty="0"/>
              <a:t>Technological </a:t>
            </a:r>
            <a:r>
              <a:rPr lang="en-US" dirty="0" smtClean="0"/>
              <a:t>Advances in </a:t>
            </a:r>
            <a:r>
              <a:rPr lang="en-US" dirty="0"/>
              <a:t>Apparel Manufacturing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Virtual product development </a:t>
            </a:r>
            <a:r>
              <a:rPr lang="en-US" b="1" dirty="0"/>
              <a:t>(VPD</a:t>
            </a:r>
            <a:r>
              <a:rPr lang="en-US" b="1" dirty="0" smtClean="0"/>
              <a:t>) </a:t>
            </a:r>
            <a:r>
              <a:rPr lang="en-US" dirty="0"/>
              <a:t>is </a:t>
            </a:r>
            <a:r>
              <a:rPr lang="en-US" dirty="0" smtClean="0"/>
              <a:t>developing </a:t>
            </a:r>
            <a:r>
              <a:rPr lang="en-US" dirty="0"/>
              <a:t>products in a </a:t>
            </a:r>
            <a:r>
              <a:rPr lang="en-US" dirty="0" smtClean="0"/>
              <a:t>digital environment</a:t>
            </a:r>
          </a:p>
          <a:p>
            <a:r>
              <a:rPr lang="en-US" dirty="0" smtClean="0"/>
              <a:t>Computer-controlled machines can be programmed for other tasks without retooling</a:t>
            </a:r>
          </a:p>
          <a:p>
            <a:pPr lvl="1"/>
            <a:r>
              <a:rPr lang="en-US" b="1" dirty="0" smtClean="0"/>
              <a:t>Robotics</a:t>
            </a:r>
            <a:r>
              <a:rPr lang="en-US" b="1" i="1" dirty="0" smtClean="0"/>
              <a:t> </a:t>
            </a:r>
            <a:r>
              <a:rPr lang="en-US" dirty="0" smtClean="0"/>
              <a:t>involve machines that are programmed automatically to do mechanical tasks</a:t>
            </a:r>
          </a:p>
          <a:p>
            <a:r>
              <a:rPr lang="en-US" dirty="0" smtClean="0"/>
              <a:t>Fully integrated systems allow machines to detect product defects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338234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42" y="210596"/>
            <a:ext cx="8922058" cy="1109711"/>
          </a:xfrm>
        </p:spPr>
        <p:txBody>
          <a:bodyPr>
            <a:noAutofit/>
          </a:bodyPr>
          <a:lstStyle/>
          <a:p>
            <a:r>
              <a:rPr lang="en-US" dirty="0" smtClean="0"/>
              <a:t>Computer-Integrated Manufacturing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Computer-integrated manufacturing (CIM</a:t>
            </a:r>
            <a:r>
              <a:rPr lang="en-US" b="1" dirty="0" smtClean="0"/>
              <a:t>) </a:t>
            </a:r>
            <a:r>
              <a:rPr lang="en-US" dirty="0" smtClean="0"/>
              <a:t>is </a:t>
            </a:r>
            <a:r>
              <a:rPr lang="en-US" dirty="0"/>
              <a:t>the complete </a:t>
            </a:r>
            <a:r>
              <a:rPr lang="en-US" dirty="0" smtClean="0"/>
              <a:t>computer control and </a:t>
            </a:r>
            <a:r>
              <a:rPr lang="en-US" dirty="0"/>
              <a:t>coordination of </a:t>
            </a:r>
            <a:r>
              <a:rPr lang="en-US" dirty="0" smtClean="0"/>
              <a:t>manufacturing</a:t>
            </a:r>
          </a:p>
          <a:p>
            <a:pPr lvl="1"/>
            <a:r>
              <a:rPr lang="en-US" dirty="0" smtClean="0"/>
              <a:t>All production processes </a:t>
            </a:r>
            <a:r>
              <a:rPr lang="en-US" dirty="0"/>
              <a:t>are </a:t>
            </a:r>
            <a:r>
              <a:rPr lang="en-US" dirty="0" smtClean="0"/>
              <a:t>data-driven</a:t>
            </a:r>
          </a:p>
          <a:p>
            <a:pPr lvl="1"/>
            <a:r>
              <a:rPr lang="en-US" dirty="0" smtClean="0"/>
              <a:t>It promotes maximum </a:t>
            </a:r>
            <a:r>
              <a:rPr lang="en-US" dirty="0"/>
              <a:t>coordination and centralized </a:t>
            </a:r>
            <a:r>
              <a:rPr lang="en-US" dirty="0" smtClean="0"/>
              <a:t>control of production operations</a:t>
            </a:r>
          </a:p>
          <a:p>
            <a:pPr lvl="1"/>
            <a:r>
              <a:rPr lang="en-US" dirty="0" smtClean="0"/>
              <a:t>All computer commands to design, manage, and manufacture goods communicate with each other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xmlns="" val="165068842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42" y="200436"/>
            <a:ext cx="8922058" cy="1109711"/>
          </a:xfrm>
        </p:spPr>
        <p:txBody>
          <a:bodyPr>
            <a:noAutofit/>
          </a:bodyPr>
          <a:lstStyle/>
          <a:p>
            <a:r>
              <a:rPr lang="en-US" dirty="0" smtClean="0"/>
              <a:t>Computer-Integrated Manufacturing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255584"/>
          </a:xfrm>
        </p:spPr>
        <p:txBody>
          <a:bodyPr>
            <a:normAutofit/>
          </a:bodyPr>
          <a:lstStyle/>
          <a:p>
            <a:r>
              <a:rPr lang="en-US" dirty="0"/>
              <a:t>CIM standards, coordinated with the </a:t>
            </a:r>
            <a:r>
              <a:rPr lang="en-US" dirty="0" smtClean="0"/>
              <a:t>American National </a:t>
            </a:r>
            <a:r>
              <a:rPr lang="en-US" dirty="0"/>
              <a:t>Standards </a:t>
            </a:r>
            <a:r>
              <a:rPr lang="en-US" dirty="0" smtClean="0"/>
              <a:t>Institute, enable all apparel industry entities to communication</a:t>
            </a:r>
          </a:p>
          <a:p>
            <a:pPr lvl="1"/>
            <a:r>
              <a:rPr lang="en-US" dirty="0"/>
              <a:t>Future directions </a:t>
            </a:r>
            <a:r>
              <a:rPr lang="en-US" dirty="0" smtClean="0"/>
              <a:t>of CIM </a:t>
            </a:r>
            <a:r>
              <a:rPr lang="en-US" dirty="0"/>
              <a:t>standards and </a:t>
            </a:r>
            <a:r>
              <a:rPr lang="en-US" dirty="0" smtClean="0"/>
              <a:t>standards-based equipment </a:t>
            </a:r>
            <a:r>
              <a:rPr lang="en-US" dirty="0"/>
              <a:t>will </a:t>
            </a:r>
            <a:r>
              <a:rPr lang="en-US" dirty="0" smtClean="0"/>
              <a:t>be driven by industry needs</a:t>
            </a:r>
          </a:p>
          <a:p>
            <a:r>
              <a:rPr lang="en-US" dirty="0" smtClean="0"/>
              <a:t>Many technology applications are now outsourced to specialists in each area of expertise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9886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Industry Facts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Perhaps </a:t>
            </a:r>
            <a:r>
              <a:rPr lang="en-US" sz="3200" b="1" dirty="0"/>
              <a:t>demand </a:t>
            </a:r>
            <a:r>
              <a:rPr lang="en-US" sz="3200" b="1" dirty="0" smtClean="0"/>
              <a:t>flow manufacturing </a:t>
            </a:r>
            <a:r>
              <a:rPr lang="en-US" sz="3200" b="1" dirty="0"/>
              <a:t>(DFM) </a:t>
            </a:r>
            <a:r>
              <a:rPr lang="en-US" sz="3200" dirty="0"/>
              <a:t>may eventually </a:t>
            </a:r>
            <a:r>
              <a:rPr lang="en-US" sz="3200" dirty="0" smtClean="0"/>
              <a:t>exist</a:t>
            </a:r>
          </a:p>
          <a:p>
            <a:pPr lvl="1"/>
            <a:r>
              <a:rPr lang="en-US" sz="2800" dirty="0"/>
              <a:t>Individual affordable garments </a:t>
            </a:r>
            <a:r>
              <a:rPr lang="en-US" sz="2800" dirty="0" smtClean="0"/>
              <a:t>would be </a:t>
            </a:r>
            <a:r>
              <a:rPr lang="en-US" sz="2800" dirty="0"/>
              <a:t>produced quickly, responding to </a:t>
            </a:r>
            <a:r>
              <a:rPr lang="en-US" sz="2800" dirty="0" smtClean="0"/>
              <a:t>consumer demand</a:t>
            </a:r>
          </a:p>
          <a:p>
            <a:pPr lvl="1"/>
            <a:r>
              <a:rPr lang="en-US" sz="2800" dirty="0" smtClean="0"/>
              <a:t>Production facilities would be able to make any design at any time</a:t>
            </a:r>
          </a:p>
          <a:p>
            <a:pPr lvl="1"/>
            <a:r>
              <a:rPr lang="en-US" sz="2800" dirty="0" smtClean="0"/>
              <a:t>Standardized sizes could disappear as garments are made for scanned body measurements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13846731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3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11</a:t>
            </a:r>
          </a:p>
        </p:txBody>
      </p:sp>
      <p:sp>
        <p:nvSpPr>
          <p:cNvPr id="57347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Wholesale Apparel Marketing and Distribution</a:t>
            </a:r>
          </a:p>
        </p:txBody>
      </p:sp>
      <p:sp>
        <p:nvSpPr>
          <p:cNvPr id="57348" name="Content Placeholder 3"/>
          <p:cNvSpPr>
            <a:spLocks noGrp="1"/>
          </p:cNvSpPr>
          <p:nvPr>
            <p:ph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Chapter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Fashion Insights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267" y="1083077"/>
            <a:ext cx="7873424" cy="486052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Other apparel production possibilities include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“</a:t>
            </a:r>
            <a:r>
              <a:rPr lang="en-US" sz="2800" dirty="0">
                <a:solidFill>
                  <a:schemeClr val="tx1"/>
                </a:solidFill>
              </a:rPr>
              <a:t>stitchless” electronic </a:t>
            </a:r>
            <a:r>
              <a:rPr lang="en-US" sz="2800" dirty="0" smtClean="0">
                <a:solidFill>
                  <a:schemeClr val="tx1"/>
                </a:solidFill>
              </a:rPr>
              <a:t>injection sewing that produces fused seams, perhaps heat-sealed with ultrasonic energy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seamless garments that are tubular molded instead of sewn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garments with climate control to heat or cool the wearer</a:t>
            </a:r>
          </a:p>
        </p:txBody>
      </p:sp>
    </p:spTree>
    <p:extLst>
      <p:ext uri="{BB962C8B-B14F-4D97-AF65-F5344CB8AC3E}">
        <p14:creationId xmlns:p14="http://schemas.microsoft.com/office/powerpoint/2010/main" xmlns="" val="11944452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Industry Facts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Apparel companies </a:t>
            </a:r>
            <a:r>
              <a:rPr lang="en-US" sz="3200" dirty="0"/>
              <a:t>must decide when, where, and </a:t>
            </a:r>
            <a:r>
              <a:rPr lang="en-US" sz="3200" dirty="0" smtClean="0"/>
              <a:t> how to profitably </a:t>
            </a:r>
            <a:r>
              <a:rPr lang="en-US" sz="3200" dirty="0"/>
              <a:t>sell the </a:t>
            </a:r>
            <a:r>
              <a:rPr lang="en-US" sz="3200" dirty="0" smtClean="0"/>
              <a:t>lines</a:t>
            </a:r>
          </a:p>
          <a:p>
            <a:r>
              <a:rPr lang="en-US" sz="3200" dirty="0" smtClean="0"/>
              <a:t>Apparel </a:t>
            </a:r>
            <a:r>
              <a:rPr lang="en-US" sz="3200" dirty="0"/>
              <a:t>producers present their lines </a:t>
            </a:r>
            <a:r>
              <a:rPr lang="en-US" sz="3200" dirty="0" smtClean="0"/>
              <a:t>to retail </a:t>
            </a:r>
            <a:r>
              <a:rPr lang="en-US" sz="3200" dirty="0"/>
              <a:t>store buyers about six months ahead </a:t>
            </a:r>
            <a:r>
              <a:rPr lang="en-US" sz="3200" dirty="0" smtClean="0"/>
              <a:t>of the </a:t>
            </a:r>
            <a:r>
              <a:rPr lang="en-US" sz="3200" dirty="0"/>
              <a:t>wearing </a:t>
            </a:r>
            <a:r>
              <a:rPr lang="en-US" sz="3200" dirty="0" smtClean="0"/>
              <a:t>season</a:t>
            </a:r>
          </a:p>
          <a:p>
            <a:r>
              <a:rPr lang="en-US" sz="3200" dirty="0" smtClean="0"/>
              <a:t>During </a:t>
            </a:r>
            <a:r>
              <a:rPr lang="en-US" sz="3200" dirty="0"/>
              <a:t>the period known </a:t>
            </a:r>
            <a:r>
              <a:rPr lang="en-US" sz="3200" dirty="0" smtClean="0"/>
              <a:t>as </a:t>
            </a:r>
            <a:r>
              <a:rPr lang="en-US" sz="3200" b="1" dirty="0"/>
              <a:t>market weeks </a:t>
            </a:r>
            <a:r>
              <a:rPr lang="en-US" sz="3200" dirty="0"/>
              <a:t>(or </a:t>
            </a:r>
            <a:r>
              <a:rPr lang="en-US" sz="3200" dirty="0" smtClean="0"/>
              <a:t>fashion weeks</a:t>
            </a:r>
            <a:r>
              <a:rPr lang="en-US" sz="3200" dirty="0"/>
              <a:t>), retail store buyers </a:t>
            </a:r>
            <a:r>
              <a:rPr lang="en-US" sz="3200" dirty="0" smtClean="0"/>
              <a:t>travel to </a:t>
            </a:r>
            <a:r>
              <a:rPr lang="en-US" sz="3200" dirty="0"/>
              <a:t>fashion market </a:t>
            </a:r>
            <a:r>
              <a:rPr lang="en-US" sz="3200" dirty="0" smtClean="0"/>
              <a:t>cities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283406125"/>
      </p:ext>
    </p:extLst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Selling Locations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Sales </a:t>
            </a:r>
            <a:r>
              <a:rPr lang="en-US" dirty="0"/>
              <a:t>presentations</a:t>
            </a:r>
            <a:r>
              <a:rPr lang="en-US" i="1" dirty="0"/>
              <a:t> </a:t>
            </a:r>
            <a:r>
              <a:rPr lang="en-US" dirty="0"/>
              <a:t>are formal, </a:t>
            </a:r>
            <a:r>
              <a:rPr lang="en-US" dirty="0" smtClean="0"/>
              <a:t>well-prepared showings </a:t>
            </a:r>
            <a:r>
              <a:rPr lang="en-US" dirty="0"/>
              <a:t>of a company’s </a:t>
            </a:r>
            <a:r>
              <a:rPr lang="en-US" dirty="0" smtClean="0"/>
              <a:t>goods</a:t>
            </a:r>
          </a:p>
          <a:p>
            <a:pPr lvl="1"/>
            <a:r>
              <a:rPr lang="en-US" b="1" dirty="0" smtClean="0"/>
              <a:t>Showrooms </a:t>
            </a:r>
            <a:r>
              <a:rPr lang="en-US" dirty="0"/>
              <a:t>are company-owned </a:t>
            </a:r>
            <a:r>
              <a:rPr lang="en-US" dirty="0" smtClean="0"/>
              <a:t>sales areas for displaying merchandise</a:t>
            </a:r>
          </a:p>
          <a:p>
            <a:pPr lvl="1"/>
            <a:r>
              <a:rPr lang="en-US" b="1" dirty="0" smtClean="0"/>
              <a:t>Apparel marts</a:t>
            </a:r>
            <a:r>
              <a:rPr lang="en-US" b="1" i="1" dirty="0" smtClean="0"/>
              <a:t> </a:t>
            </a:r>
            <a:r>
              <a:rPr lang="en-US" dirty="0" smtClean="0"/>
              <a:t>are large buildings or complexes that house permanent showrooms</a:t>
            </a:r>
          </a:p>
          <a:p>
            <a:r>
              <a:rPr lang="en-US" dirty="0" smtClean="0"/>
              <a:t>Many apparel firms lease mart showrooms, allowing buyers to see their lines at any time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xmlns="" val="2328471500"/>
      </p:ext>
    </p:extLst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Selling Locations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</a:t>
            </a:r>
            <a:r>
              <a:rPr lang="en-US" dirty="0"/>
              <a:t>manufacturers show their </a:t>
            </a:r>
            <a:r>
              <a:rPr lang="en-US" dirty="0" smtClean="0"/>
              <a:t>collections accessorized </a:t>
            </a:r>
            <a:r>
              <a:rPr lang="en-US" dirty="0"/>
              <a:t>and professionally modeled </a:t>
            </a:r>
            <a:r>
              <a:rPr lang="en-US" dirty="0" smtClean="0"/>
              <a:t>in their showrooms</a:t>
            </a:r>
          </a:p>
          <a:p>
            <a:r>
              <a:rPr lang="en-US" dirty="0" smtClean="0"/>
              <a:t>Others </a:t>
            </a:r>
            <a:r>
              <a:rPr lang="en-US" dirty="0"/>
              <a:t>hang their garments </a:t>
            </a:r>
            <a:r>
              <a:rPr lang="en-US" dirty="0" smtClean="0"/>
              <a:t>on walls </a:t>
            </a:r>
            <a:r>
              <a:rPr lang="en-US" dirty="0"/>
              <a:t>and </a:t>
            </a:r>
            <a:r>
              <a:rPr lang="en-US" dirty="0" smtClean="0"/>
              <a:t>racks</a:t>
            </a:r>
          </a:p>
          <a:p>
            <a:r>
              <a:rPr lang="en-US" dirty="0"/>
              <a:t>If apparel manufacturers </a:t>
            </a:r>
            <a:r>
              <a:rPr lang="en-US" dirty="0" smtClean="0"/>
              <a:t>do not have </a:t>
            </a:r>
            <a:r>
              <a:rPr lang="en-US" dirty="0"/>
              <a:t>their own corporate showrooms, </a:t>
            </a:r>
            <a:r>
              <a:rPr lang="en-US" dirty="0" smtClean="0"/>
              <a:t>they might </a:t>
            </a:r>
            <a:r>
              <a:rPr lang="en-US" dirty="0"/>
              <a:t>use an established representative in </a:t>
            </a:r>
            <a:r>
              <a:rPr lang="en-US" dirty="0" smtClean="0"/>
              <a:t>a mart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8235280"/>
      </p:ext>
    </p:extLst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 Expertise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Sales managers oversee the selling staff and handle sales forecasting</a:t>
            </a:r>
          </a:p>
          <a:p>
            <a:pPr lvl="1"/>
            <a:r>
              <a:rPr lang="en-US" b="1" dirty="0" smtClean="0"/>
              <a:t>Sales forecasting </a:t>
            </a:r>
            <a:r>
              <a:rPr lang="en-US" dirty="0" smtClean="0"/>
              <a:t>is predicting how many items will be sold during a fiscal period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fiscal period </a:t>
            </a:r>
            <a:r>
              <a:rPr lang="en-US" dirty="0" smtClean="0"/>
              <a:t>is a financial accounting period, usually 6 months or one year</a:t>
            </a:r>
          </a:p>
          <a:p>
            <a:r>
              <a:rPr lang="en-US" dirty="0" smtClean="0"/>
              <a:t>Retail </a:t>
            </a:r>
            <a:r>
              <a:rPr lang="en-US" dirty="0"/>
              <a:t>sales statistics reveal </a:t>
            </a:r>
            <a:r>
              <a:rPr lang="en-US" dirty="0" smtClean="0"/>
              <a:t>past results, </a:t>
            </a:r>
            <a:r>
              <a:rPr lang="en-US" dirty="0"/>
              <a:t>but sales </a:t>
            </a:r>
            <a:r>
              <a:rPr lang="en-US" dirty="0" smtClean="0"/>
              <a:t>forecasting predicts </a:t>
            </a:r>
            <a:r>
              <a:rPr lang="en-US" dirty="0"/>
              <a:t>future </a:t>
            </a:r>
            <a:r>
              <a:rPr lang="en-US" dirty="0" smtClean="0"/>
              <a:t>demand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xmlns="" val="4025955694"/>
      </p:ext>
    </p:extLst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 Expertise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Besides working in company showrooms, some sales representatives (reps) travel</a:t>
            </a:r>
          </a:p>
          <a:p>
            <a:pPr lvl="1"/>
            <a:r>
              <a:rPr lang="en-US" smtClean="0"/>
              <a:t>to show and sell </a:t>
            </a:r>
            <a:r>
              <a:rPr lang="en-US" dirty="0" smtClean="0"/>
              <a:t>their lines around the country</a:t>
            </a:r>
          </a:p>
          <a:p>
            <a:r>
              <a:rPr lang="en-US" dirty="0" smtClean="0"/>
              <a:t>When </a:t>
            </a:r>
            <a:r>
              <a:rPr lang="en-US" dirty="0"/>
              <a:t>sales transactions are finalized, </a:t>
            </a:r>
            <a:r>
              <a:rPr lang="en-US" dirty="0" smtClean="0"/>
              <a:t>a </a:t>
            </a:r>
            <a:r>
              <a:rPr lang="en-US" b="1" dirty="0" smtClean="0"/>
              <a:t>contract</a:t>
            </a:r>
            <a:r>
              <a:rPr lang="en-US" b="1" i="1" dirty="0" smtClean="0"/>
              <a:t> </a:t>
            </a:r>
            <a:r>
              <a:rPr lang="en-US" dirty="0"/>
              <a:t>is drawn </a:t>
            </a:r>
            <a:r>
              <a:rPr lang="en-US" dirty="0" smtClean="0"/>
              <a:t>up</a:t>
            </a:r>
          </a:p>
          <a:p>
            <a:pPr lvl="1"/>
            <a:r>
              <a:rPr lang="en-US" dirty="0" smtClean="0"/>
              <a:t>This is </a:t>
            </a:r>
            <a:r>
              <a:rPr lang="en-US" dirty="0"/>
              <a:t>a </a:t>
            </a:r>
            <a:r>
              <a:rPr lang="en-US" dirty="0" smtClean="0"/>
              <a:t>written agreement </a:t>
            </a:r>
            <a:r>
              <a:rPr lang="en-US" dirty="0"/>
              <a:t>between a buyer (retailer) </a:t>
            </a:r>
            <a:r>
              <a:rPr lang="en-US" dirty="0" smtClean="0"/>
              <a:t>and seller </a:t>
            </a:r>
            <a:r>
              <a:rPr lang="en-US" dirty="0"/>
              <a:t>(manufacturer), detailing all conditions </a:t>
            </a:r>
            <a:r>
              <a:rPr lang="en-US" dirty="0" smtClean="0"/>
              <a:t>of the sale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8624052"/>
      </p:ext>
    </p:extLst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 Promotion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</a:t>
            </a:r>
            <a:r>
              <a:rPr lang="en-US" dirty="0"/>
              <a:t>apparel producers do </a:t>
            </a:r>
            <a:r>
              <a:rPr lang="en-US" dirty="0" smtClean="0"/>
              <a:t>cooperative advertising </a:t>
            </a:r>
            <a:r>
              <a:rPr lang="en-US" dirty="0"/>
              <a:t>with the stores that sell their </a:t>
            </a:r>
            <a:r>
              <a:rPr lang="en-US" dirty="0" smtClean="0"/>
              <a:t>lines</a:t>
            </a:r>
          </a:p>
          <a:p>
            <a:pPr lvl="1"/>
            <a:r>
              <a:rPr lang="en-US" dirty="0"/>
              <a:t>Manufacturers sometimes provide </a:t>
            </a:r>
            <a:r>
              <a:rPr lang="en-US" dirty="0" smtClean="0"/>
              <a:t>retailers with </a:t>
            </a:r>
            <a:r>
              <a:rPr lang="en-US" dirty="0"/>
              <a:t>selling aids, such as large photographs </a:t>
            </a:r>
            <a:r>
              <a:rPr lang="en-US" dirty="0" smtClean="0"/>
              <a:t>for store displays</a:t>
            </a:r>
          </a:p>
          <a:p>
            <a:pPr lvl="1"/>
            <a:r>
              <a:rPr lang="en-US" dirty="0" smtClean="0"/>
              <a:t>They might </a:t>
            </a:r>
            <a:r>
              <a:rPr lang="en-US" dirty="0"/>
              <a:t>also offer personal appearances by </a:t>
            </a:r>
            <a:r>
              <a:rPr lang="en-US" dirty="0" smtClean="0"/>
              <a:t>the firm’s </a:t>
            </a:r>
            <a:r>
              <a:rPr lang="en-US" dirty="0"/>
              <a:t>designer, videotapes of collections, </a:t>
            </a:r>
            <a:r>
              <a:rPr lang="en-US" dirty="0" smtClean="0"/>
              <a:t>fashion shows</a:t>
            </a:r>
            <a:r>
              <a:rPr lang="en-US" dirty="0"/>
              <a:t>, or trunk </a:t>
            </a:r>
            <a:r>
              <a:rPr lang="en-US" dirty="0" smtClean="0"/>
              <a:t>shows</a:t>
            </a:r>
          </a:p>
        </p:txBody>
      </p:sp>
    </p:spTree>
    <p:extLst>
      <p:ext uri="{BB962C8B-B14F-4D97-AF65-F5344CB8AC3E}">
        <p14:creationId xmlns:p14="http://schemas.microsoft.com/office/powerpoint/2010/main" xmlns="" val="1323677813"/>
      </p:ext>
    </p:extLst>
  </p:cSld>
  <p:clrMapOvr>
    <a:masterClrMapping/>
  </p:clrMapOvr>
  <p:transition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Sales Promotion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During a </a:t>
            </a:r>
            <a:r>
              <a:rPr lang="en-US" sz="3200" b="1" dirty="0" smtClean="0"/>
              <a:t>trunk show,</a:t>
            </a:r>
            <a:r>
              <a:rPr lang="en-US" sz="3200" b="1" i="1" dirty="0" smtClean="0"/>
              <a:t> </a:t>
            </a:r>
            <a:r>
              <a:rPr lang="en-US" sz="3200" dirty="0" smtClean="0"/>
              <a:t>a complete collection of samples is brought into a retail store or exhibition hall for a given period</a:t>
            </a:r>
          </a:p>
          <a:p>
            <a:pPr lvl="1"/>
            <a:r>
              <a:rPr lang="en-US" sz="2800" dirty="0" smtClean="0"/>
              <a:t>Customers can see the producer’s entire line and order any size or color of the styles presented </a:t>
            </a:r>
          </a:p>
          <a:p>
            <a:pPr lvl="1"/>
            <a:r>
              <a:rPr lang="en-US" sz="2800" dirty="0" smtClean="0"/>
              <a:t>They can meet a company rep as well as designers</a:t>
            </a:r>
          </a:p>
          <a:p>
            <a:pPr lvl="1"/>
            <a:r>
              <a:rPr lang="en-US" sz="2800" dirty="0" smtClean="0"/>
              <a:t>Trunk shows enable firms to evaluate consumer feedback about the line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968462493"/>
      </p:ext>
    </p:extLst>
  </p:cSld>
  <p:clrMapOvr>
    <a:masterClrMapping/>
  </p:clrMapOvr>
  <p:transition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42" y="210596"/>
            <a:ext cx="8769658" cy="1109711"/>
          </a:xfrm>
        </p:spPr>
        <p:txBody>
          <a:bodyPr>
            <a:noAutofit/>
          </a:bodyPr>
          <a:lstStyle/>
          <a:p>
            <a:r>
              <a:rPr lang="en-US" dirty="0"/>
              <a:t>Distribution of </a:t>
            </a:r>
            <a:r>
              <a:rPr lang="en-US" dirty="0" smtClean="0"/>
              <a:t>the Finished </a:t>
            </a:r>
            <a:r>
              <a:rPr lang="en-US" dirty="0"/>
              <a:t>Apparel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distribution function moves </a:t>
            </a:r>
            <a:r>
              <a:rPr lang="en-US" dirty="0"/>
              <a:t>fashion goods to </a:t>
            </a:r>
            <a:r>
              <a:rPr lang="en-US" dirty="0" smtClean="0"/>
              <a:t>proper destinations </a:t>
            </a:r>
            <a:r>
              <a:rPr lang="en-US" dirty="0"/>
              <a:t>to coincide with market </a:t>
            </a:r>
            <a:r>
              <a:rPr lang="en-US" dirty="0" smtClean="0"/>
              <a:t>demand timing</a:t>
            </a:r>
          </a:p>
          <a:p>
            <a:pPr lvl="1"/>
            <a:r>
              <a:rPr lang="en-US" dirty="0"/>
              <a:t>It involves both sales and </a:t>
            </a:r>
            <a:r>
              <a:rPr lang="en-US" dirty="0" smtClean="0"/>
              <a:t>logistics</a:t>
            </a:r>
            <a:endParaRPr lang="en-US" dirty="0"/>
          </a:p>
          <a:p>
            <a:r>
              <a:rPr lang="en-US" b="1" dirty="0"/>
              <a:t>Logistics</a:t>
            </a:r>
            <a:r>
              <a:rPr lang="en-US" b="1" i="1" dirty="0"/>
              <a:t> </a:t>
            </a:r>
            <a:r>
              <a:rPr lang="en-US" dirty="0"/>
              <a:t>include the handling details of </a:t>
            </a:r>
            <a:r>
              <a:rPr lang="en-US" dirty="0" smtClean="0"/>
              <a:t> storing and </a:t>
            </a:r>
            <a:r>
              <a:rPr lang="en-US" dirty="0"/>
              <a:t>physically moving merchandise to the </a:t>
            </a:r>
            <a:r>
              <a:rPr lang="en-US" dirty="0" smtClean="0"/>
              <a:t>proper locations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xmlns="" val="1218225858"/>
      </p:ext>
    </p:extLst>
  </p:cSld>
  <p:clrMapOvr>
    <a:masterClrMapping/>
  </p:clrMapOvr>
  <p:transition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Apparel producers of less expensive lines often use an open distribution policy</a:t>
            </a:r>
          </a:p>
          <a:p>
            <a:pPr lvl="1"/>
            <a:r>
              <a:rPr lang="en-US" dirty="0" smtClean="0"/>
              <a:t>They sell and ship goods to any retailer that can pay for them, sometimes setting a high minimum-order requirement</a:t>
            </a:r>
          </a:p>
          <a:p>
            <a:r>
              <a:rPr lang="en-US" dirty="0" smtClean="0"/>
              <a:t>Producers of higher-priced items use a selected distribution policy</a:t>
            </a:r>
          </a:p>
          <a:p>
            <a:pPr lvl="1"/>
            <a:r>
              <a:rPr lang="en-US" dirty="0" smtClean="0"/>
              <a:t>They ship only to a limited number of stores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1942" y="210596"/>
            <a:ext cx="8769658" cy="1109711"/>
          </a:xfrm>
        </p:spPr>
        <p:txBody>
          <a:bodyPr>
            <a:noAutofit/>
          </a:bodyPr>
          <a:lstStyle/>
          <a:p>
            <a:r>
              <a:rPr lang="en-US" dirty="0"/>
              <a:t>Distribution of </a:t>
            </a:r>
            <a:r>
              <a:rPr lang="en-US" dirty="0" smtClean="0"/>
              <a:t>the Finished </a:t>
            </a:r>
            <a:r>
              <a:rPr lang="en-US" dirty="0"/>
              <a:t>Apparel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xmlns="" val="2289552510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3"/>
          <p:cNvSpPr>
            <a:spLocks noGrp="1"/>
          </p:cNvSpPr>
          <p:nvPr>
            <p:ph type="title"/>
          </p:nvPr>
        </p:nvSpPr>
        <p:spPr>
          <a:xfrm>
            <a:off x="249238" y="160338"/>
            <a:ext cx="8548687" cy="754062"/>
          </a:xfrm>
        </p:spPr>
        <p:txBody>
          <a:bodyPr>
            <a:noAutofit/>
          </a:bodyPr>
          <a:lstStyle/>
          <a:p>
            <a:r>
              <a:rPr lang="en-US" sz="4400" dirty="0" smtClean="0"/>
              <a:t>Objectives</a:t>
            </a:r>
          </a:p>
        </p:txBody>
      </p:sp>
      <p:sp>
        <p:nvSpPr>
          <p:cNvPr id="24579" name="Content Placeholder 4"/>
          <p:cNvSpPr>
            <a:spLocks noGrp="1"/>
          </p:cNvSpPr>
          <p:nvPr>
            <p:ph idx="1"/>
          </p:nvPr>
        </p:nvSpPr>
        <p:spPr>
          <a:xfrm>
            <a:off x="266700" y="1082675"/>
            <a:ext cx="8682038" cy="5434013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Discuss</a:t>
            </a:r>
            <a:r>
              <a:rPr lang="en-US" sz="3200" dirty="0" smtClean="0">
                <a:solidFill>
                  <a:schemeClr val="tx1"/>
                </a:solidFill>
              </a:rPr>
              <a:t> inventory management of goods.</a:t>
            </a:r>
          </a:p>
          <a:p>
            <a:pPr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Explain</a:t>
            </a:r>
            <a:r>
              <a:rPr lang="en-US" sz="3200" dirty="0" smtClean="0">
                <a:solidFill>
                  <a:schemeClr val="tx1"/>
                </a:solidFill>
              </a:rPr>
              <a:t> benchmarking and quality programs.</a:t>
            </a:r>
          </a:p>
          <a:p>
            <a:pPr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Describe</a:t>
            </a:r>
            <a:r>
              <a:rPr lang="en-US" sz="3200" dirty="0" smtClean="0">
                <a:solidFill>
                  <a:schemeClr val="tx1"/>
                </a:solidFill>
              </a:rPr>
              <a:t> trademark protection.</a:t>
            </a:r>
          </a:p>
          <a:p>
            <a:pPr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Identify</a:t>
            </a:r>
            <a:r>
              <a:rPr lang="en-US" sz="3200" dirty="0" smtClean="0">
                <a:solidFill>
                  <a:schemeClr val="tx1"/>
                </a:solidFill>
              </a:rPr>
              <a:t> technological advances in apparel manufacturing.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Confined</a:t>
            </a:r>
            <a:r>
              <a:rPr lang="en-US" dirty="0" smtClean="0"/>
              <a:t> goods are sold only to one retailer within a certain geographic trading area</a:t>
            </a:r>
          </a:p>
          <a:p>
            <a:r>
              <a:rPr lang="en-US" b="1" dirty="0" smtClean="0"/>
              <a:t>Dual distributors</a:t>
            </a:r>
            <a:r>
              <a:rPr lang="en-US" dirty="0" smtClean="0"/>
              <a:t> offer </a:t>
            </a:r>
            <a:r>
              <a:rPr lang="en-US" dirty="0"/>
              <a:t>products through </a:t>
            </a:r>
            <a:r>
              <a:rPr lang="en-US" dirty="0" smtClean="0"/>
              <a:t>regular </a:t>
            </a:r>
            <a:r>
              <a:rPr lang="en-US" dirty="0"/>
              <a:t>retail accounts and their </a:t>
            </a:r>
            <a:r>
              <a:rPr lang="en-US" dirty="0" smtClean="0"/>
              <a:t>retail outlets</a:t>
            </a:r>
          </a:p>
          <a:p>
            <a:pPr lvl="1"/>
            <a:r>
              <a:rPr lang="en-US" dirty="0" smtClean="0"/>
              <a:t>This causes manufacturers </a:t>
            </a:r>
            <a:r>
              <a:rPr lang="en-US" dirty="0"/>
              <a:t>to </a:t>
            </a:r>
            <a:r>
              <a:rPr lang="en-US" dirty="0" smtClean="0"/>
              <a:t>compete with </a:t>
            </a:r>
            <a:r>
              <a:rPr lang="en-US" dirty="0"/>
              <a:t>their own retail </a:t>
            </a:r>
            <a:r>
              <a:rPr lang="en-US" dirty="0" smtClean="0"/>
              <a:t>customers</a:t>
            </a:r>
          </a:p>
          <a:p>
            <a:pPr lvl="1"/>
            <a:r>
              <a:rPr lang="en-US" dirty="0" smtClean="0"/>
              <a:t>Outlet stores have one less cost layer and can offer lower prices to consumers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1942" y="210596"/>
            <a:ext cx="8769658" cy="1109711"/>
          </a:xfrm>
        </p:spPr>
        <p:txBody>
          <a:bodyPr>
            <a:noAutofit/>
          </a:bodyPr>
          <a:lstStyle/>
          <a:p>
            <a:r>
              <a:rPr lang="en-US" dirty="0"/>
              <a:t>Distribution of </a:t>
            </a:r>
            <a:r>
              <a:rPr lang="en-US" dirty="0" smtClean="0"/>
              <a:t>the Finished </a:t>
            </a:r>
            <a:r>
              <a:rPr lang="en-US" dirty="0"/>
              <a:t>Apparel</a:t>
            </a:r>
          </a:p>
        </p:txBody>
      </p:sp>
    </p:spTree>
    <p:extLst>
      <p:ext uri="{BB962C8B-B14F-4D97-AF65-F5344CB8AC3E}">
        <p14:creationId xmlns:p14="http://schemas.microsoft.com/office/powerpoint/2010/main" xmlns="" val="2289552510"/>
      </p:ext>
    </p:extLst>
  </p:cSld>
  <p:clrMapOvr>
    <a:masterClrMapping/>
  </p:clrMapOvr>
  <p:transition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Password protected </a:t>
            </a:r>
            <a:r>
              <a:rPr lang="en-US" dirty="0" smtClean="0"/>
              <a:t>communication sends </a:t>
            </a:r>
            <a:r>
              <a:rPr lang="en-US" dirty="0"/>
              <a:t>and </a:t>
            </a:r>
            <a:r>
              <a:rPr lang="en-US" dirty="0" smtClean="0"/>
              <a:t>receives orders </a:t>
            </a:r>
            <a:r>
              <a:rPr lang="en-US" dirty="0"/>
              <a:t>between trading </a:t>
            </a:r>
            <a:r>
              <a:rPr lang="en-US" dirty="0" smtClean="0"/>
              <a:t>partners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an order is </a:t>
            </a:r>
            <a:r>
              <a:rPr lang="en-US" dirty="0" smtClean="0"/>
              <a:t>triggered, the </a:t>
            </a:r>
            <a:r>
              <a:rPr lang="en-US" dirty="0"/>
              <a:t>system </a:t>
            </a:r>
            <a:r>
              <a:rPr lang="en-US" dirty="0" smtClean="0"/>
              <a:t>sends </a:t>
            </a:r>
            <a:r>
              <a:rPr lang="en-US" dirty="0"/>
              <a:t>a confirmation </a:t>
            </a:r>
            <a:r>
              <a:rPr lang="en-US" dirty="0" smtClean="0"/>
              <a:t>to the retailer</a:t>
            </a:r>
          </a:p>
          <a:p>
            <a:pPr lvl="1"/>
            <a:r>
              <a:rPr lang="en-US" dirty="0" smtClean="0"/>
              <a:t>Orders </a:t>
            </a:r>
            <a:r>
              <a:rPr lang="en-US" dirty="0"/>
              <a:t>are “picked” </a:t>
            </a:r>
            <a:r>
              <a:rPr lang="en-US" dirty="0" smtClean="0"/>
              <a:t>for </a:t>
            </a:r>
            <a:r>
              <a:rPr lang="en-US" dirty="0"/>
              <a:t>the right styles</a:t>
            </a:r>
            <a:r>
              <a:rPr lang="en-US" dirty="0" smtClean="0"/>
              <a:t>, colors</a:t>
            </a:r>
            <a:r>
              <a:rPr lang="en-US" dirty="0"/>
              <a:t>, and sizes by scanning garment tags </a:t>
            </a:r>
            <a:r>
              <a:rPr lang="en-US" dirty="0" smtClean="0"/>
              <a:t>and/or </a:t>
            </a:r>
            <a:r>
              <a:rPr lang="en-US" dirty="0"/>
              <a:t>box </a:t>
            </a:r>
            <a:r>
              <a:rPr lang="en-US" dirty="0" smtClean="0"/>
              <a:t>labels</a:t>
            </a:r>
          </a:p>
          <a:p>
            <a:r>
              <a:rPr lang="en-US" dirty="0" smtClean="0"/>
              <a:t>The </a:t>
            </a:r>
            <a:r>
              <a:rPr lang="en-US" dirty="0"/>
              <a:t>finished-order cartons are sealed </a:t>
            </a:r>
            <a:r>
              <a:rPr lang="en-US" dirty="0" smtClean="0"/>
              <a:t>and addressed </a:t>
            </a:r>
            <a:r>
              <a:rPr lang="en-US" dirty="0"/>
              <a:t>with bar-coded “ship to”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xmlns="" val="1734150803"/>
      </p:ext>
    </p:extLst>
  </p:cSld>
  <p:clrMapOvr>
    <a:masterClrMapping/>
  </p:clrMapOvr>
  <p:transition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Electronic </a:t>
            </a:r>
            <a:r>
              <a:rPr lang="en-US" dirty="0"/>
              <a:t>communications and </a:t>
            </a:r>
            <a:r>
              <a:rPr lang="en-US" dirty="0" smtClean="0"/>
              <a:t>standardized container </a:t>
            </a:r>
            <a:r>
              <a:rPr lang="en-US" dirty="0"/>
              <a:t>markings can tell retailers how </a:t>
            </a:r>
            <a:r>
              <a:rPr lang="en-US" dirty="0" smtClean="0"/>
              <a:t>and when </a:t>
            </a:r>
            <a:r>
              <a:rPr lang="en-US" dirty="0"/>
              <a:t>shipping will take </a:t>
            </a:r>
            <a:r>
              <a:rPr lang="en-US" dirty="0" smtClean="0"/>
              <a:t>place</a:t>
            </a:r>
          </a:p>
          <a:p>
            <a:r>
              <a:rPr lang="en-US" dirty="0"/>
              <a:t>The use of bar-coded carton labels </a:t>
            </a:r>
            <a:r>
              <a:rPr lang="en-US" dirty="0" smtClean="0"/>
              <a:t>and trusting </a:t>
            </a:r>
            <a:r>
              <a:rPr lang="en-US" dirty="0"/>
              <a:t>vendor partnerships eliminates </a:t>
            </a:r>
            <a:r>
              <a:rPr lang="en-US" dirty="0" smtClean="0"/>
              <a:t>the need </a:t>
            </a:r>
            <a:r>
              <a:rPr lang="en-US" dirty="0"/>
              <a:t>for retailers to check the contents </a:t>
            </a:r>
            <a:r>
              <a:rPr lang="en-US" dirty="0" smtClean="0"/>
              <a:t>of shipments </a:t>
            </a:r>
            <a:r>
              <a:rPr lang="en-US" dirty="0"/>
              <a:t>when they are delivered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043807399"/>
      </p:ext>
    </p:extLst>
  </p:cSld>
  <p:clrMapOvr>
    <a:masterClrMapping/>
  </p:clrMapOvr>
  <p:transition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Merchandise Shipping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Modern transportation systems quickly and dependably move </a:t>
            </a:r>
            <a:r>
              <a:rPr lang="en-US" dirty="0"/>
              <a:t>merchandise to </a:t>
            </a:r>
            <a:r>
              <a:rPr lang="en-US" dirty="0" smtClean="0"/>
              <a:t>stores</a:t>
            </a:r>
            <a:endParaRPr lang="en-US" dirty="0"/>
          </a:p>
          <a:p>
            <a:pPr lvl="1"/>
            <a:r>
              <a:rPr lang="en-US" dirty="0"/>
              <a:t>Within the </a:t>
            </a:r>
            <a:r>
              <a:rPr lang="en-US" dirty="0" smtClean="0"/>
              <a:t>United States, </a:t>
            </a:r>
            <a:r>
              <a:rPr lang="en-US" dirty="0"/>
              <a:t>most fashion goods </a:t>
            </a:r>
            <a:r>
              <a:rPr lang="en-US" dirty="0" smtClean="0"/>
              <a:t>travel by truck</a:t>
            </a:r>
          </a:p>
          <a:p>
            <a:pPr lvl="1"/>
            <a:r>
              <a:rPr lang="en-US" dirty="0"/>
              <a:t>Goods that are sourced offshore come </a:t>
            </a:r>
            <a:r>
              <a:rPr lang="en-US" dirty="0" smtClean="0"/>
              <a:t>by ship </a:t>
            </a:r>
            <a:r>
              <a:rPr lang="en-US" dirty="0"/>
              <a:t>into U.S. ports or </a:t>
            </a:r>
            <a:r>
              <a:rPr lang="en-US" dirty="0" smtClean="0"/>
              <a:t>arrive </a:t>
            </a:r>
            <a:r>
              <a:rPr lang="en-US" dirty="0"/>
              <a:t>on </a:t>
            </a:r>
            <a:r>
              <a:rPr lang="en-US" dirty="0" smtClean="0"/>
              <a:t>cargo airplanes</a:t>
            </a:r>
          </a:p>
          <a:p>
            <a:pPr lvl="1"/>
            <a:r>
              <a:rPr lang="en-US" dirty="0" smtClean="0"/>
              <a:t>These large shipments are divided and transferred to trucks for delivery to retailers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xmlns="" val="2181533308"/>
      </p:ext>
    </p:extLst>
  </p:cSld>
  <p:clrMapOvr>
    <a:masterClrMapping/>
  </p:clrMapOvr>
  <p:transition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Merchandise Shipping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Cross-docking </a:t>
            </a:r>
            <a:r>
              <a:rPr lang="en-US" dirty="0"/>
              <a:t>is a practice of </a:t>
            </a:r>
            <a:r>
              <a:rPr lang="en-US" dirty="0" smtClean="0"/>
              <a:t>unloading goods </a:t>
            </a:r>
            <a:r>
              <a:rPr lang="en-US" dirty="0"/>
              <a:t>from an incoming shipment directly </a:t>
            </a:r>
            <a:r>
              <a:rPr lang="en-US" dirty="0" smtClean="0"/>
              <a:t>onto outbound trucks</a:t>
            </a:r>
          </a:p>
          <a:p>
            <a:pPr lvl="1"/>
            <a:r>
              <a:rPr lang="en-US" dirty="0"/>
              <a:t>Satellite shipment tracking</a:t>
            </a:r>
            <a:r>
              <a:rPr lang="en-US" i="1" dirty="0"/>
              <a:t> </a:t>
            </a:r>
            <a:r>
              <a:rPr lang="en-US" dirty="0" smtClean="0"/>
              <a:t>monitors the movement and locations of all merchandise</a:t>
            </a:r>
          </a:p>
          <a:p>
            <a:r>
              <a:rPr lang="en-US" dirty="0" smtClean="0"/>
              <a:t>More companies outsource their physical distribution to third-party experts</a:t>
            </a:r>
          </a:p>
          <a:p>
            <a:r>
              <a:rPr lang="en-US" dirty="0" smtClean="0"/>
              <a:t>The soft goods chain is moving toward retailers managing the distribution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9779150"/>
      </p:ext>
    </p:extLst>
  </p:cSld>
  <p:clrMapOvr>
    <a:masterClrMapping/>
  </p:clrMapOvr>
  <p:transition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42" y="241076"/>
            <a:ext cx="8922058" cy="1109711"/>
          </a:xfrm>
        </p:spPr>
        <p:txBody>
          <a:bodyPr>
            <a:noAutofit/>
          </a:bodyPr>
          <a:lstStyle/>
          <a:p>
            <a:r>
              <a:rPr lang="en-US" dirty="0"/>
              <a:t>Apparel Industry </a:t>
            </a:r>
            <a:r>
              <a:rPr lang="en-US" dirty="0" smtClean="0"/>
              <a:t>Trade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/>
              <a:t>American Apparel and </a:t>
            </a:r>
            <a:r>
              <a:rPr lang="en-US" b="1" dirty="0" smtClean="0"/>
              <a:t>Footwear Association </a:t>
            </a:r>
            <a:r>
              <a:rPr lang="en-US" b="1" dirty="0"/>
              <a:t>(AAFA)</a:t>
            </a:r>
            <a:r>
              <a:rPr lang="en-US" b="1" i="1" dirty="0"/>
              <a:t> </a:t>
            </a:r>
            <a:r>
              <a:rPr lang="en-US" dirty="0" smtClean="0"/>
              <a:t>represents </a:t>
            </a:r>
            <a:r>
              <a:rPr lang="en-US" dirty="0"/>
              <a:t>U.S. apparel, footwear</a:t>
            </a:r>
            <a:r>
              <a:rPr lang="en-US" dirty="0" smtClean="0"/>
              <a:t>, and </a:t>
            </a:r>
            <a:r>
              <a:rPr lang="en-US" dirty="0"/>
              <a:t>other sewn products companies </a:t>
            </a:r>
            <a:r>
              <a:rPr lang="en-US" dirty="0" smtClean="0"/>
              <a:t>that compete </a:t>
            </a:r>
            <a:r>
              <a:rPr lang="en-US" dirty="0"/>
              <a:t>in the global </a:t>
            </a:r>
            <a:r>
              <a:rPr lang="en-US" dirty="0" smtClean="0"/>
              <a:t>market</a:t>
            </a:r>
          </a:p>
          <a:p>
            <a:r>
              <a:rPr lang="en-US" dirty="0"/>
              <a:t>AAFA’s goal is to maintain </a:t>
            </a:r>
            <a:r>
              <a:rPr lang="en-US" dirty="0" smtClean="0"/>
              <a:t>the economic </a:t>
            </a:r>
            <a:r>
              <a:rPr lang="en-US" dirty="0"/>
              <a:t>well-being of the industry and </a:t>
            </a:r>
            <a:r>
              <a:rPr lang="en-US" dirty="0" smtClean="0"/>
              <a:t>its companies </a:t>
            </a:r>
            <a:r>
              <a:rPr lang="en-US" dirty="0"/>
              <a:t>in hopes that its members can </a:t>
            </a:r>
            <a:r>
              <a:rPr lang="en-US" dirty="0" smtClean="0"/>
              <a:t>offer high </a:t>
            </a:r>
            <a:r>
              <a:rPr lang="en-US" dirty="0"/>
              <a:t>quality goods at competitive prices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xmlns="" val="3328894529"/>
      </p:ext>
    </p:extLst>
  </p:cSld>
  <p:clrMapOvr>
    <a:masterClrMapping/>
  </p:clrMapOvr>
  <p:transition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Another trade group, the </a:t>
            </a:r>
            <a:r>
              <a:rPr lang="en-US" dirty="0" smtClean="0"/>
              <a:t>International Apparel </a:t>
            </a:r>
            <a:r>
              <a:rPr lang="en-US" dirty="0"/>
              <a:t>Federation (IAF), operates </a:t>
            </a:r>
            <a:r>
              <a:rPr lang="en-US" dirty="0" smtClean="0"/>
              <a:t>globally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provides a </a:t>
            </a:r>
            <a:r>
              <a:rPr lang="en-US" dirty="0" smtClean="0"/>
              <a:t>forum for </a:t>
            </a:r>
            <a:r>
              <a:rPr lang="en-US" dirty="0"/>
              <a:t>the world’s apparel chain, mainly </a:t>
            </a:r>
            <a:r>
              <a:rPr lang="en-US" dirty="0" smtClean="0"/>
              <a:t>by exchanging </a:t>
            </a:r>
            <a:r>
              <a:rPr lang="en-US" dirty="0"/>
              <a:t>ideas and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The </a:t>
            </a:r>
            <a:r>
              <a:rPr lang="en-US" dirty="0"/>
              <a:t>American Apparel Producers </a:t>
            </a:r>
            <a:r>
              <a:rPr lang="en-US" dirty="0" smtClean="0"/>
              <a:t>Network (</a:t>
            </a:r>
            <a:r>
              <a:rPr lang="en-US" dirty="0"/>
              <a:t>AAPN) is an apparel industry business </a:t>
            </a:r>
            <a:r>
              <a:rPr lang="en-US" dirty="0" smtClean="0"/>
              <a:t>network of </a:t>
            </a:r>
            <a:r>
              <a:rPr lang="en-US" dirty="0"/>
              <a:t>company owners and senior </a:t>
            </a:r>
            <a:r>
              <a:rPr lang="en-US" dirty="0" smtClean="0"/>
              <a:t>executives across </a:t>
            </a:r>
            <a:r>
              <a:rPr lang="en-US" dirty="0"/>
              <a:t>the supply chain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1942" y="241076"/>
            <a:ext cx="8922058" cy="1109711"/>
          </a:xfrm>
        </p:spPr>
        <p:txBody>
          <a:bodyPr>
            <a:noAutofit/>
          </a:bodyPr>
          <a:lstStyle/>
          <a:p>
            <a:r>
              <a:rPr lang="en-US" dirty="0"/>
              <a:t>Apparel Industry </a:t>
            </a:r>
            <a:r>
              <a:rPr lang="en-US" dirty="0" smtClean="0"/>
              <a:t>Trade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6746471"/>
      </p:ext>
    </p:extLst>
  </p:cSld>
  <p:clrMapOvr>
    <a:masterClrMapping/>
  </p:clrMapOvr>
  <p:transition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International </a:t>
            </a:r>
            <a:r>
              <a:rPr lang="en-US" dirty="0" smtClean="0"/>
              <a:t>AntiCounterfeiting Coalition </a:t>
            </a:r>
            <a:r>
              <a:rPr lang="en-US" dirty="0"/>
              <a:t>(IACC) is devoted to </a:t>
            </a:r>
            <a:r>
              <a:rPr lang="en-US" dirty="0" smtClean="0"/>
              <a:t>protecting intellectual </a:t>
            </a:r>
            <a:r>
              <a:rPr lang="en-US" dirty="0"/>
              <a:t>property and deterring </a:t>
            </a:r>
            <a:r>
              <a:rPr lang="en-US" dirty="0" smtClean="0"/>
              <a:t>counterfeiting</a:t>
            </a:r>
          </a:p>
          <a:p>
            <a:r>
              <a:rPr lang="en-US" i="1" dirty="0"/>
              <a:t>Apparel </a:t>
            </a:r>
            <a:r>
              <a:rPr lang="en-US" dirty="0"/>
              <a:t>magazine is the leading </a:t>
            </a:r>
            <a:r>
              <a:rPr lang="en-US" dirty="0" smtClean="0"/>
              <a:t>business and </a:t>
            </a:r>
            <a:r>
              <a:rPr lang="en-US" dirty="0"/>
              <a:t>technology trade journal for </a:t>
            </a:r>
            <a:r>
              <a:rPr lang="en-US" dirty="0" smtClean="0"/>
              <a:t>apparel industry </a:t>
            </a:r>
            <a:r>
              <a:rPr lang="en-US" dirty="0"/>
              <a:t>executives and decision </a:t>
            </a:r>
            <a:r>
              <a:rPr lang="en-US" dirty="0" smtClean="0"/>
              <a:t>makers</a:t>
            </a:r>
          </a:p>
          <a:p>
            <a:r>
              <a:rPr lang="en-US" i="1" dirty="0" smtClean="0"/>
              <a:t>Women’s </a:t>
            </a:r>
            <a:r>
              <a:rPr lang="en-US" i="1" dirty="0"/>
              <a:t>Wear Daily </a:t>
            </a:r>
            <a:r>
              <a:rPr lang="en-US" dirty="0" smtClean="0"/>
              <a:t>reports new </a:t>
            </a:r>
            <a:r>
              <a:rPr lang="en-US" dirty="0"/>
              <a:t>apparel </a:t>
            </a:r>
            <a:r>
              <a:rPr lang="en-US" dirty="0" smtClean="0"/>
              <a:t>trends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1942" y="241076"/>
            <a:ext cx="8922058" cy="1109711"/>
          </a:xfrm>
        </p:spPr>
        <p:txBody>
          <a:bodyPr>
            <a:noAutofit/>
          </a:bodyPr>
          <a:lstStyle/>
          <a:p>
            <a:r>
              <a:rPr lang="en-US" dirty="0"/>
              <a:t>Apparel Industry </a:t>
            </a:r>
            <a:r>
              <a:rPr lang="en-US" dirty="0" smtClean="0"/>
              <a:t>Trade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0618510"/>
      </p:ext>
    </p:extLst>
  </p:cSld>
  <p:clrMapOvr>
    <a:masterClrMapping/>
  </p:clrMapOvr>
  <p:transition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Legislation that impacts the fashion </a:t>
            </a:r>
            <a:r>
              <a:rPr lang="en-US" dirty="0" smtClean="0"/>
              <a:t>industry involves </a:t>
            </a:r>
            <a:r>
              <a:rPr lang="en-US" dirty="0"/>
              <a:t>all segments of the </a:t>
            </a:r>
            <a:r>
              <a:rPr lang="en-US" dirty="0" smtClean="0"/>
              <a:t>textile/apparel pipeline</a:t>
            </a:r>
          </a:p>
          <a:p>
            <a:pPr lvl="1"/>
            <a:r>
              <a:rPr lang="en-US" dirty="0" smtClean="0"/>
              <a:t>Trade </a:t>
            </a:r>
            <a:r>
              <a:rPr lang="en-US" dirty="0"/>
              <a:t>groups lobby for </a:t>
            </a:r>
            <a:r>
              <a:rPr lang="en-US" dirty="0" smtClean="0"/>
              <a:t>advantageous laws</a:t>
            </a:r>
          </a:p>
          <a:p>
            <a:pPr lvl="1"/>
            <a:r>
              <a:rPr lang="en-US" dirty="0"/>
              <a:t>Many </a:t>
            </a:r>
            <a:r>
              <a:rPr lang="en-US" dirty="0" smtClean="0"/>
              <a:t>have </a:t>
            </a:r>
            <a:r>
              <a:rPr lang="en-US" dirty="0"/>
              <a:t>been </a:t>
            </a:r>
            <a:r>
              <a:rPr lang="en-US" dirty="0" smtClean="0"/>
              <a:t>passed, including laws that address equal pay for men and women, collection of sales tax, and credit card “swipe fees”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1942" y="241076"/>
            <a:ext cx="8922058" cy="1109711"/>
          </a:xfrm>
        </p:spPr>
        <p:txBody>
          <a:bodyPr>
            <a:noAutofit/>
          </a:bodyPr>
          <a:lstStyle/>
          <a:p>
            <a:r>
              <a:rPr lang="en-US" dirty="0"/>
              <a:t>Apparel Industry </a:t>
            </a:r>
            <a:r>
              <a:rPr lang="en-US" dirty="0" smtClean="0"/>
              <a:t>Trade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396156"/>
      </p:ext>
    </p:extLst>
  </p:cSld>
  <p:clrMapOvr>
    <a:masterClrMapping/>
  </p:clrMapOvr>
  <p:transition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In Summary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0440" y="1083076"/>
            <a:ext cx="8153400" cy="5433133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Manufacturers have inventories of raw materials, work-in-process, and finished goods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Benchmarking causes change that brings about better processes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Quality programs achieve top customer satisfaction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Computer technology and equipment is revolutionizing apparel production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3"/>
          <p:cNvSpPr>
            <a:spLocks noGrp="1"/>
          </p:cNvSpPr>
          <p:nvPr>
            <p:ph type="title"/>
          </p:nvPr>
        </p:nvSpPr>
        <p:spPr>
          <a:xfrm>
            <a:off x="249238" y="160338"/>
            <a:ext cx="8548687" cy="754062"/>
          </a:xfrm>
        </p:spPr>
        <p:txBody>
          <a:bodyPr>
            <a:noAutofit/>
          </a:bodyPr>
          <a:lstStyle/>
          <a:p>
            <a:r>
              <a:rPr lang="en-US" sz="4400" dirty="0" smtClean="0"/>
              <a:t>Objectives</a:t>
            </a:r>
          </a:p>
        </p:txBody>
      </p:sp>
      <p:sp>
        <p:nvSpPr>
          <p:cNvPr id="24579" name="Content Placeholder 4"/>
          <p:cNvSpPr>
            <a:spLocks noGrp="1"/>
          </p:cNvSpPr>
          <p:nvPr>
            <p:ph idx="1"/>
          </p:nvPr>
        </p:nvSpPr>
        <p:spPr>
          <a:xfrm>
            <a:off x="266700" y="1082675"/>
            <a:ext cx="8682038" cy="5434013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Explain</a:t>
            </a:r>
            <a:r>
              <a:rPr lang="en-US" sz="3200" dirty="0" smtClean="0">
                <a:solidFill>
                  <a:schemeClr val="tx1"/>
                </a:solidFill>
              </a:rPr>
              <a:t> how and where apparel producers sell their finished goods.</a:t>
            </a:r>
          </a:p>
          <a:p>
            <a:pPr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Describe</a:t>
            </a:r>
            <a:r>
              <a:rPr lang="en-US" sz="3200" dirty="0" smtClean="0">
                <a:solidFill>
                  <a:schemeClr val="tx1"/>
                </a:solidFill>
              </a:rPr>
              <a:t> the distribution of fashion items.</a:t>
            </a:r>
          </a:p>
          <a:p>
            <a:pPr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Summarize</a:t>
            </a:r>
            <a:r>
              <a:rPr lang="en-US" sz="3200" dirty="0" smtClean="0">
                <a:solidFill>
                  <a:schemeClr val="tx1"/>
                </a:solidFill>
              </a:rPr>
              <a:t> apparel industry trade information.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In Summary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83076"/>
            <a:ext cx="7873424" cy="5433133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Most apparel is sold directly from producer to retailer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Distribution of the finished apparel might involve an open or a selected policy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Many trade associations, journals, and industry shows keep members informed about the latest information important to the fashion industry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Management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Inventories </a:t>
            </a:r>
            <a:r>
              <a:rPr lang="en-US" dirty="0"/>
              <a:t>are goods held on hand </a:t>
            </a:r>
            <a:r>
              <a:rPr lang="en-US" dirty="0" smtClean="0"/>
              <a:t>for the </a:t>
            </a:r>
            <a:r>
              <a:rPr lang="en-US" dirty="0"/>
              <a:t>production process or for sale to </a:t>
            </a:r>
            <a:r>
              <a:rPr lang="en-US" dirty="0" smtClean="0"/>
              <a:t>customers</a:t>
            </a:r>
            <a:endParaRPr lang="en-US" dirty="0"/>
          </a:p>
          <a:p>
            <a:r>
              <a:rPr lang="en-US" dirty="0"/>
              <a:t>Manufacturers have </a:t>
            </a:r>
            <a:r>
              <a:rPr lang="en-US" dirty="0" smtClean="0"/>
              <a:t>these types of inventory</a:t>
            </a:r>
            <a:endParaRPr lang="en-US" dirty="0"/>
          </a:p>
          <a:p>
            <a:pPr lvl="1"/>
            <a:r>
              <a:rPr lang="en-US" dirty="0" smtClean="0"/>
              <a:t>raw materials</a:t>
            </a:r>
          </a:p>
          <a:p>
            <a:pPr lvl="1"/>
            <a:r>
              <a:rPr lang="en-US" dirty="0" smtClean="0"/>
              <a:t>work-in-process (WIP)</a:t>
            </a:r>
          </a:p>
          <a:p>
            <a:pPr lvl="1"/>
            <a:r>
              <a:rPr lang="en-US" dirty="0" smtClean="0"/>
              <a:t>finished goods</a:t>
            </a:r>
          </a:p>
          <a:p>
            <a:r>
              <a:rPr lang="en-US" dirty="0" smtClean="0"/>
              <a:t>Retailers’ inventories only involve </a:t>
            </a:r>
            <a:r>
              <a:rPr lang="en-US" dirty="0"/>
              <a:t>the finished goods category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xmlns="" val="422277590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Management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336040"/>
            <a:ext cx="8991600" cy="5257800"/>
          </a:xfrm>
        </p:spPr>
        <p:txBody>
          <a:bodyPr>
            <a:normAutofit/>
          </a:bodyPr>
          <a:lstStyle/>
          <a:p>
            <a:r>
              <a:rPr lang="en-US" b="1" dirty="0"/>
              <a:t>Inventory control</a:t>
            </a:r>
            <a:r>
              <a:rPr lang="en-US" b="1" i="1" dirty="0"/>
              <a:t> </a:t>
            </a:r>
            <a:r>
              <a:rPr lang="en-US" dirty="0"/>
              <a:t>is </a:t>
            </a:r>
            <a:r>
              <a:rPr lang="en-US" dirty="0" smtClean="0"/>
              <a:t>maintaining </a:t>
            </a:r>
            <a:r>
              <a:rPr lang="en-US" dirty="0"/>
              <a:t>inventories </a:t>
            </a:r>
            <a:endParaRPr lang="en-US" dirty="0" smtClean="0"/>
          </a:p>
          <a:p>
            <a:pPr lvl="1"/>
            <a:r>
              <a:rPr lang="en-US" dirty="0" smtClean="0"/>
              <a:t>big </a:t>
            </a:r>
            <a:r>
              <a:rPr lang="en-US" dirty="0"/>
              <a:t>enough </a:t>
            </a:r>
            <a:r>
              <a:rPr lang="en-US" dirty="0" smtClean="0"/>
              <a:t>to prevent stock outages </a:t>
            </a:r>
          </a:p>
          <a:p>
            <a:pPr lvl="1"/>
            <a:r>
              <a:rPr lang="en-US" dirty="0" smtClean="0"/>
              <a:t>small </a:t>
            </a:r>
            <a:r>
              <a:rPr lang="en-US" dirty="0"/>
              <a:t>enough to </a:t>
            </a:r>
            <a:r>
              <a:rPr lang="en-US" dirty="0" smtClean="0"/>
              <a:t>minimize holding costs</a:t>
            </a:r>
          </a:p>
          <a:p>
            <a:r>
              <a:rPr lang="en-US" dirty="0"/>
              <a:t>Keeping large or wrong </a:t>
            </a:r>
            <a:r>
              <a:rPr lang="en-US" dirty="0" smtClean="0"/>
              <a:t>inventories is costly in</a:t>
            </a:r>
          </a:p>
          <a:p>
            <a:pPr lvl="1"/>
            <a:r>
              <a:rPr lang="en-US" dirty="0" smtClean="0"/>
              <a:t>insurance</a:t>
            </a:r>
          </a:p>
          <a:p>
            <a:pPr lvl="1"/>
            <a:r>
              <a:rPr lang="en-US" dirty="0" smtClean="0"/>
              <a:t>taxes</a:t>
            </a:r>
          </a:p>
          <a:p>
            <a:pPr lvl="1"/>
            <a:r>
              <a:rPr lang="en-US" dirty="0" smtClean="0"/>
              <a:t>warehouse space </a:t>
            </a:r>
          </a:p>
          <a:p>
            <a:r>
              <a:rPr lang="en-US" b="1" dirty="0" smtClean="0"/>
              <a:t>Materials </a:t>
            </a:r>
            <a:r>
              <a:rPr lang="en-US" b="1" dirty="0"/>
              <a:t>handling</a:t>
            </a:r>
            <a:r>
              <a:rPr lang="en-US" b="1" i="1" dirty="0"/>
              <a:t> </a:t>
            </a:r>
            <a:r>
              <a:rPr lang="en-US" dirty="0"/>
              <a:t>includes all </a:t>
            </a:r>
            <a:r>
              <a:rPr lang="en-US" dirty="0" smtClean="0"/>
              <a:t>activities of </a:t>
            </a:r>
            <a:r>
              <a:rPr lang="en-US" dirty="0"/>
              <a:t>the goods not involved </a:t>
            </a:r>
            <a:r>
              <a:rPr lang="en-US" dirty="0" smtClean="0"/>
              <a:t>in production 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471118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Industry Facts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920" y="1295400"/>
            <a:ext cx="8991600" cy="525558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</a:t>
            </a:r>
            <a:r>
              <a:rPr lang="en-US" sz="3200" dirty="0"/>
              <a:t>garment </a:t>
            </a:r>
            <a:r>
              <a:rPr lang="en-US" sz="3200" dirty="0" smtClean="0"/>
              <a:t>takes several months to move from the fiber stage to retail, but only 19 “value added” hours of production occur</a:t>
            </a:r>
          </a:p>
          <a:p>
            <a:r>
              <a:rPr lang="en-US" sz="3200" dirty="0" smtClean="0"/>
              <a:t>To advance products quicker, manufacturers </a:t>
            </a:r>
          </a:p>
          <a:p>
            <a:pPr lvl="1"/>
            <a:r>
              <a:rPr lang="en-US" sz="2800" dirty="0" smtClean="0"/>
              <a:t>automate their record keeping</a:t>
            </a:r>
          </a:p>
          <a:p>
            <a:pPr lvl="1"/>
            <a:r>
              <a:rPr lang="en-US" sz="2800" dirty="0" smtClean="0"/>
              <a:t>reduce materials-handling time when possible</a:t>
            </a:r>
          </a:p>
          <a:p>
            <a:pPr lvl="1"/>
            <a:r>
              <a:rPr lang="en-US" sz="2800" dirty="0" smtClean="0"/>
              <a:t>use computerized production applications to balance </a:t>
            </a:r>
            <a:r>
              <a:rPr lang="en-US" sz="2800" dirty="0"/>
              <a:t>work flow more </a:t>
            </a:r>
            <a:r>
              <a:rPr lang="en-US" sz="2800" dirty="0" smtClean="0"/>
              <a:t>efficiently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5985606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2142"/>
            <a:ext cx="8763000" cy="1109711"/>
          </a:xfrm>
        </p:spPr>
        <p:txBody>
          <a:bodyPr>
            <a:noAutofit/>
          </a:bodyPr>
          <a:lstStyle/>
          <a:p>
            <a:r>
              <a:rPr lang="en-US" dirty="0"/>
              <a:t>Inventory Planning </a:t>
            </a:r>
            <a:r>
              <a:rPr lang="en-US" dirty="0" smtClean="0"/>
              <a:t>and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255584"/>
          </a:xfrm>
        </p:spPr>
        <p:txBody>
          <a:bodyPr>
            <a:normAutofit/>
          </a:bodyPr>
          <a:lstStyle/>
          <a:p>
            <a:r>
              <a:rPr lang="en-US" dirty="0"/>
              <a:t>Technology </a:t>
            </a:r>
            <a:r>
              <a:rPr lang="en-US" dirty="0" smtClean="0"/>
              <a:t>enables more accuracy and efficiency in inventory </a:t>
            </a:r>
            <a:r>
              <a:rPr lang="en-US" dirty="0"/>
              <a:t>planning and </a:t>
            </a:r>
            <a:r>
              <a:rPr lang="en-US" dirty="0" smtClean="0"/>
              <a:t>execution</a:t>
            </a:r>
          </a:p>
          <a:p>
            <a:r>
              <a:rPr lang="en-US" dirty="0" smtClean="0"/>
              <a:t>Product </a:t>
            </a:r>
            <a:r>
              <a:rPr lang="en-US" dirty="0"/>
              <a:t>lifecycle </a:t>
            </a:r>
            <a:r>
              <a:rPr lang="en-US" dirty="0" smtClean="0"/>
              <a:t>management (</a:t>
            </a:r>
            <a:r>
              <a:rPr lang="en-US" dirty="0"/>
              <a:t>PLM) is a computerized </a:t>
            </a:r>
            <a:r>
              <a:rPr lang="en-US" dirty="0" smtClean="0"/>
              <a:t>software </a:t>
            </a:r>
            <a:r>
              <a:rPr lang="en-US" dirty="0"/>
              <a:t>system </a:t>
            </a:r>
            <a:r>
              <a:rPr lang="en-US" dirty="0" smtClean="0"/>
              <a:t>that</a:t>
            </a:r>
          </a:p>
          <a:p>
            <a:pPr lvl="1"/>
            <a:r>
              <a:rPr lang="en-US" dirty="0" smtClean="0"/>
              <a:t>manages </a:t>
            </a:r>
            <a:r>
              <a:rPr lang="en-US" dirty="0"/>
              <a:t>the entire “life” of a </a:t>
            </a:r>
            <a:r>
              <a:rPr lang="en-US" dirty="0" smtClean="0"/>
              <a:t>product</a:t>
            </a:r>
          </a:p>
          <a:p>
            <a:r>
              <a:rPr lang="en-US" dirty="0"/>
              <a:t>Other </a:t>
            </a:r>
            <a:r>
              <a:rPr lang="en-US" dirty="0" smtClean="0"/>
              <a:t>systems aiding apparel PLM are</a:t>
            </a:r>
          </a:p>
          <a:p>
            <a:pPr lvl="1"/>
            <a:r>
              <a:rPr lang="en-US" dirty="0" smtClean="0"/>
              <a:t>enterprise </a:t>
            </a:r>
            <a:r>
              <a:rPr lang="en-US" dirty="0"/>
              <a:t>resource planning (ERP</a:t>
            </a:r>
            <a:r>
              <a:rPr lang="en-US" dirty="0" smtClean="0"/>
              <a:t>) software</a:t>
            </a:r>
            <a:endParaRPr lang="en-US" dirty="0"/>
          </a:p>
          <a:p>
            <a:pPr lvl="1"/>
            <a:r>
              <a:rPr lang="en-US" dirty="0" smtClean="0"/>
              <a:t>manufacturing </a:t>
            </a:r>
            <a:r>
              <a:rPr lang="en-US" dirty="0"/>
              <a:t>execution systems (MES</a:t>
            </a:r>
            <a:r>
              <a:rPr lang="en-US" dirty="0" smtClean="0"/>
              <a:t>) software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xmlns="" val="224873926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Companies try to maintain small </a:t>
            </a:r>
            <a:r>
              <a:rPr lang="en-US" dirty="0" smtClean="0"/>
              <a:t>but sufficient </a:t>
            </a:r>
            <a:r>
              <a:rPr lang="en-US" dirty="0"/>
              <a:t>inventories and smooth </a:t>
            </a:r>
            <a:r>
              <a:rPr lang="en-US" dirty="0" smtClean="0"/>
              <a:t>production processes</a:t>
            </a:r>
          </a:p>
          <a:p>
            <a:r>
              <a:rPr lang="en-US" dirty="0"/>
              <a:t>The just-in-time (JIT)</a:t>
            </a:r>
            <a:r>
              <a:rPr lang="en-US" i="1" dirty="0"/>
              <a:t> </a:t>
            </a:r>
            <a:r>
              <a:rPr lang="en-US" dirty="0"/>
              <a:t>inventory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is a </a:t>
            </a:r>
            <a:r>
              <a:rPr lang="en-US" dirty="0"/>
              <a:t>continuous process of inventory </a:t>
            </a:r>
            <a:r>
              <a:rPr lang="en-US" dirty="0" smtClean="0"/>
              <a:t>control</a:t>
            </a:r>
          </a:p>
          <a:p>
            <a:pPr lvl="1"/>
            <a:r>
              <a:rPr lang="en-US" dirty="0" smtClean="0"/>
              <a:t>seeks </a:t>
            </a:r>
            <a:r>
              <a:rPr lang="en-US" dirty="0"/>
              <a:t>to </a:t>
            </a:r>
            <a:r>
              <a:rPr lang="en-US" dirty="0" smtClean="0"/>
              <a:t>deliver small </a:t>
            </a:r>
            <a:r>
              <a:rPr lang="en-US" dirty="0"/>
              <a:t>quantities of materials precisely where </a:t>
            </a:r>
            <a:r>
              <a:rPr lang="en-US" dirty="0" smtClean="0"/>
              <a:t>and when </a:t>
            </a:r>
            <a:r>
              <a:rPr lang="en-US" dirty="0"/>
              <a:t>they are </a:t>
            </a:r>
            <a:r>
              <a:rPr lang="en-US" dirty="0" smtClean="0"/>
              <a:t>needed</a:t>
            </a:r>
          </a:p>
          <a:p>
            <a:r>
              <a:rPr lang="en-US" dirty="0" smtClean="0"/>
              <a:t>PLM programs use </a:t>
            </a:r>
            <a:r>
              <a:rPr lang="en-US" dirty="0"/>
              <a:t>bar codes and </a:t>
            </a:r>
            <a:r>
              <a:rPr lang="en-US" dirty="0" smtClean="0"/>
              <a:t>electronic scanners to enter data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222142"/>
            <a:ext cx="8763000" cy="1109711"/>
          </a:xfrm>
        </p:spPr>
        <p:txBody>
          <a:bodyPr>
            <a:noAutofit/>
          </a:bodyPr>
          <a:lstStyle/>
          <a:p>
            <a:r>
              <a:rPr lang="en-US" dirty="0"/>
              <a:t>Inventory Planning </a:t>
            </a:r>
            <a:r>
              <a:rPr lang="en-US" dirty="0" smtClean="0"/>
              <a:t>and Execution</a:t>
            </a: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xmlns="" val="382632796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Title Slide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FE1AF"/>
      </a:accent1>
      <a:accent2>
        <a:srgbClr val="CC6600"/>
      </a:accent2>
      <a:accent3>
        <a:srgbClr val="FFFFFF"/>
      </a:accent3>
      <a:accent4>
        <a:srgbClr val="000000"/>
      </a:accent4>
      <a:accent5>
        <a:srgbClr val="F6EED4"/>
      </a:accent5>
      <a:accent6>
        <a:srgbClr val="B95C00"/>
      </a:accent6>
      <a:hlink>
        <a:srgbClr val="CC3300"/>
      </a:hlink>
      <a:folHlink>
        <a:srgbClr val="990000"/>
      </a:folHlink>
    </a:clrScheme>
    <a:fontScheme name="Title 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CC33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CC33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9933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8A2D"/>
        </a:accent6>
        <a:hlink>
          <a:srgbClr val="6600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FE1AF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6EED4"/>
        </a:accent5>
        <a:accent6>
          <a:srgbClr val="B95C00"/>
        </a:accent6>
        <a:hlink>
          <a:srgbClr val="CC33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ashionMandM">
  <a:themeElements>
    <a:clrScheme name="Custom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7030A0"/>
      </a:accent2>
      <a:accent3>
        <a:srgbClr val="FFFFFF"/>
      </a:accent3>
      <a:accent4>
        <a:srgbClr val="000000"/>
      </a:accent4>
      <a:accent5>
        <a:srgbClr val="DAEDEF"/>
      </a:accent5>
      <a:accent6>
        <a:srgbClr val="729900"/>
      </a:accent6>
      <a:hlink>
        <a:srgbClr val="7030A0"/>
      </a:hlink>
      <a:folHlink>
        <a:srgbClr val="FFC0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9933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8A2D"/>
        </a:accent6>
        <a:hlink>
          <a:srgbClr val="6600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FE1AF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6EED4"/>
        </a:accent5>
        <a:accent6>
          <a:srgbClr val="B95C00"/>
        </a:accent6>
        <a:hlink>
          <a:srgbClr val="CC33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jectiv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t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Fashion Ins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Industry Fac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In Summa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FMM_Presentation1</Template>
  <TotalTime>0</TotalTime>
  <Words>1990</Words>
  <Application>Microsoft Office PowerPoint</Application>
  <PresentationFormat>On-screen Show (4:3)</PresentationFormat>
  <Paragraphs>286</Paragraphs>
  <Slides>40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Title Slide</vt:lpstr>
      <vt:lpstr>FashionMandM</vt:lpstr>
      <vt:lpstr>Ojectives</vt:lpstr>
      <vt:lpstr>Content</vt:lpstr>
      <vt:lpstr>Fashion Insights</vt:lpstr>
      <vt:lpstr>Industry Facts</vt:lpstr>
      <vt:lpstr>In Summary</vt:lpstr>
      <vt:lpstr>Slide 1</vt:lpstr>
      <vt:lpstr>11</vt:lpstr>
      <vt:lpstr>Objectives</vt:lpstr>
      <vt:lpstr>Objectives</vt:lpstr>
      <vt:lpstr>Inventory Management</vt:lpstr>
      <vt:lpstr>Inventory Management</vt:lpstr>
      <vt:lpstr>Industry Facts</vt:lpstr>
      <vt:lpstr>Inventory Planning and Execution</vt:lpstr>
      <vt:lpstr>Inventory Planning and Execution</vt:lpstr>
      <vt:lpstr>Inventory Planning and Execution</vt:lpstr>
      <vt:lpstr>Benchmarking for Quality Products</vt:lpstr>
      <vt:lpstr>Quality Programs</vt:lpstr>
      <vt:lpstr>Quality Programs</vt:lpstr>
      <vt:lpstr>Trademark Protection</vt:lpstr>
      <vt:lpstr>Industry Facts</vt:lpstr>
      <vt:lpstr>Technological Advances in Apparel Manufacturing</vt:lpstr>
      <vt:lpstr>Computer-Integrated Manufacturing</vt:lpstr>
      <vt:lpstr>Computer-Integrated Manufacturing</vt:lpstr>
      <vt:lpstr>Industry Facts</vt:lpstr>
      <vt:lpstr>Fashion Insights</vt:lpstr>
      <vt:lpstr>Industry Facts</vt:lpstr>
      <vt:lpstr>Selling Locations</vt:lpstr>
      <vt:lpstr>Selling Locations</vt:lpstr>
      <vt:lpstr>Sales Expertise</vt:lpstr>
      <vt:lpstr>Sales Expertise</vt:lpstr>
      <vt:lpstr>Sales Promotion</vt:lpstr>
      <vt:lpstr>Sales Promotion</vt:lpstr>
      <vt:lpstr>Distribution of the Finished Apparel</vt:lpstr>
      <vt:lpstr>Distribution of the Finished Apparel</vt:lpstr>
      <vt:lpstr>Distribution of the Finished Apparel</vt:lpstr>
      <vt:lpstr>Order Processing</vt:lpstr>
      <vt:lpstr>Order Processing</vt:lpstr>
      <vt:lpstr>Merchandise Shipping</vt:lpstr>
      <vt:lpstr>Merchandise Shipping</vt:lpstr>
      <vt:lpstr>Apparel Industry Trade Information</vt:lpstr>
      <vt:lpstr>Apparel Industry Trade Information</vt:lpstr>
      <vt:lpstr>Apparel Industry Trade Information</vt:lpstr>
      <vt:lpstr>Apparel Industry Trade Information</vt:lpstr>
      <vt:lpstr>In Summary</vt:lpstr>
      <vt:lpstr>In 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2013-10-09T13:17:32Z</dcterms:created>
  <dcterms:modified xsi:type="dcterms:W3CDTF">2013-10-09T13:17:53Z</dcterms:modified>
</cp:coreProperties>
</file>