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3" r:id="rId5"/>
    <p:sldId id="262" r:id="rId6"/>
    <p:sldId id="265" r:id="rId7"/>
    <p:sldId id="266" r:id="rId8"/>
    <p:sldId id="264" r:id="rId9"/>
    <p:sldId id="269" r:id="rId10"/>
    <p:sldId id="271" r:id="rId11"/>
    <p:sldId id="267" r:id="rId12"/>
    <p:sldId id="260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28" autoAdjust="0"/>
    <p:restoredTop sz="94660"/>
  </p:normalViewPr>
  <p:slideViewPr>
    <p:cSldViewPr>
      <p:cViewPr varScale="1">
        <p:scale>
          <a:sx n="66" d="100"/>
          <a:sy n="66" d="100"/>
        </p:scale>
        <p:origin x="84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E00081C-BD12-4BE0-B393-B4FD89D2B15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95BD482-34ED-4C4F-84B9-FD1A57E257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oTIqk5h-I4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aildoc.com/blog/how-to-approach-a-customer-in-a-good-wa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retail selling processes of the fashion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Say Yes To The Dress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991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715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Veil was a </a:t>
            </a:r>
            <a:r>
              <a:rPr lang="en-US" dirty="0" smtClean="0">
                <a:solidFill>
                  <a:srgbClr val="FF0000"/>
                </a:solidFill>
              </a:rPr>
              <a:t>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Product Features </a:t>
            </a:r>
            <a:r>
              <a:rPr lang="en-US" dirty="0" smtClean="0"/>
              <a:t>– sparkly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an </a:t>
            </a:r>
            <a:r>
              <a:rPr lang="en-US" dirty="0" smtClean="0">
                <a:solidFill>
                  <a:srgbClr val="FF0000"/>
                </a:solidFill>
              </a:rPr>
              <a:t>add-on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Decided Customer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5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6781800" cy="43735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Normally retailers will keep a detailed list about their clients, this is called a: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Client book </a:t>
            </a:r>
            <a:r>
              <a:rPr lang="en-US" dirty="0"/>
              <a:t>– a salesperson’s book of customer’s names, and personal information, important </a:t>
            </a:r>
            <a:r>
              <a:rPr lang="en-US" dirty="0" smtClean="0"/>
              <a:t>dates</a:t>
            </a:r>
          </a:p>
          <a:p>
            <a:r>
              <a:rPr lang="en-US" dirty="0">
                <a:solidFill>
                  <a:srgbClr val="FF0000"/>
                </a:solidFill>
              </a:rPr>
              <a:t>Pre-selling</a:t>
            </a:r>
            <a:r>
              <a:rPr lang="en-US" dirty="0"/>
              <a:t> – maintaining contacts with previous customers to start the selling steps all over </a:t>
            </a:r>
            <a:r>
              <a:rPr lang="en-US" dirty="0" smtClean="0"/>
              <a:t>again</a:t>
            </a:r>
            <a:endParaRPr lang="en-US" dirty="0"/>
          </a:p>
          <a:p>
            <a:r>
              <a:rPr lang="en-US" dirty="0" smtClean="0"/>
              <a:t>Customers always have questions, so you always need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Solution</a:t>
            </a:r>
            <a:r>
              <a:rPr lang="en-US" dirty="0" smtClean="0"/>
              <a:t> </a:t>
            </a:r>
            <a:r>
              <a:rPr lang="en-US" dirty="0"/>
              <a:t>– answer to a problem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3872442" cy="302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0"/>
            <a:ext cx="1953296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Open-ended questions </a:t>
            </a:r>
            <a:r>
              <a:rPr lang="en-US" dirty="0" smtClean="0"/>
              <a:t>– questions that require multiple- word answers rather than merely a yes or no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Presentation</a:t>
            </a:r>
            <a:r>
              <a:rPr lang="en-US" dirty="0" smtClean="0"/>
              <a:t> </a:t>
            </a:r>
            <a:r>
              <a:rPr lang="en-US" dirty="0"/>
              <a:t>– is the process of presenting a topic to an audience.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Selling</a:t>
            </a:r>
            <a:r>
              <a:rPr lang="en-US" dirty="0"/>
              <a:t> - is offering to exchange an item of value for a different item. The original item of value being offered may be either tangible or intangible.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Trial </a:t>
            </a:r>
            <a:r>
              <a:rPr lang="en-US" dirty="0">
                <a:solidFill>
                  <a:srgbClr val="FF0000"/>
                </a:solidFill>
              </a:rPr>
              <a:t>confirmation  </a:t>
            </a:r>
            <a:r>
              <a:rPr lang="en-US" dirty="0"/>
              <a:t>- a salesperson’s questions to a customer to get an indication of what needs to be done to close the deal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98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Close</a:t>
            </a:r>
            <a:r>
              <a:rPr lang="en-US" dirty="0"/>
              <a:t> – getting the commitment from the customer to buy the merchandise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4838489" cy="34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steps of the retail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105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Customer </a:t>
            </a:r>
            <a:r>
              <a:rPr lang="en-US" dirty="0" smtClean="0"/>
              <a:t>Classification (Determining Needs</a:t>
            </a:r>
            <a:endParaRPr lang="en-US" dirty="0" smtClean="0"/>
          </a:p>
          <a:p>
            <a:pPr marL="914400" lvl="1" indent="-457200"/>
            <a:r>
              <a:rPr lang="en-US" dirty="0" smtClean="0"/>
              <a:t>Casual Lookers</a:t>
            </a:r>
          </a:p>
          <a:p>
            <a:pPr marL="914400" lvl="1" indent="-457200"/>
            <a:r>
              <a:rPr lang="en-US" dirty="0" smtClean="0"/>
              <a:t>Undecided Customers</a:t>
            </a:r>
          </a:p>
          <a:p>
            <a:pPr marL="914400" lvl="1" indent="-457200"/>
            <a:r>
              <a:rPr lang="en-US" dirty="0" smtClean="0"/>
              <a:t>Decided Customers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Sale (Presenting the Product, Handling Objections)</a:t>
            </a:r>
            <a:endParaRPr lang="en-US" dirty="0" smtClean="0"/>
          </a:p>
          <a:p>
            <a:pPr marL="914400" lvl="1" indent="-457200"/>
            <a:r>
              <a:rPr lang="en-US" dirty="0" smtClean="0"/>
              <a:t>Responsive Selling</a:t>
            </a:r>
          </a:p>
          <a:p>
            <a:pPr marL="914400" lvl="1" indent="-457200"/>
            <a:r>
              <a:rPr lang="en-US" dirty="0" smtClean="0"/>
              <a:t>Suggestive Selling</a:t>
            </a:r>
          </a:p>
          <a:p>
            <a:pPr marL="1600200" lvl="2" indent="-457200"/>
            <a:r>
              <a:rPr lang="en-US" dirty="0" smtClean="0"/>
              <a:t>Add-Ons and Special Offers</a:t>
            </a:r>
          </a:p>
          <a:p>
            <a:pPr marL="914400" lvl="1" indent="-457200"/>
            <a:r>
              <a:rPr lang="en-US" dirty="0" smtClean="0"/>
              <a:t>Questioning</a:t>
            </a:r>
          </a:p>
          <a:p>
            <a:pPr marL="914400" lvl="1" indent="-457200"/>
            <a:r>
              <a:rPr lang="en-US" dirty="0" smtClean="0"/>
              <a:t>Presenting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Trial Confirmation </a:t>
            </a:r>
            <a:r>
              <a:rPr lang="en-US" dirty="0" smtClean="0"/>
              <a:t>(Handling objections)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Closing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2345"/>
            <a:ext cx="4953000" cy="4373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Approach</a:t>
            </a:r>
            <a:r>
              <a:rPr lang="en-US" dirty="0"/>
              <a:t> – how you initially greet the customer</a:t>
            </a:r>
          </a:p>
          <a:p>
            <a:r>
              <a:rPr lang="en-US" dirty="0" smtClean="0"/>
              <a:t>When approaching a customer, you do not want to overwhelm them.  Just asking </a:t>
            </a:r>
            <a:r>
              <a:rPr lang="en-US" b="0" i="1" dirty="0" smtClean="0"/>
              <a:t>“Hello, how are you?” </a:t>
            </a:r>
            <a:r>
              <a:rPr lang="en-US" dirty="0" smtClean="0"/>
              <a:t>or </a:t>
            </a:r>
            <a:r>
              <a:rPr lang="en-US" b="0" i="1" dirty="0" smtClean="0"/>
              <a:t>“Let me know if I can help with anything,” </a:t>
            </a:r>
            <a:r>
              <a:rPr lang="en-US" dirty="0" smtClean="0"/>
              <a:t>will lead you into the sale.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27" y="380999"/>
            <a:ext cx="3406686" cy="246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1757" y="430158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Bottom line: if you want to stand out in a crowded market where too many people have too many choices of who they do business with, a greeting of “good” trumps the greeting of buy my widget every time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- Bob </a:t>
            </a:r>
            <a:r>
              <a:rPr lang="en-US" i="1" dirty="0" err="1" smtClean="0">
                <a:solidFill>
                  <a:srgbClr val="FF0000"/>
                </a:solidFill>
              </a:rPr>
              <a:t>Phibbs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4" y="6604084"/>
            <a:ext cx="899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hlinkClick r:id="rId3"/>
              </a:rPr>
              <a:t>How To Approach A Customer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537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0984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Casual </a:t>
            </a:r>
            <a:r>
              <a:rPr lang="en-US" dirty="0" smtClean="0">
                <a:solidFill>
                  <a:schemeClr val="tx2"/>
                </a:solidFill>
              </a:rPr>
              <a:t>lookers</a:t>
            </a:r>
            <a:r>
              <a:rPr lang="en-US" dirty="0" smtClean="0"/>
              <a:t> - classification </a:t>
            </a:r>
            <a:r>
              <a:rPr lang="en-US" dirty="0"/>
              <a:t>of </a:t>
            </a:r>
            <a:r>
              <a:rPr lang="en-US" dirty="0" smtClean="0"/>
              <a:t>customers</a:t>
            </a:r>
          </a:p>
          <a:p>
            <a:r>
              <a:rPr lang="en-US" dirty="0" smtClean="0"/>
              <a:t>who </a:t>
            </a:r>
            <a:r>
              <a:rPr lang="en-US" dirty="0"/>
              <a:t>are simply browsing or killing time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Decided Customers </a:t>
            </a:r>
            <a:r>
              <a:rPr lang="en-US" dirty="0" smtClean="0"/>
              <a:t>- customers </a:t>
            </a:r>
            <a:r>
              <a:rPr lang="en-US" dirty="0"/>
              <a:t>that know exactly what they </a:t>
            </a:r>
            <a:r>
              <a:rPr lang="en-US" dirty="0" smtClean="0"/>
              <a:t>want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Undecided Customers </a:t>
            </a:r>
            <a:r>
              <a:rPr lang="en-US" dirty="0" smtClean="0"/>
              <a:t>– classification </a:t>
            </a:r>
            <a:r>
              <a:rPr lang="en-US" dirty="0"/>
              <a:t>of </a:t>
            </a:r>
            <a:r>
              <a:rPr lang="en-US" dirty="0" smtClean="0"/>
              <a:t>customers that </a:t>
            </a:r>
            <a:r>
              <a:rPr lang="en-US" dirty="0"/>
              <a:t>need an item, but seek pertinent </a:t>
            </a:r>
            <a:r>
              <a:rPr lang="en-US" dirty="0" smtClean="0"/>
              <a:t>information about </a:t>
            </a:r>
            <a:r>
              <a:rPr lang="en-US" dirty="0"/>
              <a:t>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508251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3419475" cy="227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Responsive selling </a:t>
            </a:r>
            <a:r>
              <a:rPr lang="en-US" dirty="0" smtClean="0"/>
              <a:t>– responding to the customer’s presence rather than going out to find customers</a:t>
            </a:r>
          </a:p>
          <a:p>
            <a:r>
              <a:rPr lang="en-US" dirty="0" smtClean="0"/>
              <a:t>This is done by </a:t>
            </a:r>
            <a:r>
              <a:rPr lang="en-US" b="0" i="1" dirty="0" smtClean="0"/>
              <a:t>salesclerks</a:t>
            </a:r>
            <a:r>
              <a:rPr lang="en-US" dirty="0" smtClean="0"/>
              <a:t> and </a:t>
            </a:r>
            <a:r>
              <a:rPr lang="en-US" b="0" i="1" dirty="0" smtClean="0"/>
              <a:t>sales</a:t>
            </a:r>
            <a:r>
              <a:rPr lang="en-US" dirty="0" smtClean="0"/>
              <a:t> </a:t>
            </a:r>
            <a:r>
              <a:rPr lang="en-US" b="0" i="1" dirty="0" smtClean="0"/>
              <a:t>associates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3432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81007"/>
            <a:ext cx="2886075" cy="35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Suggestive 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Suggestion selling </a:t>
            </a:r>
            <a:r>
              <a:rPr lang="en-US" dirty="0" smtClean="0"/>
              <a:t>is a method of increasing sales by adding to the customers’ original purchase.</a:t>
            </a:r>
          </a:p>
          <a:p>
            <a:r>
              <a:rPr lang="en-US" dirty="0" smtClean="0"/>
              <a:t>By using suggestion selling you can convince the customer to buy more items than what they came for or trade up to more expensive items.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Add-ons</a:t>
            </a:r>
            <a:r>
              <a:rPr lang="en-US" dirty="0" smtClean="0"/>
              <a:t> – </a:t>
            </a:r>
            <a:r>
              <a:rPr lang="en-US" dirty="0"/>
              <a:t>additional merchandise items such as related items to create complete </a:t>
            </a:r>
            <a:r>
              <a:rPr lang="en-US" dirty="0" smtClean="0"/>
              <a:t>outfits</a:t>
            </a:r>
          </a:p>
          <a:p>
            <a:r>
              <a:rPr lang="en-US" sz="1100" dirty="0" smtClean="0">
                <a:solidFill>
                  <a:schemeClr val="tx2"/>
                </a:solidFill>
              </a:rPr>
              <a:t>“This necklace goes great with this outfit!”</a:t>
            </a:r>
          </a:p>
          <a:p>
            <a:r>
              <a:rPr lang="en-US" dirty="0">
                <a:solidFill>
                  <a:schemeClr val="tx2"/>
                </a:solidFill>
              </a:rPr>
              <a:t>Special offers </a:t>
            </a:r>
            <a:r>
              <a:rPr lang="en-US" dirty="0"/>
              <a:t>– when an additional item can be obtained as a result of purchasing an </a:t>
            </a:r>
            <a:r>
              <a:rPr lang="en-US" dirty="0" smtClean="0"/>
              <a:t>item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“Today if you buy one necklace you can get any other piece of jewelry half-off!”</a:t>
            </a:r>
            <a:endParaRPr lang="en-US" sz="1000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48745"/>
            <a:ext cx="2695574" cy="10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Trading up </a:t>
            </a:r>
            <a:r>
              <a:rPr lang="en-US" dirty="0"/>
              <a:t>– obtaining  larger sales by selling higher-priced, better quality merchandise to </a:t>
            </a:r>
            <a:r>
              <a:rPr lang="en-US" dirty="0" smtClean="0"/>
              <a:t>customers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“Try this dress on first.”</a:t>
            </a:r>
            <a:endParaRPr lang="en-US" sz="1000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More-than-one </a:t>
            </a:r>
            <a:r>
              <a:rPr lang="en-US" dirty="0">
                <a:solidFill>
                  <a:schemeClr val="tx2"/>
                </a:solidFill>
              </a:rPr>
              <a:t>selling </a:t>
            </a:r>
            <a:r>
              <a:rPr lang="en-US" dirty="0"/>
              <a:t>– suggestive selling of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than one of the same or similar items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“Different colors to match every outfit!”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51701"/>
            <a:ext cx="3505200" cy="233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22475"/>
          <a:stretch/>
        </p:blipFill>
        <p:spPr bwMode="auto">
          <a:xfrm>
            <a:off x="2286000" y="2473036"/>
            <a:ext cx="116980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73036"/>
            <a:ext cx="142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06" y="4343400"/>
            <a:ext cx="2734779" cy="245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81400" y="3200400"/>
            <a:ext cx="533400" cy="33943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Objection</a:t>
            </a:r>
            <a:r>
              <a:rPr lang="en-US" dirty="0"/>
              <a:t> – feelings/concerns/disapproval</a:t>
            </a:r>
          </a:p>
          <a:p>
            <a:r>
              <a:rPr lang="en-US" dirty="0" smtClean="0"/>
              <a:t>It is all part of  the sales process.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74818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09" y="2514600"/>
            <a:ext cx="4484441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2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 – favorable outcomes received</a:t>
            </a:r>
          </a:p>
          <a:p>
            <a:r>
              <a:rPr lang="en-US" dirty="0"/>
              <a:t>Product features – physical characteristics of items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290191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6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206</TotalTime>
  <Words>582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Essential</vt:lpstr>
      <vt:lpstr>5.02</vt:lpstr>
      <vt:lpstr>What are the steps of the retail process?</vt:lpstr>
      <vt:lpstr>The Approach </vt:lpstr>
      <vt:lpstr>Customer Classification</vt:lpstr>
      <vt:lpstr>Responsive Selling</vt:lpstr>
      <vt:lpstr>Suggestive Selling</vt:lpstr>
      <vt:lpstr>Cont.</vt:lpstr>
      <vt:lpstr>Objections</vt:lpstr>
      <vt:lpstr>Benefits</vt:lpstr>
      <vt:lpstr>Benefits</vt:lpstr>
      <vt:lpstr>Clients</vt:lpstr>
      <vt:lpstr>The Process</vt:lpstr>
      <vt:lpstr>The Close</vt:lpstr>
    </vt:vector>
  </TitlesOfParts>
  <Company>Henderson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5.02</dc:title>
  <dc:creator>Windows User</dc:creator>
  <cp:lastModifiedBy>Eton, Rebecca A.</cp:lastModifiedBy>
  <cp:revision>16</cp:revision>
  <dcterms:created xsi:type="dcterms:W3CDTF">2015-10-27T13:29:16Z</dcterms:created>
  <dcterms:modified xsi:type="dcterms:W3CDTF">2015-12-08T12:18:08Z</dcterms:modified>
</cp:coreProperties>
</file>