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6" r:id="rId4"/>
    <p:sldId id="262" r:id="rId5"/>
    <p:sldId id="263" r:id="rId6"/>
    <p:sldId id="264" r:id="rId7"/>
    <p:sldId id="265" r:id="rId8"/>
    <p:sldId id="260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90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2DA8859-A323-4006-8C73-59E9ADE403ED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D04CCCF-626A-407D-9D32-507FCF3F56E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A8859-A323-4006-8C73-59E9ADE403ED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4CCCF-626A-407D-9D32-507FCF3F56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A8859-A323-4006-8C73-59E9ADE403ED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4CCCF-626A-407D-9D32-507FCF3F56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2DA8859-A323-4006-8C73-59E9ADE403ED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D04CCCF-626A-407D-9D32-507FCF3F56E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2DA8859-A323-4006-8C73-59E9ADE403ED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D04CCCF-626A-407D-9D32-507FCF3F56E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A8859-A323-4006-8C73-59E9ADE403ED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4CCCF-626A-407D-9D32-507FCF3F56E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A8859-A323-4006-8C73-59E9ADE403ED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4CCCF-626A-407D-9D32-507FCF3F56E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2DA8859-A323-4006-8C73-59E9ADE403ED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D04CCCF-626A-407D-9D32-507FCF3F56E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A8859-A323-4006-8C73-59E9ADE403ED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4CCCF-626A-407D-9D32-507FCF3F56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2DA8859-A323-4006-8C73-59E9ADE403ED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D04CCCF-626A-407D-9D32-507FCF3F56EB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2DA8859-A323-4006-8C73-59E9ADE403ED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D04CCCF-626A-407D-9D32-507FCF3F56EB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2DA8859-A323-4006-8C73-59E9ADE403ED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D04CCCF-626A-407D-9D32-507FCF3F56E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hyperlink" Target="http://blog.hubspot.com/blog/tabid/6307/bid/31990/7-Customer-Loyalty-Programs-That-Actually-Add-Value.aspx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blog.hubspot.com/blog/tabid/6307/bid/31990/7-Customer-Loyalty-Programs-That-Actually-Add-Value.asp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5.01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Understanding the impact of customer service in the fashion industry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383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Customer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Customer Service </a:t>
            </a:r>
            <a:r>
              <a:rPr lang="en-US" dirty="0" smtClean="0"/>
              <a:t>is the total of all enhancements offered to customers.</a:t>
            </a:r>
          </a:p>
          <a:p>
            <a:r>
              <a:rPr lang="en-US" dirty="0" smtClean="0"/>
              <a:t>Directly related to the sale of goods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673" y="3505200"/>
            <a:ext cx="66675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0231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relationship management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Customer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Relationship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anagement </a:t>
            </a:r>
            <a:r>
              <a:rPr lang="en-US" dirty="0" smtClean="0"/>
              <a:t>is </a:t>
            </a:r>
            <a:r>
              <a:rPr lang="en-US" dirty="0"/>
              <a:t>the merging of database information technology with customer service  to analyze customers, respond individually to their needs and build and maintain lasting relationships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45" b="12146"/>
          <a:stretch/>
        </p:blipFill>
        <p:spPr bwMode="auto">
          <a:xfrm>
            <a:off x="914400" y="3733800"/>
            <a:ext cx="6794700" cy="2623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4833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Service 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Service Quality  </a:t>
            </a:r>
            <a:r>
              <a:rPr lang="en-US" dirty="0" smtClean="0"/>
              <a:t>is how well services are preformed.</a:t>
            </a:r>
          </a:p>
          <a:p>
            <a:r>
              <a:rPr lang="en-US" dirty="0" smtClean="0"/>
              <a:t>Shoppers who are willing to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pay more</a:t>
            </a:r>
            <a:r>
              <a:rPr lang="en-US" dirty="0" smtClean="0"/>
              <a:t>, also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expect more.</a:t>
            </a:r>
          </a:p>
          <a:p>
            <a:r>
              <a:rPr lang="en-US" dirty="0" smtClean="0"/>
              <a:t>Friendly, polite, approachable, trustworthy, reliable.</a:t>
            </a:r>
          </a:p>
          <a:p>
            <a:r>
              <a:rPr lang="en-US" dirty="0" smtClean="0"/>
              <a:t>Hassle-Free shopping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357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199"/>
            <a:ext cx="7467600" cy="5257801"/>
          </a:xfrm>
        </p:spPr>
        <p:txBody>
          <a:bodyPr>
            <a:normAutofit/>
          </a:bodyPr>
          <a:lstStyle/>
          <a:p>
            <a:r>
              <a:rPr lang="en-US" dirty="0" smtClean="0"/>
              <a:t>Complementary tea, cookies, </a:t>
            </a:r>
            <a:r>
              <a:rPr lang="en-US" dirty="0" err="1" smtClean="0"/>
              <a:t>etc</a:t>
            </a:r>
            <a:r>
              <a:rPr lang="en-US" dirty="0" smtClean="0"/>
              <a:t>,</a:t>
            </a:r>
          </a:p>
          <a:p>
            <a:pPr lvl="1"/>
            <a:r>
              <a:rPr lang="en-US" smtClean="0"/>
              <a:t>Walmart</a:t>
            </a:r>
            <a:endParaRPr lang="en-US" dirty="0" smtClean="0"/>
          </a:p>
          <a:p>
            <a:r>
              <a:rPr lang="en-US" dirty="0" smtClean="0"/>
              <a:t>Contests</a:t>
            </a:r>
          </a:p>
          <a:p>
            <a:pPr lvl="1"/>
            <a:r>
              <a:rPr lang="en-US" dirty="0" smtClean="0"/>
              <a:t>Journey's </a:t>
            </a:r>
          </a:p>
          <a:p>
            <a:r>
              <a:rPr lang="en-US" dirty="0" smtClean="0"/>
              <a:t>Call buttons in fitting rooms</a:t>
            </a:r>
          </a:p>
          <a:p>
            <a:pPr lvl="1"/>
            <a:r>
              <a:rPr lang="en-US" dirty="0" smtClean="0"/>
              <a:t>Victoria Secret </a:t>
            </a:r>
          </a:p>
          <a:p>
            <a:r>
              <a:rPr lang="en-US" dirty="0" smtClean="0"/>
              <a:t>In-store events</a:t>
            </a:r>
          </a:p>
          <a:p>
            <a:pPr lvl="1"/>
            <a:r>
              <a:rPr lang="en-US" dirty="0" smtClean="0"/>
              <a:t>Kellogg’s Mariachi Band at Walmart</a:t>
            </a:r>
          </a:p>
          <a:p>
            <a:r>
              <a:rPr lang="en-US" dirty="0" smtClean="0"/>
              <a:t>Product demonstrations</a:t>
            </a:r>
          </a:p>
          <a:p>
            <a:pPr lvl="1"/>
            <a:r>
              <a:rPr lang="en-US" dirty="0" smtClean="0"/>
              <a:t>Grandad’s Apples</a:t>
            </a:r>
          </a:p>
          <a:p>
            <a:r>
              <a:rPr lang="en-US" dirty="0" smtClean="0"/>
              <a:t>Interest-free credit</a:t>
            </a:r>
          </a:p>
          <a:p>
            <a:pPr lvl="1"/>
            <a:r>
              <a:rPr lang="en-US" dirty="0" smtClean="0"/>
              <a:t>Best Buy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41037"/>
            <a:ext cx="23622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499" y="5103673"/>
            <a:ext cx="2362201" cy="1566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618" y="2245014"/>
            <a:ext cx="31242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48500" y="6172200"/>
            <a:ext cx="1478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Page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364</a:t>
            </a:r>
            <a:r>
              <a:rPr lang="en-US" dirty="0" smtClean="0"/>
              <a:t> in textbooks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127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Self-Service Retailing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Self-Service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Retailing </a:t>
            </a:r>
            <a:r>
              <a:rPr lang="en-US" dirty="0" smtClean="0"/>
              <a:t>uses price positioning.</a:t>
            </a:r>
          </a:p>
          <a:p>
            <a:r>
              <a:rPr lang="en-US" dirty="0" smtClean="0"/>
              <a:t>Customers locate, wrap, compare</a:t>
            </a:r>
            <a:r>
              <a:rPr lang="en-US" dirty="0"/>
              <a:t>,</a:t>
            </a:r>
            <a:r>
              <a:rPr lang="en-US" dirty="0" smtClean="0"/>
              <a:t> and checkout items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themselves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971800"/>
            <a:ext cx="37338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76600"/>
            <a:ext cx="3154795" cy="3154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7089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Levels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741055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Self-Service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05200" y="1741055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Limited Service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34200" y="1741055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Full Service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971800" y="1828800"/>
            <a:ext cx="0" cy="441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049819" y="1828799"/>
            <a:ext cx="0" cy="44196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16200000">
            <a:off x="-789251" y="2916321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Characteristics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381000" y="2057400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377072" y="2057400"/>
            <a:ext cx="3928" cy="419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4" idx="1"/>
          </p:cNvCxnSpPr>
          <p:nvPr/>
        </p:nvCxnSpPr>
        <p:spPr>
          <a:xfrm>
            <a:off x="201349" y="4091587"/>
            <a:ext cx="84092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rot="16200000">
            <a:off x="-678751" y="4844534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Store Types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81000" y="2500822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Very few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Low Prices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Staple goods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Convenience items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77072" y="4290536"/>
            <a:ext cx="25857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Discount stores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Warehouse clubs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Mail-order retailers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Vending machines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Supermarkets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116015" y="2362323"/>
            <a:ext cx="27647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Medium amount of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Goods with some selection and comparison features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276600" y="449580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Chain stores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Department stores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Door-to-door sales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196553" y="2500821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Many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Upscale fashion goods and specialty items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262147" y="4429035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Upscale department stores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Specialty stores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42" y="5938966"/>
            <a:ext cx="2019915" cy="618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406" y="5596371"/>
            <a:ext cx="2656788" cy="1181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20" b="27518"/>
          <a:stretch/>
        </p:blipFill>
        <p:spPr bwMode="auto">
          <a:xfrm>
            <a:off x="6261361" y="5707406"/>
            <a:ext cx="1830372" cy="850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255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62000" y="4648200"/>
            <a:ext cx="5410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Loyalty programs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Loyalty programs </a:t>
            </a:r>
            <a:r>
              <a:rPr lang="en-US" dirty="0"/>
              <a:t>are structured marketing strategies designed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to encourage customers </a:t>
            </a:r>
            <a:r>
              <a:rPr lang="en-US" dirty="0"/>
              <a:t>to continue to shop at or use the services of businesses associated with each program. </a:t>
            </a:r>
            <a:endParaRPr lang="en-US" dirty="0" smtClean="0"/>
          </a:p>
          <a:p>
            <a:r>
              <a:rPr lang="en-US" dirty="0" smtClean="0"/>
              <a:t>There </a:t>
            </a:r>
            <a:r>
              <a:rPr lang="en-US" dirty="0"/>
              <a:t>are large numbers of such programs in existence covering most types of business, each one having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varying features</a:t>
            </a:r>
            <a:r>
              <a:rPr lang="en-US" dirty="0"/>
              <a:t>, and rewards </a:t>
            </a:r>
            <a:r>
              <a:rPr lang="en-US" dirty="0" smtClean="0"/>
              <a:t>schemes.  </a:t>
            </a:r>
          </a:p>
          <a:p>
            <a:r>
              <a:rPr lang="en-US" dirty="0" smtClean="0">
                <a:hlinkClick r:id="rId2"/>
              </a:rPr>
              <a:t>7 Loyalty Programs That Add Value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410200"/>
            <a:ext cx="1949971" cy="1279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1278" y1="69583" x2="51278" y2="69583"/>
                        <a14:foregroundMark x1="57167" y1="72750" x2="57167" y2="72750"/>
                        <a14:foregroundMark x1="82056" y1="74000" x2="82056" y2="7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571" y="5405544"/>
            <a:ext cx="1925838" cy="1283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317834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238" y="5368779"/>
            <a:ext cx="2033313" cy="1269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302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Loyalty Programs Link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blog.hubspot.com/blog/tabid/6307/bid/31990/7-Customer-Loyalty-Programs-That-Actually-Add-Value.aspx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0883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Custom 1">
      <a:dk1>
        <a:srgbClr val="000000"/>
      </a:dk1>
      <a:lt1>
        <a:srgbClr val="FFFFFF"/>
      </a:lt1>
      <a:dk2>
        <a:srgbClr val="7F7F7F"/>
      </a:dk2>
      <a:lt2>
        <a:srgbClr val="92D050"/>
      </a:lt2>
      <a:accent1>
        <a:srgbClr val="00B050"/>
      </a:accent1>
      <a:accent2>
        <a:srgbClr val="33CC33"/>
      </a:accent2>
      <a:accent3>
        <a:srgbClr val="FFFFFF"/>
      </a:accent3>
      <a:accent4>
        <a:srgbClr val="A5A5A5"/>
      </a:accent4>
      <a:accent5>
        <a:srgbClr val="7F7F7F"/>
      </a:accent5>
      <a:accent6>
        <a:srgbClr val="92D050"/>
      </a:accent6>
      <a:hlink>
        <a:srgbClr val="F2F2F2"/>
      </a:hlink>
      <a:folHlink>
        <a:srgbClr val="0C0C0C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83</TotalTime>
  <Words>279</Words>
  <Application>Microsoft Office PowerPoint</Application>
  <PresentationFormat>On-screen Show (4:3)</PresentationFormat>
  <Paragraphs>63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Century Schoolbook</vt:lpstr>
      <vt:lpstr>Wingdings</vt:lpstr>
      <vt:lpstr>Wingdings 2</vt:lpstr>
      <vt:lpstr>Oriel</vt:lpstr>
      <vt:lpstr>5.01</vt:lpstr>
      <vt:lpstr>Customer Service</vt:lpstr>
      <vt:lpstr>Customer relationship management </vt:lpstr>
      <vt:lpstr>Service Quality</vt:lpstr>
      <vt:lpstr>Service Features</vt:lpstr>
      <vt:lpstr>Self-Service Retailing</vt:lpstr>
      <vt:lpstr>Service Levels</vt:lpstr>
      <vt:lpstr>Loyalty programs </vt:lpstr>
      <vt:lpstr>Loyalty Programs Link</vt:lpstr>
    </vt:vector>
  </TitlesOfParts>
  <Company>Henderson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5.01</dc:title>
  <dc:creator>Windows User</dc:creator>
  <cp:lastModifiedBy>Eton, Rebecca A.</cp:lastModifiedBy>
  <cp:revision>9</cp:revision>
  <dcterms:created xsi:type="dcterms:W3CDTF">2015-10-27T12:06:43Z</dcterms:created>
  <dcterms:modified xsi:type="dcterms:W3CDTF">2015-12-08T12:14:02Z</dcterms:modified>
</cp:coreProperties>
</file>