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45F9E-3AF0-4FA2-B5FF-44EE5ABA21B5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1627-E3B9-4F69-A8DA-C094C266A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0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31A64-E43A-4D63-A56F-98D8F45CE7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3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7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7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96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69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26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4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7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5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4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2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D2A9A63-25E8-459B-B72A-02B7B6B92B8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0BF2234-C938-4214-BFC0-2D1D9209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4.01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Free Market systems, competition &amp; supply and Demand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6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1174"/>
            <a:ext cx="9144000" cy="1269507"/>
          </a:xfrm>
        </p:spPr>
        <p:txBody>
          <a:bodyPr>
            <a:no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The Supply and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Demand Relationship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considering a good or service in </a:t>
            </a:r>
            <a:r>
              <a:rPr lang="en-US" dirty="0"/>
              <a:t>economic terms, </a:t>
            </a:r>
            <a:endParaRPr lang="en-US" dirty="0" smtClean="0"/>
          </a:p>
          <a:p>
            <a:pPr lvl="1"/>
            <a:r>
              <a:rPr lang="en-US" b="1" dirty="0" smtClean="0"/>
              <a:t>supply</a:t>
            </a:r>
            <a:r>
              <a:rPr lang="en-US" b="1" i="1" dirty="0" smtClean="0"/>
              <a:t> </a:t>
            </a:r>
            <a:r>
              <a:rPr lang="en-US" dirty="0" smtClean="0"/>
              <a:t>refers </a:t>
            </a:r>
            <a:r>
              <a:rPr lang="en-US" dirty="0"/>
              <a:t>to the quantities </a:t>
            </a:r>
            <a:r>
              <a:rPr lang="en-US" dirty="0" smtClean="0"/>
              <a:t>that </a:t>
            </a:r>
            <a:r>
              <a:rPr lang="en-US" dirty="0"/>
              <a:t>producers are willing and able to </a:t>
            </a:r>
            <a:r>
              <a:rPr lang="en-US" dirty="0" smtClean="0"/>
              <a:t>provide</a:t>
            </a:r>
          </a:p>
          <a:p>
            <a:pPr lvl="1"/>
            <a:r>
              <a:rPr lang="en-US" b="1" dirty="0" smtClean="0"/>
              <a:t>demand</a:t>
            </a:r>
            <a:r>
              <a:rPr lang="en-US" b="1" i="1" dirty="0" smtClean="0"/>
              <a:t> </a:t>
            </a:r>
            <a:r>
              <a:rPr lang="en-US" dirty="0" smtClean="0"/>
              <a:t>refers </a:t>
            </a:r>
            <a:r>
              <a:rPr lang="en-US" dirty="0"/>
              <a:t>to the </a:t>
            </a:r>
            <a:r>
              <a:rPr lang="en-US" dirty="0" smtClean="0"/>
              <a:t>quantities that consumers </a:t>
            </a:r>
            <a:r>
              <a:rPr lang="en-US" dirty="0"/>
              <a:t>are willing and able to </a:t>
            </a:r>
            <a:r>
              <a:rPr lang="en-US" dirty="0" smtClean="0"/>
              <a:t>buy</a:t>
            </a:r>
          </a:p>
          <a:p>
            <a:r>
              <a:rPr lang="en-US" dirty="0" smtClean="0"/>
              <a:t>Quantities of specific goods and services supplied and demanded continuously interact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056690950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0" y="31174"/>
            <a:ext cx="9144000" cy="1269507"/>
          </a:xfrm>
        </p:spPr>
        <p:txBody>
          <a:bodyPr>
            <a:no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The Supply and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Demand Relationship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supply and demand </a:t>
            </a:r>
            <a:r>
              <a:rPr lang="en-US" dirty="0" smtClean="0"/>
              <a:t>relationship affects </a:t>
            </a:r>
            <a:r>
              <a:rPr lang="en-US" dirty="0"/>
              <a:t>prices </a:t>
            </a:r>
            <a:r>
              <a:rPr lang="en-US" dirty="0" smtClean="0"/>
              <a:t>in these ways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will pay </a:t>
            </a:r>
            <a:r>
              <a:rPr lang="en-US" dirty="0" smtClean="0"/>
              <a:t>more for items in </a:t>
            </a:r>
            <a:r>
              <a:rPr lang="en-US" dirty="0"/>
              <a:t>short </a:t>
            </a:r>
            <a:r>
              <a:rPr lang="en-US" dirty="0" smtClean="0"/>
              <a:t>supply</a:t>
            </a:r>
          </a:p>
          <a:p>
            <a:pPr lvl="1"/>
            <a:r>
              <a:rPr lang="en-US" dirty="0" smtClean="0"/>
              <a:t>Companies </a:t>
            </a:r>
            <a:r>
              <a:rPr lang="en-US" dirty="0"/>
              <a:t>that make and sell </a:t>
            </a:r>
            <a:r>
              <a:rPr lang="en-US" dirty="0" smtClean="0"/>
              <a:t>a limited item </a:t>
            </a:r>
            <a:r>
              <a:rPr lang="en-US" dirty="0"/>
              <a:t>can charge a higher price for it and </a:t>
            </a:r>
            <a:r>
              <a:rPr lang="en-US" dirty="0" smtClean="0"/>
              <a:t>make more profit</a:t>
            </a:r>
          </a:p>
          <a:p>
            <a:pPr lvl="1"/>
            <a:r>
              <a:rPr lang="en-US" dirty="0" smtClean="0"/>
              <a:t>Sellers of widely available products will </a:t>
            </a:r>
            <a:r>
              <a:rPr lang="en-US" dirty="0"/>
              <a:t>have to </a:t>
            </a:r>
            <a:r>
              <a:rPr lang="en-US" dirty="0" smtClean="0"/>
              <a:t>sell at </a:t>
            </a:r>
            <a:r>
              <a:rPr lang="en-US" dirty="0"/>
              <a:t>lower prices and </a:t>
            </a:r>
            <a:r>
              <a:rPr lang="en-US" dirty="0" smtClean="0"/>
              <a:t>less profit </a:t>
            </a:r>
            <a:r>
              <a:rPr lang="en-US" dirty="0"/>
              <a:t>per </a:t>
            </a:r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When demand for an item goes down, so does its price because not very many people want it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77614284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0" y="31174"/>
            <a:ext cx="9144000" cy="1269507"/>
          </a:xfrm>
        </p:spPr>
        <p:txBody>
          <a:bodyPr>
            <a:no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The Supply and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Demand Relationship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forces of supply </a:t>
            </a:r>
            <a:r>
              <a:rPr lang="en-US" dirty="0" smtClean="0"/>
              <a:t>and demand </a:t>
            </a:r>
            <a:r>
              <a:rPr lang="en-US" dirty="0"/>
              <a:t>combine with the profit motive </a:t>
            </a:r>
            <a:r>
              <a:rPr lang="en-US" dirty="0" smtClean="0"/>
              <a:t>to </a:t>
            </a:r>
            <a:r>
              <a:rPr lang="en-US" dirty="0"/>
              <a:t>regulate what is produced </a:t>
            </a:r>
            <a:r>
              <a:rPr lang="en-US" dirty="0" smtClean="0"/>
              <a:t>and in </a:t>
            </a:r>
            <a:r>
              <a:rPr lang="en-US" dirty="0"/>
              <a:t>what </a:t>
            </a:r>
            <a:r>
              <a:rPr lang="en-US" dirty="0" smtClean="0"/>
              <a:t>amounts</a:t>
            </a:r>
          </a:p>
          <a:p>
            <a:r>
              <a:rPr lang="en-US" dirty="0" smtClean="0"/>
              <a:t>The balance between them is reflected by current prices on the open market</a:t>
            </a:r>
          </a:p>
          <a:p>
            <a:r>
              <a:rPr lang="en-US" dirty="0" smtClean="0"/>
              <a:t>In theory, consumers get what they want and producers earn a profit by keeping up with public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27583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Impacts on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free-market system uses a </a:t>
            </a:r>
            <a:r>
              <a:rPr lang="en-US" dirty="0" smtClean="0"/>
              <a:t>minimum amount </a:t>
            </a:r>
            <a:r>
              <a:rPr lang="en-US" dirty="0"/>
              <a:t>of resources to achieve a </a:t>
            </a:r>
            <a:r>
              <a:rPr lang="en-US" dirty="0" smtClean="0"/>
              <a:t>maximum standard </a:t>
            </a:r>
            <a:r>
              <a:rPr lang="en-US" dirty="0"/>
              <a:t>of living for </a:t>
            </a:r>
            <a:r>
              <a:rPr lang="en-US" dirty="0" smtClean="0"/>
              <a:t>consumers</a:t>
            </a:r>
          </a:p>
          <a:p>
            <a:pPr lvl="1"/>
            <a:r>
              <a:rPr lang="en-US" dirty="0" smtClean="0"/>
              <a:t>In this situation, both suppliers and consumers benefit</a:t>
            </a:r>
          </a:p>
          <a:p>
            <a:r>
              <a:rPr lang="en-US" dirty="0"/>
              <a:t>All </a:t>
            </a:r>
            <a:r>
              <a:rPr lang="en-US" b="1" dirty="0"/>
              <a:t>resources</a:t>
            </a:r>
            <a:r>
              <a:rPr lang="en-US" dirty="0"/>
              <a:t>, or industrial </a:t>
            </a:r>
            <a:r>
              <a:rPr lang="en-US" dirty="0" smtClean="0"/>
              <a:t>materials and </a:t>
            </a:r>
            <a:r>
              <a:rPr lang="en-US" dirty="0"/>
              <a:t>manufacturing capabilities, are </a:t>
            </a:r>
            <a:r>
              <a:rPr lang="en-US" dirty="0" smtClean="0"/>
              <a:t>scarce</a:t>
            </a:r>
          </a:p>
          <a:p>
            <a:pPr lvl="1"/>
            <a:r>
              <a:rPr lang="en-US" dirty="0"/>
              <a:t>Resources are used as sparingly as possible </a:t>
            </a:r>
            <a:r>
              <a:rPr lang="en-US" dirty="0" smtClean="0"/>
              <a:t>by businesses </a:t>
            </a:r>
            <a:r>
              <a:rPr lang="en-US" dirty="0"/>
              <a:t>to keep prices </a:t>
            </a:r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2774590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Impacts on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standard of living</a:t>
            </a:r>
            <a:r>
              <a:rPr lang="en-US" b="1" i="1" dirty="0"/>
              <a:t> </a:t>
            </a:r>
            <a:r>
              <a:rPr lang="en-US" dirty="0"/>
              <a:t>indicates the </a:t>
            </a:r>
            <a:r>
              <a:rPr lang="en-US" dirty="0" smtClean="0"/>
              <a:t>way people live</a:t>
            </a:r>
          </a:p>
          <a:p>
            <a:pPr lvl="1"/>
            <a:r>
              <a:rPr lang="en-US" dirty="0" smtClean="0"/>
              <a:t>It is based </a:t>
            </a:r>
            <a:r>
              <a:rPr lang="en-US" dirty="0"/>
              <a:t>on the kinds and quality </a:t>
            </a:r>
            <a:r>
              <a:rPr lang="en-US" dirty="0" smtClean="0"/>
              <a:t>of goods </a:t>
            </a:r>
            <a:r>
              <a:rPr lang="en-US" dirty="0"/>
              <a:t>and services </a:t>
            </a:r>
            <a:r>
              <a:rPr lang="en-US" dirty="0" smtClean="0"/>
              <a:t>people </a:t>
            </a:r>
            <a:r>
              <a:rPr lang="en-US" dirty="0"/>
              <a:t>can </a:t>
            </a:r>
            <a:r>
              <a:rPr lang="en-US" dirty="0" smtClean="0"/>
              <a:t>afford</a:t>
            </a:r>
          </a:p>
          <a:p>
            <a:r>
              <a:rPr lang="en-US" dirty="0"/>
              <a:t>In </a:t>
            </a:r>
            <a:r>
              <a:rPr lang="en-US" dirty="0" smtClean="0"/>
              <a:t>a </a:t>
            </a:r>
            <a:r>
              <a:rPr lang="en-US" dirty="0"/>
              <a:t>free-market system</a:t>
            </a:r>
            <a:r>
              <a:rPr lang="en-US" dirty="0" smtClean="0"/>
              <a:t>, different </a:t>
            </a:r>
            <a:r>
              <a:rPr lang="en-US" dirty="0"/>
              <a:t>products are offered at </a:t>
            </a:r>
            <a:r>
              <a:rPr lang="en-US" dirty="0" smtClean="0"/>
              <a:t>many different </a:t>
            </a:r>
            <a:r>
              <a:rPr lang="en-US" dirty="0"/>
              <a:t>price </a:t>
            </a:r>
            <a:r>
              <a:rPr lang="en-US" dirty="0" smtClean="0"/>
              <a:t>levels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enables </a:t>
            </a:r>
            <a:r>
              <a:rPr lang="en-US" dirty="0" smtClean="0"/>
              <a:t>people </a:t>
            </a:r>
            <a:r>
              <a:rPr lang="en-US" dirty="0"/>
              <a:t>to </a:t>
            </a:r>
            <a:r>
              <a:rPr lang="en-US" dirty="0" smtClean="0"/>
              <a:t>satisfy their </a:t>
            </a:r>
            <a:r>
              <a:rPr lang="en-US" dirty="0"/>
              <a:t>needs and wants in the best </a:t>
            </a:r>
            <a:r>
              <a:rPr lang="en-US" dirty="0" smtClean="0"/>
              <a:t>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91967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9797"/>
            <a:ext cx="8839200" cy="110971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Competitive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Market Structures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theory, the ideal market structure </a:t>
            </a:r>
            <a:r>
              <a:rPr lang="en-US" dirty="0" smtClean="0"/>
              <a:t>is </a:t>
            </a:r>
            <a:r>
              <a:rPr lang="en-US" b="1" dirty="0" smtClean="0"/>
              <a:t>pure competition</a:t>
            </a:r>
            <a:r>
              <a:rPr lang="en-US" dirty="0" smtClean="0"/>
              <a:t>, which has these characteristics:</a:t>
            </a:r>
            <a:endParaRPr lang="en-US" b="1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single </a:t>
            </a:r>
            <a:r>
              <a:rPr lang="en-US" dirty="0" smtClean="0"/>
              <a:t>company in </a:t>
            </a:r>
            <a:r>
              <a:rPr lang="en-US" dirty="0"/>
              <a:t>an industry is large or powerful </a:t>
            </a:r>
            <a:r>
              <a:rPr lang="en-US" dirty="0" smtClean="0"/>
              <a:t>enough to </a:t>
            </a:r>
            <a:r>
              <a:rPr lang="en-US" dirty="0"/>
              <a:t>influence or control </a:t>
            </a:r>
            <a:r>
              <a:rPr lang="en-US" dirty="0" smtClean="0"/>
              <a:t>prices</a:t>
            </a:r>
          </a:p>
          <a:p>
            <a:pPr lvl="1"/>
            <a:r>
              <a:rPr lang="en-US" dirty="0" smtClean="0"/>
              <a:t>companies are </a:t>
            </a:r>
            <a:r>
              <a:rPr lang="en-US" dirty="0"/>
              <a:t>free to enter </a:t>
            </a:r>
            <a:r>
              <a:rPr lang="en-US" dirty="0" smtClean="0"/>
              <a:t>or exit the industry without </a:t>
            </a:r>
            <a:r>
              <a:rPr lang="en-US" dirty="0"/>
              <a:t>any pressure or </a:t>
            </a:r>
            <a:r>
              <a:rPr lang="en-US" dirty="0" smtClean="0"/>
              <a:t>restraints</a:t>
            </a:r>
          </a:p>
          <a:p>
            <a:pPr lvl="1"/>
            <a:r>
              <a:rPr lang="en-US" dirty="0" smtClean="0"/>
              <a:t>a company’s </a:t>
            </a:r>
            <a:r>
              <a:rPr lang="en-US" dirty="0"/>
              <a:t>existence in or out of the market </a:t>
            </a:r>
            <a:r>
              <a:rPr lang="en-US" dirty="0" smtClean="0"/>
              <a:t>does not </a:t>
            </a:r>
            <a:r>
              <a:rPr lang="en-US" dirty="0"/>
              <a:t>have much effect on the market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162108146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9797"/>
            <a:ext cx="8839200" cy="110971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Competitive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Market Structures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monopoly</a:t>
            </a:r>
            <a:r>
              <a:rPr lang="en-US" b="1" i="1" dirty="0"/>
              <a:t> </a:t>
            </a:r>
            <a:r>
              <a:rPr lang="en-US" dirty="0"/>
              <a:t>is a market structure opposite </a:t>
            </a:r>
            <a:r>
              <a:rPr lang="en-US" dirty="0" smtClean="0"/>
              <a:t>to pure competition</a:t>
            </a:r>
          </a:p>
          <a:p>
            <a:r>
              <a:rPr lang="en-US" dirty="0"/>
              <a:t>A monopoly is a market in </a:t>
            </a:r>
            <a:r>
              <a:rPr lang="en-US" dirty="0" smtClean="0"/>
              <a:t>which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no direct competitors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one </a:t>
            </a:r>
            <a:r>
              <a:rPr lang="en-US" dirty="0" smtClean="0"/>
              <a:t>company offers </a:t>
            </a:r>
            <a:r>
              <a:rPr lang="en-US" dirty="0"/>
              <a:t>a given good or service for </a:t>
            </a:r>
            <a:r>
              <a:rPr lang="en-US" dirty="0" smtClean="0"/>
              <a:t>sale and it has </a:t>
            </a:r>
            <a:r>
              <a:rPr lang="en-US" dirty="0"/>
              <a:t>total control over products and prices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157767057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942" y="159797"/>
            <a:ext cx="8922058" cy="110971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Competitive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Market Structures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True monopolies are </a:t>
            </a:r>
            <a:r>
              <a:rPr lang="en-US" dirty="0" smtClean="0"/>
              <a:t>prohibited in </a:t>
            </a:r>
            <a:r>
              <a:rPr lang="en-US" dirty="0"/>
              <a:t>the </a:t>
            </a:r>
            <a:r>
              <a:rPr lang="en-US" dirty="0" smtClean="0"/>
              <a:t>United States </a:t>
            </a:r>
            <a:r>
              <a:rPr lang="en-US" dirty="0"/>
              <a:t>by antitrust </a:t>
            </a:r>
            <a:r>
              <a:rPr lang="en-US" dirty="0" smtClean="0"/>
              <a:t>legislation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no </a:t>
            </a:r>
            <a:r>
              <a:rPr lang="en-US" dirty="0" smtClean="0"/>
              <a:t>textile or apparel monopolies</a:t>
            </a:r>
          </a:p>
          <a:p>
            <a:r>
              <a:rPr lang="en-US" dirty="0" smtClean="0"/>
              <a:t>Monopolies </a:t>
            </a:r>
            <a:r>
              <a:rPr lang="en-US" dirty="0"/>
              <a:t>usually have lower </a:t>
            </a:r>
            <a:r>
              <a:rPr lang="en-US" dirty="0" smtClean="0"/>
              <a:t>costs per </a:t>
            </a:r>
            <a:r>
              <a:rPr lang="en-US" dirty="0"/>
              <a:t>item for their products because of </a:t>
            </a:r>
            <a:r>
              <a:rPr lang="en-US" dirty="0" smtClean="0"/>
              <a:t>economies of scale</a:t>
            </a:r>
          </a:p>
          <a:p>
            <a:pPr lvl="1"/>
            <a:r>
              <a:rPr lang="en-US" dirty="0" smtClean="0"/>
              <a:t>Economies </a:t>
            </a:r>
            <a:r>
              <a:rPr lang="en-US" dirty="0"/>
              <a:t>of scale</a:t>
            </a:r>
            <a:r>
              <a:rPr lang="en-US" i="1" dirty="0"/>
              <a:t> </a:t>
            </a:r>
            <a:r>
              <a:rPr lang="en-US" dirty="0"/>
              <a:t>are cost </a:t>
            </a:r>
            <a:r>
              <a:rPr lang="en-US" dirty="0" smtClean="0"/>
              <a:t>reductions resulting </a:t>
            </a:r>
            <a:r>
              <a:rPr lang="en-US" dirty="0"/>
              <a:t>from large-scale mass production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210393413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942" y="159797"/>
            <a:ext cx="8922058" cy="110971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Competitive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Market Structures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market structure </a:t>
            </a:r>
            <a:r>
              <a:rPr lang="en-US" dirty="0" smtClean="0"/>
              <a:t>of an </a:t>
            </a:r>
            <a:r>
              <a:rPr lang="en-US" dirty="0"/>
              <a:t>oligopoly</a:t>
            </a:r>
            <a:r>
              <a:rPr lang="en-US" i="1" dirty="0"/>
              <a:t> </a:t>
            </a:r>
            <a:r>
              <a:rPr lang="en-US" dirty="0"/>
              <a:t>is </a:t>
            </a:r>
            <a:r>
              <a:rPr lang="en-US" dirty="0" smtClean="0"/>
              <a:t>between that of </a:t>
            </a:r>
            <a:r>
              <a:rPr lang="en-US" dirty="0"/>
              <a:t>pure competition </a:t>
            </a:r>
            <a:r>
              <a:rPr lang="en-US" dirty="0" smtClean="0"/>
              <a:t>and a monopoly</a:t>
            </a:r>
          </a:p>
          <a:p>
            <a:r>
              <a:rPr lang="en-US" dirty="0" smtClean="0"/>
              <a:t>Oligopolies </a:t>
            </a:r>
            <a:r>
              <a:rPr lang="en-US" dirty="0"/>
              <a:t>have only a few large </a:t>
            </a:r>
            <a:r>
              <a:rPr lang="en-US" dirty="0" smtClean="0"/>
              <a:t>rival firms </a:t>
            </a:r>
            <a:r>
              <a:rPr lang="en-US" dirty="0"/>
              <a:t>offering the same type of </a:t>
            </a:r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These firms </a:t>
            </a:r>
            <a:r>
              <a:rPr lang="en-US" dirty="0"/>
              <a:t>dominate the market for that product </a:t>
            </a:r>
            <a:r>
              <a:rPr lang="en-US" dirty="0" smtClean="0"/>
              <a:t>and usually </a:t>
            </a:r>
            <a:r>
              <a:rPr lang="en-US" dirty="0"/>
              <a:t>react to each other’s </a:t>
            </a: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789617137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942" y="159797"/>
            <a:ext cx="8922058" cy="110971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Competitive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Market Structures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U.S. government </a:t>
            </a:r>
            <a:r>
              <a:rPr lang="en-US" dirty="0"/>
              <a:t>has the power to </a:t>
            </a:r>
            <a:r>
              <a:rPr lang="en-US" dirty="0" smtClean="0"/>
              <a:t>prevent mergers </a:t>
            </a:r>
            <a:r>
              <a:rPr lang="en-US" dirty="0"/>
              <a:t>of firms that would reduce competition </a:t>
            </a:r>
            <a:r>
              <a:rPr lang="en-US" dirty="0" smtClean="0"/>
              <a:t>in an industry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market structure of oligopoly</a:t>
            </a:r>
            <a:r>
              <a:rPr lang="en-US" dirty="0" smtClean="0"/>
              <a:t>, it </a:t>
            </a:r>
            <a:r>
              <a:rPr lang="en-US" dirty="0"/>
              <a:t>is hard for new firms to enter the </a:t>
            </a:r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Fashion companies </a:t>
            </a:r>
            <a:r>
              <a:rPr lang="en-US" dirty="0"/>
              <a:t>do not exist as </a:t>
            </a:r>
            <a:r>
              <a:rPr lang="en-US" dirty="0" smtClean="0"/>
              <a:t>oligopolies</a:t>
            </a:r>
          </a:p>
          <a:p>
            <a:r>
              <a:rPr lang="en-US" dirty="0"/>
              <a:t>All industries </a:t>
            </a:r>
            <a:r>
              <a:rPr lang="en-US" dirty="0" smtClean="0"/>
              <a:t>fall between </a:t>
            </a:r>
            <a:r>
              <a:rPr lang="en-US" dirty="0"/>
              <a:t>the two extremes of pure </a:t>
            </a:r>
            <a:r>
              <a:rPr lang="en-US" dirty="0" smtClean="0"/>
              <a:t>competition and </a:t>
            </a:r>
            <a:r>
              <a:rPr lang="en-US" dirty="0"/>
              <a:t>monopoly</a:t>
            </a:r>
          </a:p>
        </p:txBody>
      </p:sp>
    </p:spTree>
    <p:extLst>
      <p:ext uri="{BB962C8B-B14F-4D97-AF65-F5344CB8AC3E}">
        <p14:creationId xmlns:p14="http://schemas.microsoft.com/office/powerpoint/2010/main" val="269837447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b="1" dirty="0"/>
              <a:t>Identify</a:t>
            </a:r>
            <a:r>
              <a:rPr lang="en-US" sz="3200" dirty="0"/>
              <a:t> economic products as either goods or services.</a:t>
            </a:r>
          </a:p>
          <a:p>
            <a:pPr>
              <a:defRPr/>
            </a:pPr>
            <a:r>
              <a:rPr lang="en-US" sz="3200" b="1" dirty="0"/>
              <a:t>Describe</a:t>
            </a:r>
            <a:r>
              <a:rPr lang="en-US" sz="3200" dirty="0"/>
              <a:t> the role of profit, competition, and supply and demand in the free-market system.</a:t>
            </a:r>
          </a:p>
          <a:p>
            <a:pPr>
              <a:defRPr/>
            </a:pPr>
            <a:r>
              <a:rPr lang="en-US" sz="3200" b="1" dirty="0"/>
              <a:t>Distinguish</a:t>
            </a:r>
            <a:r>
              <a:rPr lang="en-US" sz="3200" dirty="0"/>
              <a:t> between the main competitive market structures.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356205751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80579"/>
            <a:ext cx="8839200" cy="1109711"/>
          </a:xfrm>
        </p:spPr>
        <p:txBody>
          <a:bodyPr>
            <a:no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Basic Forms of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Business Organizations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three most </a:t>
            </a:r>
            <a:r>
              <a:rPr lang="en-US" dirty="0"/>
              <a:t>common types </a:t>
            </a:r>
            <a:r>
              <a:rPr lang="en-US" dirty="0" smtClean="0"/>
              <a:t>of </a:t>
            </a:r>
            <a:r>
              <a:rPr lang="en-US" dirty="0"/>
              <a:t>company </a:t>
            </a:r>
            <a:r>
              <a:rPr lang="en-US" dirty="0" smtClean="0"/>
              <a:t>ownership in the free-market system are</a:t>
            </a:r>
          </a:p>
          <a:p>
            <a:pPr lvl="1"/>
            <a:r>
              <a:rPr lang="en-US" dirty="0" smtClean="0"/>
              <a:t>sole proprietorships</a:t>
            </a:r>
          </a:p>
          <a:p>
            <a:pPr lvl="1"/>
            <a:r>
              <a:rPr lang="en-US" dirty="0" smtClean="0"/>
              <a:t>partnerships</a:t>
            </a:r>
          </a:p>
          <a:p>
            <a:pPr lvl="1"/>
            <a:r>
              <a:rPr lang="en-US" dirty="0" smtClean="0"/>
              <a:t>corporations</a:t>
            </a:r>
          </a:p>
          <a:p>
            <a:r>
              <a:rPr lang="en-US" dirty="0" smtClean="0"/>
              <a:t>Each form </a:t>
            </a:r>
            <a:r>
              <a:rPr lang="en-US" dirty="0"/>
              <a:t>has </a:t>
            </a:r>
            <a:r>
              <a:rPr lang="en-US" dirty="0" smtClean="0"/>
              <a:t>advantages and disadvantages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57595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Sole Proprietorships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Sole proprietorships</a:t>
            </a:r>
            <a:r>
              <a:rPr lang="en-US" b="1" i="1" dirty="0"/>
              <a:t> </a:t>
            </a:r>
            <a:r>
              <a:rPr lang="en-US" dirty="0"/>
              <a:t>are </a:t>
            </a:r>
            <a:r>
              <a:rPr lang="en-US" dirty="0" smtClean="0"/>
              <a:t>business owned </a:t>
            </a:r>
            <a:r>
              <a:rPr lang="en-US" dirty="0"/>
              <a:t>by </a:t>
            </a:r>
            <a:r>
              <a:rPr lang="en-US" dirty="0" smtClean="0"/>
              <a:t>one person, such as a small fashion shop</a:t>
            </a:r>
          </a:p>
          <a:p>
            <a:r>
              <a:rPr lang="en-US" dirty="0" smtClean="0"/>
              <a:t>The </a:t>
            </a:r>
            <a:r>
              <a:rPr lang="en-US" dirty="0"/>
              <a:t>owner </a:t>
            </a:r>
            <a:endParaRPr lang="en-US" dirty="0" smtClean="0"/>
          </a:p>
          <a:p>
            <a:pPr lvl="1"/>
            <a:r>
              <a:rPr lang="en-US" dirty="0" smtClean="0"/>
              <a:t>has freedom</a:t>
            </a:r>
            <a:r>
              <a:rPr lang="en-US" dirty="0"/>
              <a:t>, independence, and flexibility in </a:t>
            </a:r>
            <a:r>
              <a:rPr lang="en-US" dirty="0" smtClean="0"/>
              <a:t>running the business</a:t>
            </a:r>
          </a:p>
          <a:p>
            <a:pPr lvl="1"/>
            <a:r>
              <a:rPr lang="en-US" dirty="0" smtClean="0"/>
              <a:t>controls all the profit received by the business</a:t>
            </a:r>
          </a:p>
          <a:p>
            <a:pPr lvl="1"/>
            <a:r>
              <a:rPr lang="en-US" dirty="0" smtClean="0"/>
              <a:t>has the major risk of being liable for all the debts</a:t>
            </a:r>
          </a:p>
          <a:p>
            <a:r>
              <a:rPr lang="en-US" dirty="0" smtClean="0"/>
              <a:t>Sole </a:t>
            </a:r>
            <a:r>
              <a:rPr lang="en-US" dirty="0"/>
              <a:t>proprietorships </a:t>
            </a:r>
            <a:r>
              <a:rPr lang="en-US" dirty="0" smtClean="0"/>
              <a:t>have few </a:t>
            </a:r>
            <a:r>
              <a:rPr lang="en-US" dirty="0"/>
              <a:t>government </a:t>
            </a:r>
            <a:r>
              <a:rPr lang="en-US" dirty="0" smtClean="0"/>
              <a:t>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8491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Partnerships</a:t>
            </a:r>
            <a:r>
              <a:rPr lang="en-US" b="1" i="1" dirty="0"/>
              <a:t> </a:t>
            </a:r>
            <a:r>
              <a:rPr lang="en-US" dirty="0"/>
              <a:t>are </a:t>
            </a:r>
            <a:r>
              <a:rPr lang="en-US" dirty="0" smtClean="0"/>
              <a:t>unincorporated businesses </a:t>
            </a:r>
            <a:r>
              <a:rPr lang="en-US" dirty="0"/>
              <a:t>co-owned and operated by two </a:t>
            </a:r>
            <a:r>
              <a:rPr lang="en-US" dirty="0" smtClean="0"/>
              <a:t>or more persons</a:t>
            </a:r>
          </a:p>
          <a:p>
            <a:r>
              <a:rPr lang="en-US" dirty="0" smtClean="0"/>
              <a:t>They are easy and inexpensive to form</a:t>
            </a:r>
          </a:p>
          <a:p>
            <a:r>
              <a:rPr lang="en-US" dirty="0"/>
              <a:t>In general, partnerships have </a:t>
            </a:r>
            <a:endParaRPr lang="en-US" dirty="0" smtClean="0"/>
          </a:p>
          <a:p>
            <a:pPr lvl="1"/>
            <a:r>
              <a:rPr lang="en-US" dirty="0" smtClean="0"/>
              <a:t>higher profit potential </a:t>
            </a:r>
            <a:r>
              <a:rPr lang="en-US" dirty="0"/>
              <a:t>than sole </a:t>
            </a:r>
            <a:r>
              <a:rPr lang="en-US" dirty="0" smtClean="0"/>
              <a:t>proprietorships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credit ratings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982083726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disadvantages of partnerships are</a:t>
            </a:r>
          </a:p>
          <a:p>
            <a:pPr lvl="1"/>
            <a:r>
              <a:rPr lang="en-US" dirty="0" smtClean="0"/>
              <a:t>unlimited liability </a:t>
            </a:r>
            <a:r>
              <a:rPr lang="en-US" dirty="0"/>
              <a:t>of the </a:t>
            </a:r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potential for conflict </a:t>
            </a:r>
            <a:r>
              <a:rPr lang="en-US" dirty="0" smtClean="0"/>
              <a:t>between the partners</a:t>
            </a:r>
          </a:p>
          <a:p>
            <a:pPr lvl="1"/>
            <a:r>
              <a:rPr lang="en-US" dirty="0" smtClean="0"/>
              <a:t>possible management </a:t>
            </a:r>
            <a:r>
              <a:rPr lang="en-US" dirty="0"/>
              <a:t>confusion with more than </a:t>
            </a:r>
            <a:r>
              <a:rPr lang="en-US" dirty="0" smtClean="0"/>
              <a:t>one person </a:t>
            </a:r>
            <a:r>
              <a:rPr lang="en-US" dirty="0"/>
              <a:t>having a say in the daily operations of </a:t>
            </a:r>
            <a:r>
              <a:rPr lang="en-US" dirty="0" smtClean="0"/>
              <a:t>the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35206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Corporations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Corporations</a:t>
            </a:r>
            <a:r>
              <a:rPr lang="en-US" b="1" i="1" dirty="0"/>
              <a:t> </a:t>
            </a:r>
            <a:r>
              <a:rPr lang="en-US" dirty="0"/>
              <a:t>are separate legal </a:t>
            </a:r>
            <a:r>
              <a:rPr lang="en-US" dirty="0" smtClean="0"/>
              <a:t>entities</a:t>
            </a:r>
            <a:endParaRPr lang="en-US" dirty="0"/>
          </a:p>
          <a:p>
            <a:r>
              <a:rPr lang="en-US" dirty="0" smtClean="0"/>
              <a:t>Corporations </a:t>
            </a:r>
            <a:r>
              <a:rPr lang="en-US" dirty="0"/>
              <a:t>are </a:t>
            </a:r>
            <a:endParaRPr lang="en-US" dirty="0" smtClean="0"/>
          </a:p>
          <a:p>
            <a:pPr lvl="1"/>
            <a:r>
              <a:rPr lang="en-US" dirty="0" smtClean="0"/>
              <a:t>chartered </a:t>
            </a:r>
            <a:r>
              <a:rPr lang="en-US" dirty="0"/>
              <a:t>enterprises with </a:t>
            </a:r>
            <a:r>
              <a:rPr lang="en-US" dirty="0" smtClean="0"/>
              <a:t>many of the </a:t>
            </a:r>
            <a:r>
              <a:rPr lang="en-US" dirty="0"/>
              <a:t>legal rights of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owned </a:t>
            </a:r>
            <a:r>
              <a:rPr lang="en-US" dirty="0"/>
              <a:t>by shareholders</a:t>
            </a:r>
            <a:r>
              <a:rPr lang="en-US" dirty="0" smtClean="0"/>
              <a:t>, called stockholders</a:t>
            </a:r>
          </a:p>
          <a:p>
            <a:r>
              <a:rPr lang="en-US" dirty="0" smtClean="0"/>
              <a:t>Shareholders have limited liability, so can only lose </a:t>
            </a:r>
            <a:r>
              <a:rPr lang="en-US" dirty="0"/>
              <a:t>the amount of </a:t>
            </a:r>
            <a:r>
              <a:rPr lang="en-US" dirty="0" smtClean="0"/>
              <a:t>their </a:t>
            </a:r>
            <a:r>
              <a:rPr lang="en-US" dirty="0"/>
              <a:t>investment </a:t>
            </a:r>
            <a:r>
              <a:rPr lang="en-US" dirty="0" smtClean="0"/>
              <a:t>in </a:t>
            </a:r>
            <a:r>
              <a:rPr lang="en-US" dirty="0"/>
              <a:t>the corporation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301723918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Corporations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Corporations have these disadvantages</a:t>
            </a:r>
          </a:p>
          <a:p>
            <a:pPr lvl="1"/>
            <a:r>
              <a:rPr lang="en-US" dirty="0" smtClean="0"/>
              <a:t>They are complex to </a:t>
            </a:r>
            <a:r>
              <a:rPr lang="en-US" dirty="0"/>
              <a:t>form and to </a:t>
            </a:r>
            <a:r>
              <a:rPr lang="en-US" dirty="0" smtClean="0"/>
              <a:t>dissolve</a:t>
            </a:r>
          </a:p>
          <a:p>
            <a:pPr lvl="1"/>
            <a:r>
              <a:rPr lang="en-US" dirty="0" smtClean="0"/>
              <a:t>Legal </a:t>
            </a:r>
            <a:r>
              <a:rPr lang="en-US" dirty="0"/>
              <a:t>restrictions can limit the </a:t>
            </a:r>
            <a:r>
              <a:rPr lang="en-US" dirty="0" smtClean="0"/>
              <a:t>corporation’s activities to only </a:t>
            </a:r>
            <a:r>
              <a:rPr lang="en-US" dirty="0"/>
              <a:t>those </a:t>
            </a:r>
            <a:r>
              <a:rPr lang="en-US" dirty="0" smtClean="0"/>
              <a:t>in </a:t>
            </a:r>
            <a:r>
              <a:rPr lang="en-US" dirty="0"/>
              <a:t>the original </a:t>
            </a:r>
            <a:r>
              <a:rPr lang="en-US" dirty="0" smtClean="0"/>
              <a:t>charter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lack of privacy of </a:t>
            </a:r>
            <a:r>
              <a:rPr lang="en-US" dirty="0" smtClean="0"/>
              <a:t>a corporation’s </a:t>
            </a:r>
            <a:r>
              <a:rPr lang="en-US" dirty="0"/>
              <a:t>business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often claim </a:t>
            </a:r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smtClean="0"/>
              <a:t>taxed too heavily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18390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Types of Corporations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corporations</a:t>
            </a:r>
            <a:r>
              <a:rPr lang="en-US" i="1" dirty="0"/>
              <a:t> </a:t>
            </a:r>
            <a:r>
              <a:rPr lang="en-US" dirty="0"/>
              <a:t>offer their stock to </a:t>
            </a:r>
            <a:r>
              <a:rPr lang="en-US" dirty="0" smtClean="0"/>
              <a:t>the general </a:t>
            </a:r>
            <a:r>
              <a:rPr lang="en-US" dirty="0"/>
              <a:t>public, usually on national </a:t>
            </a:r>
            <a:r>
              <a:rPr lang="en-US" dirty="0" smtClean="0"/>
              <a:t>exchanges</a:t>
            </a:r>
          </a:p>
          <a:p>
            <a:r>
              <a:rPr lang="en-US" dirty="0" smtClean="0"/>
              <a:t>The </a:t>
            </a:r>
            <a:r>
              <a:rPr lang="en-US" dirty="0"/>
              <a:t>stock of </a:t>
            </a:r>
            <a:r>
              <a:rPr lang="en-US" dirty="0" smtClean="0"/>
              <a:t>a private corporation</a:t>
            </a:r>
            <a:r>
              <a:rPr lang="en-US" i="1" dirty="0" smtClean="0"/>
              <a:t> </a:t>
            </a:r>
            <a:r>
              <a:rPr lang="en-US" dirty="0"/>
              <a:t>is not available to the general </a:t>
            </a:r>
            <a:r>
              <a:rPr lang="en-US" dirty="0" smtClean="0"/>
              <a:t>public</a:t>
            </a:r>
          </a:p>
          <a:p>
            <a:r>
              <a:rPr lang="en-US" dirty="0" smtClean="0"/>
              <a:t>S corporations</a:t>
            </a:r>
            <a:r>
              <a:rPr lang="en-US" i="1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a limited number of </a:t>
            </a:r>
            <a:r>
              <a:rPr lang="en-US" dirty="0" smtClean="0"/>
              <a:t>shareholders and </a:t>
            </a:r>
            <a:r>
              <a:rPr lang="en-US" dirty="0"/>
              <a:t>may be taxed like sole proprietorships </a:t>
            </a:r>
            <a:r>
              <a:rPr lang="en-US" dirty="0" smtClean="0"/>
              <a:t>or partnerships</a:t>
            </a:r>
          </a:p>
          <a:p>
            <a:r>
              <a:rPr lang="en-US" dirty="0" smtClean="0"/>
              <a:t>Nonprofit </a:t>
            </a:r>
            <a:r>
              <a:rPr lang="en-US" dirty="0"/>
              <a:t>corporations exist to provide a </a:t>
            </a:r>
            <a:r>
              <a:rPr lang="en-US" dirty="0" smtClean="0"/>
              <a:t>social service </a:t>
            </a:r>
            <a:r>
              <a:rPr lang="en-US" dirty="0"/>
              <a:t>rather than to make a profit</a:t>
            </a:r>
          </a:p>
        </p:txBody>
      </p:sp>
    </p:spTree>
    <p:extLst>
      <p:ext uri="{BB962C8B-B14F-4D97-AF65-F5344CB8AC3E}">
        <p14:creationId xmlns:p14="http://schemas.microsoft.com/office/powerpoint/2010/main" val="536495899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/>
              <a:t>List</a:t>
            </a:r>
            <a:r>
              <a:rPr lang="en-US" sz="3200" dirty="0"/>
              <a:t> the basic forms of business organizations.</a:t>
            </a:r>
          </a:p>
          <a:p>
            <a:pPr>
              <a:defRPr/>
            </a:pPr>
            <a:r>
              <a:rPr lang="en-US" sz="3200" b="1" dirty="0"/>
              <a:t>Describe</a:t>
            </a:r>
            <a:r>
              <a:rPr lang="en-US" sz="3200" dirty="0"/>
              <a:t> the concept of business cycles.</a:t>
            </a:r>
          </a:p>
          <a:p>
            <a:pPr>
              <a:defRPr/>
            </a:pPr>
            <a:r>
              <a:rPr lang="en-US" sz="3200" b="1" dirty="0"/>
              <a:t>Explain</a:t>
            </a:r>
            <a:r>
              <a:rPr lang="en-US" sz="3200" dirty="0"/>
              <a:t> the concepts of marketing and merchandising.</a:t>
            </a:r>
          </a:p>
        </p:txBody>
      </p:sp>
    </p:spTree>
    <p:extLst>
      <p:ext uri="{BB962C8B-B14F-4D97-AF65-F5344CB8AC3E}">
        <p14:creationId xmlns:p14="http://schemas.microsoft.com/office/powerpoint/2010/main" val="1280602006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Fashion Industry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Fashion is </a:t>
            </a:r>
            <a:r>
              <a:rPr lang="en-US" sz="3200" dirty="0"/>
              <a:t>a </a:t>
            </a:r>
            <a:r>
              <a:rPr lang="en-US" sz="3200" dirty="0"/>
              <a:t>complex</a:t>
            </a:r>
            <a:r>
              <a:rPr lang="en-US" sz="3200" dirty="0"/>
              <a:t>, multibillion-dollar </a:t>
            </a:r>
            <a:r>
              <a:rPr lang="en-US" sz="3200" dirty="0"/>
              <a:t>industry with millions </a:t>
            </a:r>
            <a:r>
              <a:rPr lang="en-US" sz="3200" dirty="0"/>
              <a:t>of employees</a:t>
            </a:r>
          </a:p>
          <a:p>
            <a:r>
              <a:rPr lang="en-US" sz="3200" b="1" dirty="0"/>
              <a:t>Manufacturers </a:t>
            </a:r>
            <a:r>
              <a:rPr lang="en-US" sz="3200" dirty="0"/>
              <a:t>are companies that make </a:t>
            </a:r>
            <a:r>
              <a:rPr lang="en-US" sz="3200" dirty="0"/>
              <a:t>goods</a:t>
            </a:r>
            <a:endParaRPr lang="en-US" sz="3200" dirty="0"/>
          </a:p>
          <a:p>
            <a:r>
              <a:rPr lang="en-US" sz="3200" b="1" dirty="0"/>
              <a:t>Retailers </a:t>
            </a:r>
            <a:r>
              <a:rPr lang="en-US" sz="3200" dirty="0"/>
              <a:t>are companies that sell </a:t>
            </a:r>
            <a:r>
              <a:rPr lang="en-US" sz="3200" dirty="0"/>
              <a:t>merchandise to consumers</a:t>
            </a:r>
          </a:p>
          <a:p>
            <a:r>
              <a:rPr lang="en-US" sz="3200" b="1" dirty="0"/>
              <a:t>Consumers </a:t>
            </a:r>
            <a:r>
              <a:rPr lang="en-US" sz="3200" dirty="0"/>
              <a:t>are </a:t>
            </a:r>
            <a:r>
              <a:rPr lang="en-US" sz="3200" dirty="0"/>
              <a:t>people who buy and use the </a:t>
            </a:r>
            <a:r>
              <a:rPr lang="en-US" sz="3200" dirty="0"/>
              <a:t>finished products</a:t>
            </a:r>
            <a:r>
              <a:rPr lang="en-US" sz="3200" dirty="0"/>
              <a:t>, such as apparel</a:t>
            </a:r>
          </a:p>
        </p:txBody>
      </p:sp>
    </p:spTree>
    <p:extLst>
      <p:ext uri="{BB962C8B-B14F-4D97-AF65-F5344CB8AC3E}">
        <p14:creationId xmlns:p14="http://schemas.microsoft.com/office/powerpoint/2010/main" val="3447350129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The Fashion Industry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fashion industry includes all </a:t>
            </a:r>
            <a:r>
              <a:rPr lang="en-US" dirty="0" smtClean="0"/>
              <a:t>the businesses </a:t>
            </a:r>
            <a:r>
              <a:rPr lang="en-US" dirty="0"/>
              <a:t>connected with designing</a:t>
            </a:r>
            <a:r>
              <a:rPr lang="en-US" dirty="0" smtClean="0"/>
              <a:t>, manufacturing</a:t>
            </a:r>
            <a:r>
              <a:rPr lang="en-US" dirty="0"/>
              <a:t>, distributing, promoting, and </a:t>
            </a:r>
            <a:r>
              <a:rPr lang="en-US" dirty="0" smtClean="0"/>
              <a:t>selling textile </a:t>
            </a:r>
            <a:r>
              <a:rPr lang="en-US" dirty="0"/>
              <a:t>and apparel </a:t>
            </a:r>
            <a:r>
              <a:rPr lang="en-US" dirty="0" smtClean="0"/>
              <a:t>products</a:t>
            </a:r>
          </a:p>
          <a:p>
            <a:r>
              <a:rPr lang="en-US" b="1" dirty="0"/>
              <a:t>Goods</a:t>
            </a:r>
            <a:r>
              <a:rPr lang="en-US" b="1" i="1" dirty="0"/>
              <a:t> </a:t>
            </a:r>
            <a:r>
              <a:rPr lang="en-US" dirty="0" smtClean="0"/>
              <a:t>are tangible, or real, items that are </a:t>
            </a:r>
            <a:r>
              <a:rPr lang="en-US" dirty="0"/>
              <a:t>physically made </a:t>
            </a:r>
            <a:r>
              <a:rPr lang="en-US" dirty="0" smtClean="0"/>
              <a:t>by manufacturers</a:t>
            </a:r>
          </a:p>
          <a:p>
            <a:r>
              <a:rPr lang="en-US" dirty="0" smtClean="0"/>
              <a:t>Garments and accessories are examples of finished goods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26526" y="6181725"/>
            <a:ext cx="118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ahoma" pitchFamily="34" charset="0"/>
                <a:cs typeface="Tahoma" pitchFamily="34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7249585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The Fashion Industry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Services</a:t>
            </a:r>
            <a:r>
              <a:rPr lang="en-US" b="1" i="1" dirty="0" smtClean="0"/>
              <a:t> </a:t>
            </a:r>
            <a:r>
              <a:rPr lang="en-US" dirty="0"/>
              <a:t>are intangible activities </a:t>
            </a:r>
            <a:r>
              <a:rPr lang="en-US" dirty="0" smtClean="0"/>
              <a:t>performed for people</a:t>
            </a:r>
          </a:p>
          <a:p>
            <a:r>
              <a:rPr lang="en-US" dirty="0"/>
              <a:t>Retailers perform services by </a:t>
            </a:r>
            <a:endParaRPr lang="en-US" dirty="0" smtClean="0"/>
          </a:p>
          <a:p>
            <a:pPr lvl="1"/>
            <a:r>
              <a:rPr lang="en-US" dirty="0" smtClean="0"/>
              <a:t>buying finished </a:t>
            </a:r>
            <a:r>
              <a:rPr lang="en-US" dirty="0"/>
              <a:t>items </a:t>
            </a:r>
            <a:r>
              <a:rPr lang="en-US" dirty="0" smtClean="0"/>
              <a:t>to sell to consumers</a:t>
            </a:r>
          </a:p>
          <a:p>
            <a:pPr lvl="1"/>
            <a:r>
              <a:rPr lang="en-US" dirty="0" smtClean="0"/>
              <a:t>providing </a:t>
            </a:r>
            <a:r>
              <a:rPr lang="en-US" dirty="0"/>
              <a:t>stores in which </a:t>
            </a:r>
            <a:r>
              <a:rPr lang="en-US" dirty="0" smtClean="0"/>
              <a:t>shoppers can buy </a:t>
            </a:r>
            <a:r>
              <a:rPr lang="en-US" dirty="0"/>
              <a:t>goods that were </a:t>
            </a:r>
            <a:r>
              <a:rPr lang="en-US" dirty="0" smtClean="0"/>
              <a:t>manufactured elsewhere</a:t>
            </a:r>
          </a:p>
          <a:p>
            <a:r>
              <a:rPr lang="en-US" dirty="0"/>
              <a:t>Fashion goods and services are </a:t>
            </a:r>
            <a:r>
              <a:rPr lang="en-US" dirty="0" smtClean="0"/>
              <a:t>constantly changing </a:t>
            </a:r>
            <a:r>
              <a:rPr lang="en-US" dirty="0"/>
              <a:t>to meet </a:t>
            </a:r>
            <a:r>
              <a:rPr lang="en-US" dirty="0" smtClean="0"/>
              <a:t>consumer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91605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The Free-Market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smtClean="0"/>
              <a:t>United States, </a:t>
            </a:r>
            <a:r>
              <a:rPr lang="en-US" dirty="0"/>
              <a:t>products are bought and sold </a:t>
            </a:r>
            <a:r>
              <a:rPr lang="en-US" dirty="0" smtClean="0"/>
              <a:t>in a </a:t>
            </a:r>
            <a:r>
              <a:rPr lang="en-US" dirty="0"/>
              <a:t>market </a:t>
            </a:r>
            <a:r>
              <a:rPr lang="en-US" dirty="0" smtClean="0"/>
              <a:t>economy</a:t>
            </a:r>
          </a:p>
          <a:p>
            <a:r>
              <a:rPr lang="en-US" dirty="0" smtClean="0"/>
              <a:t>The economy operates </a:t>
            </a:r>
            <a:r>
              <a:rPr lang="en-US" dirty="0"/>
              <a:t>as a </a:t>
            </a:r>
            <a:r>
              <a:rPr lang="en-US" b="1" dirty="0"/>
              <a:t>free-market </a:t>
            </a:r>
            <a:r>
              <a:rPr lang="en-US" b="1" dirty="0" smtClean="0"/>
              <a:t>system</a:t>
            </a:r>
            <a:r>
              <a:rPr lang="en-US" dirty="0" smtClean="0"/>
              <a:t>, meaning that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freely choose how to spend their </a:t>
            </a:r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sellers </a:t>
            </a:r>
            <a:r>
              <a:rPr lang="en-US" dirty="0"/>
              <a:t>can charge any </a:t>
            </a:r>
            <a:r>
              <a:rPr lang="en-US" dirty="0" smtClean="0"/>
              <a:t>price and </a:t>
            </a:r>
            <a:r>
              <a:rPr lang="en-US" dirty="0"/>
              <a:t>sell to </a:t>
            </a:r>
            <a:r>
              <a:rPr lang="en-US" dirty="0" smtClean="0"/>
              <a:t>anyone</a:t>
            </a:r>
          </a:p>
          <a:p>
            <a:pPr lvl="1"/>
            <a:r>
              <a:rPr lang="en-US" dirty="0" smtClean="0"/>
              <a:t>profit is the key motivation</a:t>
            </a:r>
          </a:p>
        </p:txBody>
      </p:sp>
    </p:spTree>
    <p:extLst>
      <p:ext uri="{BB962C8B-B14F-4D97-AF65-F5344CB8AC3E}">
        <p14:creationId xmlns:p14="http://schemas.microsoft.com/office/powerpoint/2010/main" val="1824905497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Profit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Profit</a:t>
            </a:r>
            <a:r>
              <a:rPr lang="en-US" b="1" i="1" dirty="0" smtClean="0"/>
              <a:t> </a:t>
            </a:r>
            <a:r>
              <a:rPr lang="en-US" dirty="0"/>
              <a:t>is money left over </a:t>
            </a:r>
            <a:r>
              <a:rPr lang="en-US" dirty="0" smtClean="0"/>
              <a:t>after expenses </a:t>
            </a:r>
            <a:r>
              <a:rPr lang="en-US" dirty="0"/>
              <a:t>and taxes </a:t>
            </a:r>
            <a:r>
              <a:rPr lang="en-US" dirty="0" smtClean="0"/>
              <a:t>are </a:t>
            </a:r>
            <a:r>
              <a:rPr lang="en-US" dirty="0"/>
              <a:t>deducted </a:t>
            </a:r>
            <a:r>
              <a:rPr lang="en-US" dirty="0" smtClean="0"/>
              <a:t>from the </a:t>
            </a:r>
            <a:r>
              <a:rPr lang="en-US" dirty="0"/>
              <a:t>company’s </a:t>
            </a:r>
            <a:r>
              <a:rPr lang="en-US" dirty="0" smtClean="0"/>
              <a:t> sales of </a:t>
            </a:r>
            <a:r>
              <a:rPr lang="en-US" dirty="0"/>
              <a:t>goods or </a:t>
            </a:r>
            <a:r>
              <a:rPr lang="en-US" dirty="0" smtClean="0"/>
              <a:t>services</a:t>
            </a:r>
          </a:p>
          <a:p>
            <a:r>
              <a:rPr lang="en-US" dirty="0"/>
              <a:t>Profits determine whether a </a:t>
            </a:r>
            <a:r>
              <a:rPr lang="en-US" dirty="0" smtClean="0"/>
              <a:t>business succeeds or fails</a:t>
            </a:r>
          </a:p>
          <a:p>
            <a:r>
              <a:rPr lang="en-US" dirty="0" smtClean="0"/>
              <a:t>A </a:t>
            </a:r>
            <a:r>
              <a:rPr lang="en-US" dirty="0"/>
              <a:t>business with high </a:t>
            </a:r>
            <a:r>
              <a:rPr lang="en-US" dirty="0" smtClean="0"/>
              <a:t>profits is </a:t>
            </a:r>
            <a:r>
              <a:rPr lang="en-US" dirty="0"/>
              <a:t>considered to be more successful than </a:t>
            </a:r>
            <a:r>
              <a:rPr lang="en-US" dirty="0" smtClean="0"/>
              <a:t>one </a:t>
            </a:r>
            <a:r>
              <a:rPr lang="en-US" dirty="0"/>
              <a:t>with low profits</a:t>
            </a:r>
          </a:p>
        </p:txBody>
      </p:sp>
    </p:spTree>
    <p:extLst>
      <p:ext uri="{BB962C8B-B14F-4D97-AF65-F5344CB8AC3E}">
        <p14:creationId xmlns:p14="http://schemas.microsoft.com/office/powerpoint/2010/main" val="190885990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9797"/>
            <a:ext cx="9144000" cy="1109711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34" charset="0"/>
                <a:cs typeface="Helvetica" pitchFamily="34" charset="0"/>
              </a:rPr>
              <a:t>The Significance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of Competition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free-market system, many </a:t>
            </a:r>
            <a:r>
              <a:rPr lang="en-US" dirty="0" smtClean="0"/>
              <a:t>companies may </a:t>
            </a:r>
            <a:r>
              <a:rPr lang="en-US" dirty="0"/>
              <a:t>be selling the same or a similar </a:t>
            </a:r>
            <a:r>
              <a:rPr lang="en-US" dirty="0" smtClean="0"/>
              <a:t>product</a:t>
            </a:r>
          </a:p>
          <a:p>
            <a:r>
              <a:rPr lang="en-US" b="1" dirty="0"/>
              <a:t>Competition</a:t>
            </a:r>
            <a:r>
              <a:rPr lang="en-US" b="1" i="1" dirty="0"/>
              <a:t> </a:t>
            </a:r>
            <a:r>
              <a:rPr lang="en-US" dirty="0" smtClean="0"/>
              <a:t>is rivalry among businesses </a:t>
            </a:r>
            <a:r>
              <a:rPr lang="en-US" dirty="0"/>
              <a:t>to </a:t>
            </a:r>
            <a:r>
              <a:rPr lang="en-US" dirty="0" smtClean="0"/>
              <a:t>gain a larger share </a:t>
            </a:r>
            <a:r>
              <a:rPr lang="en-US" dirty="0"/>
              <a:t>of the total market </a:t>
            </a:r>
            <a:r>
              <a:rPr lang="en-US" dirty="0" smtClean="0"/>
              <a:t>sales</a:t>
            </a:r>
          </a:p>
          <a:p>
            <a:r>
              <a:rPr lang="en-US" dirty="0" smtClean="0"/>
              <a:t>Competition encourages </a:t>
            </a:r>
          </a:p>
          <a:p>
            <a:pPr lvl="1"/>
            <a:r>
              <a:rPr lang="en-US" dirty="0" smtClean="0"/>
              <a:t>higher quality and more varied goods and services</a:t>
            </a:r>
          </a:p>
          <a:p>
            <a:pPr lvl="1"/>
            <a:r>
              <a:rPr lang="en-US" dirty="0" smtClean="0"/>
              <a:t>lower prices to consumers</a:t>
            </a:r>
          </a:p>
        </p:txBody>
      </p:sp>
    </p:spTree>
    <p:extLst>
      <p:ext uri="{BB962C8B-B14F-4D97-AF65-F5344CB8AC3E}">
        <p14:creationId xmlns:p14="http://schemas.microsoft.com/office/powerpoint/2010/main" val="1165878870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1223</Words>
  <Application>Microsoft Office PowerPoint</Application>
  <PresentationFormat>Widescreen</PresentationFormat>
  <Paragraphs>144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Helvetica</vt:lpstr>
      <vt:lpstr>Tahoma</vt:lpstr>
      <vt:lpstr>Wingdings 3</vt:lpstr>
      <vt:lpstr>Ion Boardroom</vt:lpstr>
      <vt:lpstr>Unit 4.01</vt:lpstr>
      <vt:lpstr>Objectives</vt:lpstr>
      <vt:lpstr>Objectives</vt:lpstr>
      <vt:lpstr>The Fashion Industry</vt:lpstr>
      <vt:lpstr>The Fashion Industry</vt:lpstr>
      <vt:lpstr>The Fashion Industry</vt:lpstr>
      <vt:lpstr>The Free-Market System</vt:lpstr>
      <vt:lpstr>Profit Motivation</vt:lpstr>
      <vt:lpstr>The Significance of Competition</vt:lpstr>
      <vt:lpstr>The Supply and Demand Relationship</vt:lpstr>
      <vt:lpstr>The Supply and Demand Relationship</vt:lpstr>
      <vt:lpstr>The Supply and Demand Relationship</vt:lpstr>
      <vt:lpstr>Impacts on Society</vt:lpstr>
      <vt:lpstr>Impacts on Society</vt:lpstr>
      <vt:lpstr>Competitive Market Structures</vt:lpstr>
      <vt:lpstr>Competitive Market Structures</vt:lpstr>
      <vt:lpstr>Competitive Market Structures</vt:lpstr>
      <vt:lpstr>Competitive Market Structures</vt:lpstr>
      <vt:lpstr>Competitive Market Structures</vt:lpstr>
      <vt:lpstr>Basic Forms of Business Organizations</vt:lpstr>
      <vt:lpstr>Sole Proprietorships</vt:lpstr>
      <vt:lpstr>Partnerships</vt:lpstr>
      <vt:lpstr>Partnerships</vt:lpstr>
      <vt:lpstr>Corporations</vt:lpstr>
      <vt:lpstr>Corporations</vt:lpstr>
      <vt:lpstr>Types of Corporations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4.01</dc:title>
  <dc:creator>Eton, Rebecca A.</dc:creator>
  <cp:lastModifiedBy>Eton, Rebecca A.</cp:lastModifiedBy>
  <cp:revision>1</cp:revision>
  <dcterms:created xsi:type="dcterms:W3CDTF">2015-11-30T12:59:50Z</dcterms:created>
  <dcterms:modified xsi:type="dcterms:W3CDTF">2015-11-30T13:02:05Z</dcterms:modified>
</cp:coreProperties>
</file>