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65" r:id="rId4"/>
    <p:sldId id="271" r:id="rId5"/>
    <p:sldId id="269" r:id="rId6"/>
    <p:sldId id="268" r:id="rId7"/>
    <p:sldId id="266" r:id="rId8"/>
    <p:sldId id="270" r:id="rId9"/>
    <p:sldId id="258" r:id="rId10"/>
    <p:sldId id="260" r:id="rId11"/>
    <p:sldId id="26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2611709-29A1-4154-9995-0077E2BDC1F3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62FD9F1-3B74-44AF-AD95-FC483BF1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50AD4D1-E5F1-48AA-A2AC-4BAF76046C25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A0F11C69-A4E8-48D6-9ED1-F1FB5F706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11C69-A4E8-48D6-9ED1-F1FB5F706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09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D625E3-086A-4193-9AAC-6775A12B248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3011-D8A3-4539-9870-7660C36B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96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ZxrzIXkPycs&amp;feature=youtu.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3962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Understand The Use Of Technologies In Fashion Merchandising And Marketing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334000"/>
            <a:ext cx="2501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FM 3.02</a:t>
            </a:r>
          </a:p>
        </p:txBody>
      </p:sp>
    </p:spTree>
    <p:extLst>
      <p:ext uri="{BB962C8B-B14F-4D97-AF65-F5344CB8AC3E}">
        <p14:creationId xmlns:p14="http://schemas.microsoft.com/office/powerpoint/2010/main" val="703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>Technological Transformation of Retail in The Fashion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105400"/>
          </a:xfrm>
        </p:spPr>
        <p:txBody>
          <a:bodyPr>
            <a:normAutofit/>
          </a:bodyPr>
          <a:lstStyle/>
          <a:p>
            <a:r>
              <a:rPr lang="en-US" sz="2200" b="1" u="sng" dirty="0" smtClean="0"/>
              <a:t>Mobile apps </a:t>
            </a:r>
            <a:r>
              <a:rPr lang="en-US" sz="2200" u="sng" dirty="0" smtClean="0"/>
              <a:t>are the </a:t>
            </a:r>
            <a:r>
              <a:rPr lang="en-US" sz="2200" u="sng" dirty="0"/>
              <a:t>single greatest contributor to changing the overall shopper experience at retail </a:t>
            </a:r>
            <a:endParaRPr lang="en-US" sz="2200" u="sng" dirty="0" smtClean="0"/>
          </a:p>
          <a:p>
            <a:r>
              <a:rPr lang="en-US" sz="2200" dirty="0" smtClean="0"/>
              <a:t>Retail items can now be sold through multiple channels (</a:t>
            </a:r>
            <a:r>
              <a:rPr lang="en-US" sz="2200" u="sng" dirty="0" smtClean="0"/>
              <a:t>stores, catalogs, internet, and mobile apps), </a:t>
            </a:r>
            <a:r>
              <a:rPr lang="en-US" sz="2200" dirty="0" smtClean="0"/>
              <a:t>it’s called </a:t>
            </a:r>
            <a:r>
              <a:rPr lang="en-US" sz="2200" b="1" u="sng" dirty="0" smtClean="0"/>
              <a:t>multi-channel retailing</a:t>
            </a:r>
            <a:endParaRPr lang="en-US" sz="2200" b="1" u="sng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r>
              <a:rPr lang="en-US" sz="1400" dirty="0">
                <a:solidFill>
                  <a:schemeClr val="bg1"/>
                </a:solidFill>
                <a:hlinkClick r:id="rId2"/>
              </a:rPr>
              <a:t>https://www.youtube.com/watch?v=ZxrzIXkPycs&amp;feature=youtu.be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733800"/>
            <a:ext cx="5065820" cy="25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24648"/>
          </a:xfrm>
        </p:spPr>
        <p:txBody>
          <a:bodyPr/>
          <a:lstStyle/>
          <a:p>
            <a:r>
              <a:rPr lang="en-US" sz="3200" dirty="0" smtClean="0"/>
              <a:t>Technological Transformation of Customized Products and Services in the Fashion Industry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Next generation loyalty systems will drive a new level of “tailored shopper interaction” rewarding both normalized patronage as well as incremental </a:t>
            </a:r>
            <a:r>
              <a:rPr lang="en-US" sz="2200" dirty="0" smtClean="0"/>
              <a:t>spending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r>
              <a:rPr lang="en-US" sz="2200" dirty="0"/>
              <a:t>Mass customization allows for design and manufacture of customized products to meet customer needs at mass production costs and speed.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352800"/>
            <a:ext cx="2698128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Flash </a:t>
            </a:r>
            <a:r>
              <a:rPr lang="en-US" dirty="0"/>
              <a:t>sales allow for building brand loyalty while selling surplus stock in a short period of time.  It is economical and profitable for retailers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 a small window of opportunity to take advantage of sales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39" t="3602" r="6836" b="33802"/>
          <a:stretch/>
        </p:blipFill>
        <p:spPr>
          <a:xfrm>
            <a:off x="3352800" y="1066800"/>
            <a:ext cx="52602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/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14478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</a:pPr>
            <a:r>
              <a:rPr lang="en-US" b="1" u="sng" dirty="0"/>
              <a:t>Computer aided design </a:t>
            </a:r>
            <a:r>
              <a:rPr lang="en-US" b="1" u="sng" dirty="0" smtClean="0"/>
              <a:t>(CAD)</a:t>
            </a:r>
            <a:endParaRPr lang="en-US" b="1" u="sng" dirty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1800" dirty="0"/>
              <a:t>A </a:t>
            </a:r>
            <a:r>
              <a:rPr lang="en-US" sz="1800" u="sng" dirty="0"/>
              <a:t>computer system used for designing</a:t>
            </a:r>
            <a:r>
              <a:rPr lang="en-US" sz="1800" dirty="0"/>
              <a:t> textiles, apparel, </a:t>
            </a:r>
            <a:r>
              <a:rPr lang="en-US" sz="1800" dirty="0" smtClean="0"/>
              <a:t>&amp;other </a:t>
            </a:r>
            <a:r>
              <a:rPr lang="en-US" sz="1800" dirty="0"/>
              <a:t>products.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5" y="2362200"/>
            <a:ext cx="5855074" cy="3576918"/>
          </a:xfrm>
          <a:prstGeom prst="rect">
            <a:avLst/>
          </a:prstGeom>
        </p:spPr>
      </p:pic>
      <p:pic>
        <p:nvPicPr>
          <p:cNvPr id="1026" name="Picture 2" descr="http://screenshots.en.sftcdn.net/en/scrn/99000/99582/ashampoo-3d-cad-architecture-3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20" y="1962842"/>
            <a:ext cx="2567980" cy="19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nes.es.sftcdn.net/es/scrn/41000/41647/virtual-fashion-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167089" cy="23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Technology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2713309"/>
            <a:ext cx="8763000" cy="1600200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b="1" u="sng" cap="none" dirty="0" smtClean="0"/>
              <a:t>Artificial intelligence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1800" u="sng" cap="none" dirty="0" smtClean="0"/>
              <a:t>Computer</a:t>
            </a:r>
            <a:r>
              <a:rPr lang="en-US" sz="1800" cap="none" dirty="0" smtClean="0"/>
              <a:t> systems that </a:t>
            </a:r>
            <a:r>
              <a:rPr lang="en-US" sz="1800" u="sng" cap="none" dirty="0" smtClean="0"/>
              <a:t>display behavior that would be </a:t>
            </a:r>
            <a:r>
              <a:rPr lang="en-US" sz="1800" cap="none" dirty="0" smtClean="0"/>
              <a:t>regarded </a:t>
            </a:r>
            <a:r>
              <a:rPr lang="en-US" sz="1800" u="sng" cap="none" dirty="0" smtClean="0"/>
              <a:t>as intelligent if it were </a:t>
            </a:r>
            <a:r>
              <a:rPr lang="en-US" sz="1800" cap="none" dirty="0" smtClean="0"/>
              <a:t>observed in </a:t>
            </a:r>
            <a:r>
              <a:rPr lang="en-US" sz="1800" u="sng" cap="none" dirty="0" smtClean="0"/>
              <a:t>humans</a:t>
            </a:r>
            <a:r>
              <a:rPr lang="en-US" sz="1800" cap="none" dirty="0" smtClean="0"/>
              <a:t/>
            </a:r>
            <a:br>
              <a:rPr lang="en-US" sz="1800" cap="none" dirty="0" smtClean="0"/>
            </a:br>
            <a:endParaRPr lang="en-US" sz="1800" cap="none" dirty="0" smtClean="0"/>
          </a:p>
          <a:p>
            <a:pPr marL="274320" lvl="1">
              <a:spcBef>
                <a:spcPts val="600"/>
              </a:spcBef>
              <a:buSzPct val="70000"/>
            </a:pPr>
            <a:endParaRPr lang="en-US" sz="1200" cap="non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038935"/>
            <a:ext cx="5029200" cy="2382020"/>
          </a:xfrm>
          <a:prstGeom prst="rect">
            <a:avLst/>
          </a:prstGeom>
        </p:spPr>
      </p:pic>
      <p:pic>
        <p:nvPicPr>
          <p:cNvPr id="2050" name="Picture 2" descr="Image result for artificial intellig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27" y="110958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rtificial intellig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rack.0.mshcdn.com/media/ZgkyMDEzLzEyLzA5LzU4L2FydGlmaWNpYWxpLjYzNzFkLmpwZwpwCXRodW1iCTk1MHg1MzQjCmUJanBn/42733516/e37/artificial-intellig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313509"/>
            <a:ext cx="3260725" cy="18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7" y="0"/>
            <a:ext cx="8659290" cy="1400530"/>
          </a:xfrm>
        </p:spPr>
        <p:txBody>
          <a:bodyPr/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029200"/>
          </a:xfrm>
        </p:spPr>
        <p:txBody>
          <a:bodyPr>
            <a:normAutofit fontScale="92500" lnSpcReduction="20000"/>
          </a:bodyPr>
          <a:lstStyle/>
          <a:p>
            <a:pPr marL="274320" lvl="1">
              <a:spcBef>
                <a:spcPts val="600"/>
              </a:spcBef>
              <a:buSzPct val="70000"/>
            </a:pPr>
            <a:r>
              <a:rPr lang="en-US" sz="2400" b="1" u="sng" dirty="0"/>
              <a:t>Bar </a:t>
            </a:r>
            <a:r>
              <a:rPr lang="en-US" sz="2400" b="1" u="sng" dirty="0" smtClean="0"/>
              <a:t>code-</a:t>
            </a:r>
            <a:r>
              <a:rPr lang="en-US" sz="2400" u="sng" dirty="0" smtClean="0"/>
              <a:t>Stores may have their own</a:t>
            </a:r>
            <a:endParaRPr lang="en-US" sz="2400" u="sng" dirty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000" dirty="0"/>
              <a:t>Product codes with dark bars and white spaces of varying widths used on merchandise tags for electronic identification and collection of product data</a:t>
            </a:r>
            <a:r>
              <a:rPr lang="en-US" sz="2000" dirty="0" smtClean="0"/>
              <a:t>.</a:t>
            </a:r>
          </a:p>
          <a:p>
            <a:r>
              <a:rPr lang="en-US" sz="2400" b="1" u="sng" dirty="0"/>
              <a:t>Universal product code (UPC)</a:t>
            </a:r>
          </a:p>
          <a:p>
            <a:pPr lvl="1"/>
            <a:r>
              <a:rPr lang="en-US" sz="2000" u="sng" dirty="0"/>
              <a:t>Standard bar code</a:t>
            </a:r>
            <a:r>
              <a:rPr lang="en-US" sz="2000" dirty="0"/>
              <a:t>, that includes numbers as well as bars and spaces</a:t>
            </a:r>
            <a:r>
              <a:rPr lang="en-US" sz="2000" dirty="0" smtClean="0"/>
              <a:t>.  (</a:t>
            </a:r>
            <a:r>
              <a:rPr lang="en-US" sz="2000" u="sng" dirty="0" smtClean="0"/>
              <a:t>12 digits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b="1" dirty="0"/>
              <a:t>Point of sale (POS</a:t>
            </a:r>
            <a:r>
              <a:rPr lang="en-US" sz="2400" b="1" dirty="0" smtClean="0"/>
              <a:t>)-</a:t>
            </a:r>
            <a:r>
              <a:rPr lang="en-US" sz="2400" u="sng" dirty="0" smtClean="0"/>
              <a:t>Cash Register System will connect with inventory to keep accurate records</a:t>
            </a:r>
            <a:endParaRPr lang="en-US" sz="2400" u="sng" dirty="0"/>
          </a:p>
          <a:p>
            <a:pPr lvl="1"/>
            <a:r>
              <a:rPr lang="en-US" sz="2000" dirty="0"/>
              <a:t>Merchandise data collected electronically when consumer purchase transactions are recorded.</a:t>
            </a:r>
          </a:p>
          <a:p>
            <a:pPr marL="548640" lvl="2">
              <a:spcBef>
                <a:spcPts val="600"/>
              </a:spcBef>
              <a:buSzPct val="70000"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3295470" cy="2104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30" y="3429000"/>
            <a:ext cx="3101340" cy="32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54490" cy="1400530"/>
          </a:xfrm>
        </p:spPr>
        <p:txBody>
          <a:bodyPr/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13" y="1371600"/>
            <a:ext cx="8686800" cy="46482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</a:pPr>
            <a:r>
              <a:rPr lang="en-US" b="1" u="sng" dirty="0" smtClean="0"/>
              <a:t>Electronic </a:t>
            </a:r>
            <a:r>
              <a:rPr lang="en-US" b="1" u="sng" dirty="0"/>
              <a:t>optical </a:t>
            </a:r>
            <a:r>
              <a:rPr lang="en-US" b="1" u="sng" dirty="0" smtClean="0"/>
              <a:t>scanner</a:t>
            </a:r>
            <a:endParaRPr lang="en-US" b="1" u="sng" dirty="0"/>
          </a:p>
          <a:p>
            <a:pPr lvl="1"/>
            <a:r>
              <a:rPr lang="en-US" dirty="0"/>
              <a:t>Electronic light beam readers that feed bar code information to computers</a:t>
            </a:r>
          </a:p>
          <a:p>
            <a:pPr lvl="1"/>
            <a:r>
              <a:rPr lang="en-US" dirty="0"/>
              <a:t>Wireless data collection done with “smart labels and electronic product codes through airwaves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7" y="152400"/>
            <a:ext cx="7592490" cy="1400530"/>
          </a:xfrm>
        </p:spPr>
        <p:txBody>
          <a:bodyPr/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915400" cy="51816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</a:pPr>
            <a:r>
              <a:rPr lang="en-US" sz="2200" b="1" u="sng" dirty="0"/>
              <a:t>Click stream data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200" dirty="0"/>
              <a:t>Sequence or </a:t>
            </a:r>
            <a:r>
              <a:rPr lang="en-US" sz="2200" u="sng" dirty="0"/>
              <a:t>'flow' of mouse clicks or keystrokes which a user makes in navigating through webpages </a:t>
            </a:r>
            <a:r>
              <a:rPr lang="en-US" sz="2200" dirty="0"/>
              <a:t>or websites. </a:t>
            </a:r>
            <a:endParaRPr lang="en-US" sz="2200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200" dirty="0" smtClean="0"/>
              <a:t>Web </a:t>
            </a:r>
            <a:r>
              <a:rPr lang="en-US" sz="2200" dirty="0"/>
              <a:t>advertisers use the clickstream record to determine the user's interests and preferences in order to custom-tailor their advertisements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marL="274320" lvl="1">
              <a:spcBef>
                <a:spcPts val="600"/>
              </a:spcBef>
              <a:buSzPct val="70000"/>
            </a:pPr>
            <a:r>
              <a:rPr lang="en-US" sz="2200" b="1" u="sng" dirty="0" err="1" smtClean="0"/>
              <a:t>Clienteling</a:t>
            </a:r>
            <a:endParaRPr lang="en-US" sz="2200" b="1" u="sng" dirty="0" smtClean="0"/>
          </a:p>
          <a:p>
            <a:pPr marL="548640" lvl="2">
              <a:spcBef>
                <a:spcPts val="600"/>
              </a:spcBef>
              <a:buSzPct val="70000"/>
            </a:pPr>
            <a:r>
              <a:rPr lang="en-US" sz="2200" u="sng" dirty="0" smtClean="0"/>
              <a:t>Collecting information about customer experience and purchases over time, and using that data to increase sales and improve shopping experience</a:t>
            </a:r>
            <a:endParaRPr lang="en-US" sz="2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6" t="4712" r="5766" b="3547"/>
          <a:stretch/>
        </p:blipFill>
        <p:spPr>
          <a:xfrm>
            <a:off x="7696201" y="762000"/>
            <a:ext cx="1295399" cy="12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Autofit/>
          </a:bodyPr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8991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cap="none" dirty="0" smtClean="0"/>
              <a:t>Information management</a:t>
            </a:r>
          </a:p>
          <a:p>
            <a:pPr lvl="1"/>
            <a:r>
              <a:rPr lang="en-US" sz="1600" cap="none" dirty="0" smtClean="0"/>
              <a:t>Activities that generate an orderly and timely flow of relevant information to support business activities</a:t>
            </a:r>
          </a:p>
          <a:p>
            <a:r>
              <a:rPr lang="en-US" sz="1600" b="1" cap="none" dirty="0" smtClean="0"/>
              <a:t>Loyalty program-</a:t>
            </a:r>
          </a:p>
          <a:p>
            <a:pPr lvl="1"/>
            <a:r>
              <a:rPr lang="en-US" sz="1600" cap="none" dirty="0" smtClean="0"/>
              <a:t>A system of rewarding a retailer’s best customers to encourage repeat sales, using consumer specific data</a:t>
            </a:r>
          </a:p>
          <a:p>
            <a:r>
              <a:rPr lang="en-US" sz="1600" b="1" cap="none" dirty="0" smtClean="0"/>
              <a:t>Mobile apps</a:t>
            </a:r>
          </a:p>
          <a:p>
            <a:pPr lvl="1"/>
            <a:r>
              <a:rPr lang="en-US" sz="1600" cap="none" dirty="0" smtClean="0"/>
              <a:t>A software application developed specifically for use on small, wireless computing devices, such as smartphones and tablets, rather than desktop or laptop computers.</a:t>
            </a:r>
          </a:p>
        </p:txBody>
      </p:sp>
      <p:pic>
        <p:nvPicPr>
          <p:cNvPr id="3076" name="Picture 4" descr="https://encrypted-tbn1.gstatic.com/images?q=tbn:ANd9GcTS1Ke1HO3IaQ4GUlzdLe-vM4w2fKrcfGfnlzVFnib2BFC1Be0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4595" r="23720"/>
          <a:stretch/>
        </p:blipFill>
        <p:spPr bwMode="auto">
          <a:xfrm>
            <a:off x="152399" y="4054960"/>
            <a:ext cx="2514601" cy="24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S3Cv6PvVyaPqGjD2OBvy7-zYktAmTxU_6ZNG1S8qgXMGgPLyvH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46" y="4169099"/>
            <a:ext cx="2362200" cy="23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yourlifeforless.files.wordpress.com/2012/09/loyalty-card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20" y="3922297"/>
            <a:ext cx="3555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2718"/>
            <a:ext cx="8686800" cy="1400530"/>
          </a:xfrm>
        </p:spPr>
        <p:txBody>
          <a:bodyPr/>
          <a:lstStyle/>
          <a:p>
            <a:r>
              <a:rPr lang="en-US" dirty="0"/>
              <a:t>Marketing Technology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2971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Radio </a:t>
            </a:r>
            <a:r>
              <a:rPr lang="en-US" sz="2400" b="1" dirty="0"/>
              <a:t>frequency identification (RFID)</a:t>
            </a:r>
          </a:p>
          <a:p>
            <a:pPr lvl="1"/>
            <a:r>
              <a:rPr lang="en-US" sz="2400" dirty="0"/>
              <a:t>Wireless data collection done with “smart labels and electronic product codes through airwaves</a:t>
            </a:r>
            <a:r>
              <a:rPr lang="en-US" sz="2400" dirty="0" smtClean="0"/>
              <a:t>.</a:t>
            </a:r>
          </a:p>
          <a:p>
            <a:pPr marL="457207" lvl="1" indent="0">
              <a:buNone/>
            </a:pPr>
            <a:endParaRPr lang="en-US" sz="2400" dirty="0"/>
          </a:p>
          <a:p>
            <a:r>
              <a:rPr lang="en-US" sz="2400" b="1" dirty="0"/>
              <a:t>Social media</a:t>
            </a:r>
          </a:p>
          <a:p>
            <a:pPr lvl="1"/>
            <a:r>
              <a:rPr lang="en-US" sz="2400" dirty="0"/>
              <a:t>Personal content created and spread via electronic technology for interaction and sharing of information.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98473"/>
            <a:ext cx="1143000" cy="1447251"/>
          </a:xfrm>
          <a:prstGeom prst="rect">
            <a:avLst/>
          </a:prstGeom>
        </p:spPr>
      </p:pic>
      <p:pic>
        <p:nvPicPr>
          <p:cNvPr id="1026" name="Picture 2" descr="http://s3-media3.fl.yelpcdn.com/bphoto/pJWMKO1aT9Z8FUikR9K6NA/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85" y="1180940"/>
            <a:ext cx="3282315" cy="32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2worldwide.files.wordpress.com/2011/11/rfid_card_r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69" y="3879396"/>
            <a:ext cx="3498883" cy="26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81534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 smtClean="0"/>
              <a:t>Technological Transformation of Information Management for Merchandising &amp; Marketing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181600"/>
          </a:xfrm>
        </p:spPr>
        <p:txBody>
          <a:bodyPr>
            <a:noAutofit/>
          </a:bodyPr>
          <a:lstStyle/>
          <a:p>
            <a:r>
              <a:rPr lang="en-US" sz="2200" cap="none" dirty="0" smtClean="0"/>
              <a:t>Retailers are reinventing in-store shopping.</a:t>
            </a:r>
          </a:p>
          <a:p>
            <a:pPr lvl="1"/>
            <a:r>
              <a:rPr lang="en-US" sz="2200" cap="none" dirty="0" smtClean="0"/>
              <a:t>Customers want to see, try, and feel merchandise before making a purchase.</a:t>
            </a:r>
            <a:br>
              <a:rPr lang="en-US" sz="2200" cap="none" dirty="0" smtClean="0"/>
            </a:br>
            <a:endParaRPr lang="en-US" sz="2200" cap="none" dirty="0" smtClean="0"/>
          </a:p>
          <a:p>
            <a:r>
              <a:rPr lang="en-US" sz="2200" cap="none" dirty="0" smtClean="0"/>
              <a:t>Connecting brick-and-mortar and digital interactions to create unique, highly personalized in-store experiences</a:t>
            </a:r>
            <a:r>
              <a:rPr lang="en-US" sz="2200" cap="none" smtClean="0"/>
              <a:t>. </a:t>
            </a:r>
            <a:br>
              <a:rPr lang="en-US" sz="2200" cap="none" smtClean="0"/>
            </a:br>
            <a:endParaRPr lang="en-US" sz="2200" cap="none" dirty="0" smtClean="0"/>
          </a:p>
          <a:p>
            <a:r>
              <a:rPr lang="en-US" sz="2200" cap="none" dirty="0" smtClean="0"/>
              <a:t>Mobile apps are giving retailers the ability to send information, coupon offers, and suggestions to a shopper, which can encourage cross-category promotion and impulse purchasing. </a:t>
            </a:r>
          </a:p>
        </p:txBody>
      </p:sp>
    </p:spTree>
    <p:extLst>
      <p:ext uri="{BB962C8B-B14F-4D97-AF65-F5344CB8AC3E}">
        <p14:creationId xmlns:p14="http://schemas.microsoft.com/office/powerpoint/2010/main" val="3803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483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</vt:lpstr>
      <vt:lpstr>Understand The Use Of Technologies In Fashion Merchandising And Marketing</vt:lpstr>
      <vt:lpstr>Marketing Technology Terms</vt:lpstr>
      <vt:lpstr>Marketing Technology Terms</vt:lpstr>
      <vt:lpstr>Marketing Technology Terms</vt:lpstr>
      <vt:lpstr>Marketing Technology Terms</vt:lpstr>
      <vt:lpstr>Marketing Technology Terms</vt:lpstr>
      <vt:lpstr>Marketing Technology Terms</vt:lpstr>
      <vt:lpstr>Marketing Technology Terms</vt:lpstr>
      <vt:lpstr>Technological Transformation of Information Management for Merchandising &amp; Marketing</vt:lpstr>
      <vt:lpstr>Technological Transformation of Retail in The Fashion Industry</vt:lpstr>
      <vt:lpstr>Technological Transformation of Customized Products and Services in the Fashion Industry </vt:lpstr>
      <vt:lpstr>Flash Sales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3.02 Understand the use of technologies in fashion merchandising and marketing.</dc:title>
  <dc:creator>Marqita Wiggins</dc:creator>
  <cp:lastModifiedBy>Eton, Rebecca A.</cp:lastModifiedBy>
  <cp:revision>67</cp:revision>
  <cp:lastPrinted>2015-11-12T13:31:35Z</cp:lastPrinted>
  <dcterms:created xsi:type="dcterms:W3CDTF">2015-10-12T20:01:11Z</dcterms:created>
  <dcterms:modified xsi:type="dcterms:W3CDTF">2015-11-12T13:31:43Z</dcterms:modified>
</cp:coreProperties>
</file>