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42"/>
  </p:notesMasterIdLst>
  <p:handoutMasterIdLst>
    <p:handoutMasterId r:id="rId43"/>
  </p:handoutMasterIdLst>
  <p:sldIdLst>
    <p:sldId id="301" r:id="rId8"/>
    <p:sldId id="302" r:id="rId9"/>
    <p:sldId id="298" r:id="rId10"/>
    <p:sldId id="299" r:id="rId11"/>
    <p:sldId id="303" r:id="rId12"/>
    <p:sldId id="304" r:id="rId13"/>
    <p:sldId id="256" r:id="rId14"/>
    <p:sldId id="257" r:id="rId15"/>
    <p:sldId id="258" r:id="rId16"/>
    <p:sldId id="259" r:id="rId17"/>
    <p:sldId id="260" r:id="rId18"/>
    <p:sldId id="263" r:id="rId19"/>
    <p:sldId id="264" r:id="rId20"/>
    <p:sldId id="265" r:id="rId21"/>
    <p:sldId id="266" r:id="rId22"/>
    <p:sldId id="268" r:id="rId23"/>
    <p:sldId id="270" r:id="rId24"/>
    <p:sldId id="272" r:id="rId25"/>
    <p:sldId id="274" r:id="rId26"/>
    <p:sldId id="277" r:id="rId27"/>
    <p:sldId id="278" r:id="rId28"/>
    <p:sldId id="280" r:id="rId29"/>
    <p:sldId id="282" r:id="rId30"/>
    <p:sldId id="283" r:id="rId31"/>
    <p:sldId id="284" r:id="rId32"/>
    <p:sldId id="286" r:id="rId33"/>
    <p:sldId id="287" r:id="rId34"/>
    <p:sldId id="288" r:id="rId35"/>
    <p:sldId id="289" r:id="rId36"/>
    <p:sldId id="290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6" autoAdjust="0"/>
  </p:normalViewPr>
  <p:slideViewPr>
    <p:cSldViewPr>
      <p:cViewPr varScale="1">
        <p:scale>
          <a:sx n="40" d="100"/>
          <a:sy n="40" d="100"/>
        </p:scale>
        <p:origin x="72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BAC4-BE8C-4E4C-AA29-44108A6431FE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51FC8-B8A2-470A-AD24-7B613573FA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6581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4A2E9-1D07-48F3-A913-CF45BE621072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BCAB-587E-4044-BCD6-47159CA3F2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088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78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90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42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98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30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94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88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9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8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41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3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86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0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78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87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31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450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27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580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090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849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2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40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62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549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530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01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7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5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57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57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0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97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30BCAB-587E-4044-BCD6-47159CA3F21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8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76200" y="685800"/>
            <a:ext cx="6781800" cy="1066801"/>
          </a:xfrm>
          <a:prstGeom prst="rect">
            <a:avLst/>
          </a:prstGeom>
        </p:spPr>
        <p:txBody>
          <a:bodyPr/>
          <a:lstStyle>
            <a:lvl1pPr algn="l">
              <a:buNone/>
              <a:defRPr sz="6000" b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1" y="159797"/>
            <a:ext cx="8549196" cy="7546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083076"/>
            <a:ext cx="8682361" cy="543313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DFDF5-C277-43C4-935A-69A5B59DD8FA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6933-30EF-45A8-A920-B9A6F45CB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1" y="159797"/>
            <a:ext cx="8549196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083076"/>
            <a:ext cx="8682361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4486-59DA-4AB7-8477-04C37D1C8DD4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E968F-9549-4916-B14C-416DA2A5F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05C5-E4BB-4E03-B049-3A9116BF194C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97E6-738D-424E-8F5C-CA123517F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A89F2-865F-4C36-8F95-5AC5AF5E11B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3A50A-CCB3-4A51-96A0-4DA2AB171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6DCA-2903-4DD2-8F4E-21DE38B4DDBB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F716-B334-49AB-BD45-3F67EDAA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BB0F-B2B2-491E-9C26-1AB9D5A6E7B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EA5F-0AD2-4BCD-8924-A9CF00448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97A36-BCF9-4964-B929-E3117E8361B7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789D-832A-4C8A-BDB2-B9B74AAA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AF57-E9B0-47D2-B6C3-B067108CBEEF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FF3F-890C-4E9D-A6DA-737502A7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5175-C777-4AE4-8105-2587E1DFD14B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5C1C-DEF9-4F20-9335-1031945FF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136F-D739-4E24-A9AF-D5F5C17545EF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6EAA-6830-46E5-B6F7-BD5767B8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8D01-7D9F-4156-B518-9F24BE43FCBE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D049-23BE-417E-A31B-91FB8F988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159796"/>
            <a:ext cx="8646847" cy="1109711"/>
          </a:xfrm>
        </p:spPr>
        <p:txBody>
          <a:bodyPr anchor="b">
            <a:normAutofit/>
          </a:bodyPr>
          <a:lstStyle>
            <a:lvl1pPr algn="l">
              <a:defRPr sz="4400" b="1" i="0">
                <a:solidFill>
                  <a:schemeClr val="bg1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367161"/>
            <a:ext cx="8726749" cy="5255584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4C66-9C36-4550-B2C8-2DD16395EC64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D2A7-13A6-4A10-A644-853EACAE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5873-7F1F-4DFE-8488-2CA199B44659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CB99-C645-4539-BE9F-7572DEAAC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043D-0117-4B96-B335-38C7F6690BE2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1B23-5B9D-487B-8B8D-D8CD0C48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6799-0B66-4EA8-8189-B4111B9B88A2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9CC12-B299-4D08-ACF5-3A27D542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0B2B-13BC-4B44-AA27-3135A4EEAF0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969F8-5733-4765-B8EE-8CC142683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D35E2-80AC-41A1-A0F0-6DAE7BCD27DD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CB3D1-9EBC-4D92-A33D-C12DEA4DA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73FA-0D6C-441F-A1BB-12D09BE74037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CED36-61F4-4D14-9B04-AF1D34115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9751-B2B2-4897-9A9C-44F16794E0EE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4653F-2A3E-4AEA-B021-6BE215562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73377-4818-458F-81D9-117A88979811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3F23A-B994-4545-9CED-1F90F9990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9013-B3EB-4E5A-A73B-654A2DADB3FC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62A86-2045-43E6-9FD6-3F54495FB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9797"/>
            <a:ext cx="7714034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6"/>
            <a:ext cx="7873424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C772-6D93-455B-A996-BB4A918F13D6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2F54-2228-4D45-A8CD-C2ADF8A34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DC049-F357-4EEA-93E6-4994921676D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0033-C315-40D0-BFC8-62DEED903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E716-460E-4CFE-8E6F-271911C53AF0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C223-4A85-4CE3-A353-586E7BB45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6B90-A76C-433C-9405-FFEBD01B5BAE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4340-CE14-4F85-9103-6B8A5E70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CBE0-B7C9-4AA9-AB2C-D27B89638C2F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9903-B513-447D-BA79-B99F26F6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D69F-BD55-4EE4-9B90-EB69646586F9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8C26-E0E7-4082-ACF3-75FCCB78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DC72-401B-43F9-8DC3-B5D11FD559F6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22A1-5069-43C0-A498-5FF2A148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3A5E-F432-4373-91AA-62CFB8B97F3A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CC873-D8DD-4BE2-B670-043060FF4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EF55-3D6B-472E-8613-BD260E42BF2D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D6EE-870F-4693-9472-A2E621E04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C743-C5E9-4B7A-B9B7-A8487A6DC5E2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091D-8684-498A-A89B-64BBDB619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7" y="159797"/>
            <a:ext cx="8281300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79" y="1083076"/>
            <a:ext cx="8452411" cy="543313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5AAE-E6C8-4D7B-8A3B-740ACA64883B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DDD5-2F2F-47E4-B423-92E9BF8D3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F832-C800-4CC3-B8BB-1F928D472A01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BBE31-C7E4-49B7-A997-F10E162F4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80ED-3474-461C-B117-F2EB6E1B7EA7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D919-62D3-4BCA-AA52-8893D94A4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F0889-99FA-48AD-87DF-0D2606EEEEE0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C1882-47E0-4B98-892D-807C65EC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BBE4-4060-4337-9FEE-EC5E007D7412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BAA8-1574-420B-85D9-D03B93E8E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91FA-B5FB-450A-9C0F-533B287DB3B6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7682-7D5B-4ACD-80A3-419272A69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0CDE-583C-4393-8599-A68C9084E154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57B8-15FE-4241-AB97-49AC44C1F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5741-75E5-4207-9C9C-47805952B8EC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D5A2E-8B20-4EE4-9FA9-5C26771D3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CC59-E19F-4886-ACC5-475243C1B3CF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B61F-97F9-4781-93C4-57096505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3A19-56C8-47E0-92C5-45C4DA07E902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EC7A-3B2F-402C-BF9F-F0390AAF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9797"/>
            <a:ext cx="7714034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6"/>
            <a:ext cx="7873424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F8EC1-44B8-409E-B708-7FEB91633E6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D29B-1415-4EC2-A6B2-AE4D23BC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C451-06C0-4517-B245-DB1C3B9BA64C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356F-8D21-4554-907C-0C98639CF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008AA-EBC0-4CE8-A8FC-646180BAC929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85D6E-85AD-473F-83DA-EBE5521E4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5FEF-8D3D-4287-BE95-1504E34B9F0C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849E-A97E-45AE-89B8-4867EC942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C43CA-C759-41EB-B029-DD157B468E4C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DEEA-F1D1-49ED-A380-E2BA7F8C4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16E3-3A11-404C-8A72-19C4D9B5FA9A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C67D-AEAF-4999-B3D9-C2BBE5A0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DA6D-D6D5-40AA-BE96-D293670FD3FF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29D82-AC0D-4D5F-A51B-F131378F5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AE5A-D6FE-4EAD-AB93-6B5CB484E73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7099-45D0-4DA9-B982-8F8CC8DA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A644-A2DB-4F4F-B336-C477B0D66C58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C5F7-3B5F-421B-BB65-489C97F4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57" r:id="rId12"/>
    <p:sldLayoutId id="2147483758" r:id="rId13"/>
    <p:sldLayoutId id="2147483759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for Retail Buyers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dirty="0" smtClean="0"/>
              <a:t>and how </a:t>
            </a:r>
            <a:r>
              <a:rPr lang="en-US" dirty="0"/>
              <a:t>often </a:t>
            </a:r>
            <a:r>
              <a:rPr lang="en-US" dirty="0" smtClean="0"/>
              <a:t>buyers visit </a:t>
            </a:r>
            <a:r>
              <a:rPr lang="en-US" dirty="0"/>
              <a:t>the </a:t>
            </a:r>
            <a:r>
              <a:rPr lang="en-US" dirty="0" smtClean="0"/>
              <a:t>market varies</a:t>
            </a:r>
          </a:p>
          <a:p>
            <a:r>
              <a:rPr lang="en-US" dirty="0" smtClean="0"/>
              <a:t>Besides </a:t>
            </a:r>
            <a:r>
              <a:rPr lang="en-US" dirty="0"/>
              <a:t>the main purpose of buying </a:t>
            </a:r>
            <a:r>
              <a:rPr lang="en-US" dirty="0" smtClean="0"/>
              <a:t>goods, </a:t>
            </a:r>
            <a:r>
              <a:rPr lang="en-US" dirty="0"/>
              <a:t>there are </a:t>
            </a:r>
            <a:r>
              <a:rPr lang="en-US" dirty="0" smtClean="0"/>
              <a:t>other reasons for </a:t>
            </a:r>
            <a:r>
              <a:rPr lang="en-US" dirty="0"/>
              <a:t>retail </a:t>
            </a:r>
            <a:r>
              <a:rPr lang="en-US" dirty="0" smtClean="0"/>
              <a:t>buyers to </a:t>
            </a:r>
            <a:r>
              <a:rPr lang="en-US" dirty="0"/>
              <a:t>attend market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gaining a sense of the market</a:t>
            </a:r>
          </a:p>
          <a:p>
            <a:pPr lvl="1"/>
            <a:r>
              <a:rPr lang="en-US" dirty="0" smtClean="0"/>
              <a:t>seeing entire lines of vendors’ latest merchandise</a:t>
            </a:r>
          </a:p>
          <a:p>
            <a:pPr lvl="1"/>
            <a:r>
              <a:rPr lang="en-US" dirty="0" smtClean="0"/>
              <a:t>discovering new sources of lines</a:t>
            </a:r>
          </a:p>
          <a:p>
            <a:pPr lvl="1"/>
            <a:r>
              <a:rPr lang="en-US" dirty="0" smtClean="0"/>
              <a:t>meeting with manufacturers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741495307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for Retail Buyers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reason to attend market weeks: </a:t>
            </a:r>
          </a:p>
          <a:p>
            <a:pPr lvl="1"/>
            <a:r>
              <a:rPr lang="en-US" dirty="0" smtClean="0"/>
              <a:t>getting special terms and purchases</a:t>
            </a:r>
          </a:p>
          <a:p>
            <a:pPr lvl="1"/>
            <a:r>
              <a:rPr lang="en-US" dirty="0" smtClean="0"/>
              <a:t>gaining promotion or selling help from manufacturers</a:t>
            </a:r>
          </a:p>
          <a:p>
            <a:pPr lvl="1"/>
            <a:r>
              <a:rPr lang="en-US" dirty="0" smtClean="0"/>
              <a:t>networking with other buyers </a:t>
            </a:r>
          </a:p>
          <a:p>
            <a:pPr lvl="1"/>
            <a:r>
              <a:rPr lang="en-US" dirty="0" smtClean="0"/>
              <a:t>getting ideas for merchandise displays</a:t>
            </a:r>
          </a:p>
          <a:p>
            <a:pPr lvl="1"/>
            <a:r>
              <a:rPr lang="en-US" dirty="0" smtClean="0"/>
              <a:t>attending educational seminars, meetings, and other planned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9885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</a:t>
            </a:r>
            <a:r>
              <a:rPr lang="en-US" dirty="0" smtClean="0"/>
              <a:t>for </a:t>
            </a:r>
            <a:r>
              <a:rPr lang="en-US" dirty="0"/>
              <a:t>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Apparel producers also benefit from </a:t>
            </a:r>
            <a:r>
              <a:rPr lang="en-US" dirty="0" smtClean="0"/>
              <a:t>market weeks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can show </a:t>
            </a:r>
            <a:r>
              <a:rPr lang="en-US" dirty="0" smtClean="0"/>
              <a:t>their </a:t>
            </a:r>
            <a:r>
              <a:rPr lang="en-US" dirty="0"/>
              <a:t>latest </a:t>
            </a:r>
            <a:r>
              <a:rPr lang="en-US" dirty="0" smtClean="0"/>
              <a:t>merchandise effectively and efficiently to </a:t>
            </a:r>
            <a:r>
              <a:rPr lang="en-US" dirty="0"/>
              <a:t>the </a:t>
            </a:r>
            <a:r>
              <a:rPr lang="en-US" dirty="0" smtClean="0"/>
              <a:t>greatest number of </a:t>
            </a:r>
            <a:r>
              <a:rPr lang="en-US" dirty="0"/>
              <a:t>retail </a:t>
            </a:r>
            <a:r>
              <a:rPr lang="en-US" dirty="0" smtClean="0"/>
              <a:t>buyers</a:t>
            </a:r>
          </a:p>
          <a:p>
            <a:pPr lvl="1"/>
            <a:r>
              <a:rPr lang="en-US" dirty="0" smtClean="0"/>
              <a:t>Additionally, vendors learn about retailers’ needs</a:t>
            </a:r>
          </a:p>
          <a:p>
            <a:r>
              <a:rPr lang="en-US" dirty="0" smtClean="0"/>
              <a:t>Manufacturers </a:t>
            </a:r>
            <a:r>
              <a:rPr lang="en-US" dirty="0"/>
              <a:t>can train their </a:t>
            </a:r>
            <a:r>
              <a:rPr lang="en-US" dirty="0" smtClean="0"/>
              <a:t>new sales representatives </a:t>
            </a:r>
            <a:r>
              <a:rPr lang="en-US" dirty="0"/>
              <a:t>during market </a:t>
            </a:r>
            <a:r>
              <a:rPr lang="en-US" dirty="0" smtClean="0"/>
              <a:t>weeks</a:t>
            </a:r>
          </a:p>
        </p:txBody>
      </p:sp>
    </p:spTree>
    <p:extLst>
      <p:ext uri="{BB962C8B-B14F-4D97-AF65-F5344CB8AC3E}">
        <p14:creationId xmlns:p14="http://schemas.microsoft.com/office/powerpoint/2010/main" val="285933980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Shows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 shows are </a:t>
            </a:r>
            <a:r>
              <a:rPr lang="en-US" dirty="0" smtClean="0"/>
              <a:t>periodic </a:t>
            </a:r>
            <a:r>
              <a:rPr lang="en-US" dirty="0"/>
              <a:t>exhibits </a:t>
            </a:r>
            <a:r>
              <a:rPr lang="en-US" dirty="0" smtClean="0"/>
              <a:t>scheduled throughout the </a:t>
            </a:r>
            <a:r>
              <a:rPr lang="en-US" dirty="0"/>
              <a:t>year in various trading </a:t>
            </a:r>
            <a:r>
              <a:rPr lang="en-US" dirty="0" smtClean="0"/>
              <a:t>centers</a:t>
            </a:r>
          </a:p>
          <a:p>
            <a:r>
              <a:rPr lang="en-US" dirty="0" smtClean="0"/>
              <a:t>The shows usually </a:t>
            </a:r>
          </a:p>
          <a:p>
            <a:pPr lvl="1"/>
            <a:r>
              <a:rPr lang="en-US" dirty="0" smtClean="0"/>
              <a:t>last 2 to 4 days</a:t>
            </a:r>
          </a:p>
          <a:p>
            <a:pPr lvl="1"/>
            <a:r>
              <a:rPr lang="en-US" dirty="0" smtClean="0"/>
              <a:t>cover areas of fashion that might otherwise be lost at major market weeks</a:t>
            </a:r>
          </a:p>
          <a:p>
            <a:pPr lvl="1"/>
            <a:r>
              <a:rPr lang="en-US" dirty="0" smtClean="0"/>
              <a:t>draw U.S. buyers in one region of the country or who deal in one specific type of product</a:t>
            </a:r>
          </a:p>
        </p:txBody>
      </p:sp>
    </p:spTree>
    <p:extLst>
      <p:ext uri="{BB962C8B-B14F-4D97-AF65-F5344CB8AC3E}">
        <p14:creationId xmlns:p14="http://schemas.microsoft.com/office/powerpoint/2010/main" val="3980060695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Apparel Marts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Apparel </a:t>
            </a:r>
            <a:r>
              <a:rPr lang="en-US" dirty="0" smtClean="0"/>
              <a:t>marts </a:t>
            </a:r>
            <a:r>
              <a:rPr lang="en-US" dirty="0"/>
              <a:t>enable </a:t>
            </a:r>
            <a:r>
              <a:rPr lang="en-US" dirty="0" smtClean="0"/>
              <a:t>manufacturers and </a:t>
            </a:r>
            <a:r>
              <a:rPr lang="en-US" dirty="0"/>
              <a:t>buyers to </a:t>
            </a:r>
            <a:r>
              <a:rPr lang="en-US" dirty="0" smtClean="0"/>
              <a:t>meet </a:t>
            </a:r>
            <a:r>
              <a:rPr lang="en-US" dirty="0"/>
              <a:t>in one </a:t>
            </a:r>
            <a:r>
              <a:rPr lang="en-US" dirty="0" smtClean="0"/>
              <a:t>convenient location</a:t>
            </a:r>
          </a:p>
          <a:p>
            <a:pPr lvl="1"/>
            <a:r>
              <a:rPr lang="en-US" dirty="0" smtClean="0"/>
              <a:t>Marts </a:t>
            </a:r>
            <a:r>
              <a:rPr lang="en-US" dirty="0"/>
              <a:t>are </a:t>
            </a:r>
            <a:r>
              <a:rPr lang="en-US" dirty="0" smtClean="0"/>
              <a:t>often </a:t>
            </a:r>
            <a:r>
              <a:rPr lang="en-US" dirty="0"/>
              <a:t>arranged </a:t>
            </a:r>
            <a:r>
              <a:rPr lang="en-US" dirty="0" smtClean="0"/>
              <a:t>by fashion category</a:t>
            </a:r>
          </a:p>
          <a:p>
            <a:r>
              <a:rPr lang="en-US" dirty="0"/>
              <a:t>Some major apparel marts </a:t>
            </a:r>
            <a:r>
              <a:rPr lang="en-US" dirty="0" smtClean="0"/>
              <a:t>stay </a:t>
            </a:r>
            <a:r>
              <a:rPr lang="en-US" dirty="0"/>
              <a:t>open </a:t>
            </a:r>
            <a:r>
              <a:rPr lang="en-US" dirty="0" smtClean="0"/>
              <a:t>all year </a:t>
            </a:r>
          </a:p>
          <a:p>
            <a:pPr lvl="1"/>
            <a:r>
              <a:rPr lang="en-US" dirty="0" smtClean="0"/>
              <a:t>Many manufacturers have permanent showrooms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marts also rent out temporary </a:t>
            </a:r>
            <a:r>
              <a:rPr lang="en-US" dirty="0" smtClean="0"/>
              <a:t>spaces</a:t>
            </a:r>
          </a:p>
          <a:p>
            <a:r>
              <a:rPr lang="en-US" dirty="0" smtClean="0"/>
              <a:t>Regional marts save retailers the time and expense of buying trips to New York City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813656178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Apparel Marts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weeks cover spring </a:t>
            </a:r>
            <a:r>
              <a:rPr lang="en-US" dirty="0"/>
              <a:t>apparel, summer goods, fall items, </a:t>
            </a:r>
            <a:r>
              <a:rPr lang="en-US" dirty="0" smtClean="0"/>
              <a:t>winter/holiday </a:t>
            </a:r>
            <a:r>
              <a:rPr lang="en-US" dirty="0"/>
              <a:t>lines, and resort </a:t>
            </a:r>
            <a:r>
              <a:rPr lang="en-US" dirty="0" smtClean="0"/>
              <a:t>markets</a:t>
            </a:r>
          </a:p>
          <a:p>
            <a:pPr lvl="1"/>
            <a:r>
              <a:rPr lang="en-US" dirty="0" smtClean="0"/>
              <a:t>Only authorized manufacturers and buyers are admitted to market week</a:t>
            </a:r>
          </a:p>
          <a:p>
            <a:r>
              <a:rPr lang="en-US" dirty="0" smtClean="0"/>
              <a:t>The mart’s fashion director may contact firms about having some of their items in a combined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4600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Fashion Insights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6" y="1083076"/>
            <a:ext cx="8068733" cy="543313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New York City—the U.S. fashion capital—has more merchandise selection than any other fashion market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There is no permanent apparel mart, just thousands of showrooms in the garment district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Los Angeles and San Francisco are major apparel design and market centers for innovative and trendsetting fashions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578177601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Fashion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Los Angeles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California Market Center is the </a:t>
            </a:r>
            <a:r>
              <a:rPr lang="en-US" dirty="0" smtClean="0"/>
              <a:t>most established mart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New </a:t>
            </a:r>
            <a:r>
              <a:rPr lang="en-US" dirty="0" smtClean="0"/>
              <a:t>Mart in the fashion district has </a:t>
            </a:r>
            <a:r>
              <a:rPr lang="en-US" dirty="0"/>
              <a:t>contemporary, young-designer </a:t>
            </a:r>
            <a:r>
              <a:rPr lang="en-US" dirty="0" smtClean="0"/>
              <a:t>fashions</a:t>
            </a:r>
          </a:p>
          <a:p>
            <a:r>
              <a:rPr lang="en-US" dirty="0" smtClean="0"/>
              <a:t>The Dallas apparel market is known for sportswear, moderately priced lines, and “western wear”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9408997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Fashion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Chicago </a:t>
            </a:r>
            <a:r>
              <a:rPr lang="en-US" dirty="0"/>
              <a:t>is not a major </a:t>
            </a:r>
            <a:r>
              <a:rPr lang="en-US" dirty="0" smtClean="0"/>
              <a:t>apparel production center, but is </a:t>
            </a:r>
            <a:r>
              <a:rPr lang="en-US" dirty="0"/>
              <a:t>an important wholesale </a:t>
            </a:r>
            <a:r>
              <a:rPr lang="en-US" dirty="0" smtClean="0"/>
              <a:t>market </a:t>
            </a:r>
          </a:p>
          <a:p>
            <a:pPr lvl="1"/>
            <a:r>
              <a:rPr lang="en-US" dirty="0" smtClean="0"/>
              <a:t>Buyers </a:t>
            </a:r>
            <a:r>
              <a:rPr lang="en-US" dirty="0"/>
              <a:t>from small and medium-sized </a:t>
            </a:r>
            <a:r>
              <a:rPr lang="en-US" dirty="0" smtClean="0"/>
              <a:t>Midwestern stores can </a:t>
            </a:r>
            <a:r>
              <a:rPr lang="en-US" dirty="0"/>
              <a:t>source completely from vendors </a:t>
            </a:r>
            <a:r>
              <a:rPr lang="en-US" dirty="0" smtClean="0"/>
              <a:t>in the </a:t>
            </a:r>
            <a:r>
              <a:rPr lang="en-US" dirty="0"/>
              <a:t>Chicago Market </a:t>
            </a:r>
            <a:r>
              <a:rPr lang="en-US" dirty="0" smtClean="0"/>
              <a:t>Center</a:t>
            </a:r>
          </a:p>
          <a:p>
            <a:r>
              <a:rPr lang="en-US" dirty="0" smtClean="0"/>
              <a:t>Miami is known for reasonably priced childrenswear and “sunshine sportswear”</a:t>
            </a:r>
          </a:p>
          <a:p>
            <a:pPr lvl="1"/>
            <a:r>
              <a:rPr lang="en-US" dirty="0" smtClean="0"/>
              <a:t>The Miami International Merchandise Mart has apparel and giftware showrooms open all year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907447282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Fashion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Atlanta</a:t>
            </a:r>
          </a:p>
          <a:p>
            <a:pPr lvl="1"/>
            <a:r>
              <a:rPr lang="en-US" dirty="0" smtClean="0"/>
              <a:t>AmericasMart serves major </a:t>
            </a:r>
            <a:r>
              <a:rPr lang="en-US" dirty="0"/>
              <a:t>markets for home furnishings, </a:t>
            </a:r>
            <a:r>
              <a:rPr lang="en-US" dirty="0" smtClean="0"/>
              <a:t>floor coverings</a:t>
            </a:r>
            <a:r>
              <a:rPr lang="en-US" dirty="0"/>
              <a:t>, apparel, and </a:t>
            </a:r>
            <a:r>
              <a:rPr lang="en-US" dirty="0" smtClean="0"/>
              <a:t>giftware</a:t>
            </a:r>
          </a:p>
          <a:p>
            <a:pPr lvl="1"/>
            <a:r>
              <a:rPr lang="en-US" dirty="0" smtClean="0"/>
              <a:t>Buyers from surrounding southeastern states source better apparel and sportswear lines at the Atlanta Apparel Mart </a:t>
            </a:r>
          </a:p>
          <a:p>
            <a:r>
              <a:rPr lang="en-US" dirty="0" smtClean="0"/>
              <a:t>Other fashion markets exist throughout the country to serve stores in surrounding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82704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16</a:t>
            </a:r>
          </a:p>
        </p:txBody>
      </p:sp>
      <p:sp>
        <p:nvSpPr>
          <p:cNvPr id="57347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Merchandise </a:t>
            </a:r>
            <a:r>
              <a:rPr lang="en-US" dirty="0" smtClean="0">
                <a:cs typeface="Arial" charset="0"/>
              </a:rPr>
              <a:t>Buying</a:t>
            </a:r>
          </a:p>
          <a:p>
            <a:r>
              <a:rPr lang="en-US" smtClean="0">
                <a:cs typeface="Arial" charset="0"/>
              </a:rPr>
              <a:t>Unit 2.03</a:t>
            </a:r>
            <a:endParaRPr lang="en-US" dirty="0" smtClean="0">
              <a:cs typeface="Arial" charset="0"/>
            </a:endParaRPr>
          </a:p>
        </p:txBody>
      </p:sp>
      <p:sp>
        <p:nvSpPr>
          <p:cNvPr id="57348" name="Content Placeholder 3"/>
          <p:cNvSpPr>
            <a:spLocks noGrp="1"/>
          </p:cNvSpPr>
          <p:nvPr>
            <p:ph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Chapter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Foreign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367161"/>
            <a:ext cx="8922058" cy="5255584"/>
          </a:xfrm>
        </p:spPr>
        <p:txBody>
          <a:bodyPr>
            <a:normAutofit/>
          </a:bodyPr>
          <a:lstStyle/>
          <a:p>
            <a:r>
              <a:rPr lang="en-US" dirty="0" smtClean="0"/>
              <a:t>Foreign market centers are the buying areas outside the United States</a:t>
            </a:r>
          </a:p>
          <a:p>
            <a:r>
              <a:rPr lang="en-US" dirty="0" smtClean="0"/>
              <a:t>The </a:t>
            </a:r>
            <a:r>
              <a:rPr lang="en-US" dirty="0"/>
              <a:t>simplest way to source </a:t>
            </a:r>
            <a:r>
              <a:rPr lang="en-US" dirty="0" smtClean="0"/>
              <a:t>internationally is </a:t>
            </a:r>
            <a:r>
              <a:rPr lang="en-US" dirty="0"/>
              <a:t>to buy from an import </a:t>
            </a:r>
            <a:r>
              <a:rPr lang="en-US" dirty="0" smtClean="0"/>
              <a:t>agent based in the U.S.</a:t>
            </a:r>
          </a:p>
          <a:p>
            <a:r>
              <a:rPr lang="en-US" dirty="0"/>
              <a:t>Many American retailers </a:t>
            </a:r>
            <a:r>
              <a:rPr lang="en-US" dirty="0" smtClean="0"/>
              <a:t>directly import through </a:t>
            </a:r>
            <a:r>
              <a:rPr lang="en-US" b="1" dirty="0" smtClean="0"/>
              <a:t>commissionaires</a:t>
            </a:r>
            <a:r>
              <a:rPr lang="en-US" dirty="0" smtClean="0"/>
              <a:t>, independent buying </a:t>
            </a:r>
            <a:r>
              <a:rPr lang="en-US" dirty="0"/>
              <a:t>agents </a:t>
            </a:r>
            <a:r>
              <a:rPr lang="en-US" dirty="0" smtClean="0"/>
              <a:t>in foreign countries who know the customs, laws, and production capabilities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381725023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Foreign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Commissionaires also </a:t>
            </a:r>
            <a:r>
              <a:rPr lang="en-US" dirty="0"/>
              <a:t>know </a:t>
            </a:r>
            <a:r>
              <a:rPr lang="en-US" dirty="0" smtClean="0"/>
              <a:t>the tariff </a:t>
            </a:r>
            <a:r>
              <a:rPr lang="en-US" dirty="0"/>
              <a:t>and quota schedules of the United </a:t>
            </a:r>
            <a:r>
              <a:rPr lang="en-US" dirty="0" smtClean="0"/>
              <a:t>States</a:t>
            </a:r>
          </a:p>
          <a:p>
            <a:pPr lvl="1"/>
            <a:r>
              <a:rPr lang="en-US" dirty="0"/>
              <a:t>They </a:t>
            </a:r>
            <a:r>
              <a:rPr lang="en-US" dirty="0" smtClean="0"/>
              <a:t>are </a:t>
            </a:r>
            <a:r>
              <a:rPr lang="en-US" dirty="0"/>
              <a:t>paid on a percentage commission basis </a:t>
            </a:r>
            <a:r>
              <a:rPr lang="en-US" dirty="0" smtClean="0"/>
              <a:t>of the </a:t>
            </a:r>
            <a:r>
              <a:rPr lang="en-US" dirty="0"/>
              <a:t>first </a:t>
            </a:r>
            <a:r>
              <a:rPr lang="en-US" dirty="0" smtClean="0"/>
              <a:t>cost</a:t>
            </a:r>
          </a:p>
          <a:p>
            <a:pPr lvl="1"/>
            <a:r>
              <a:rPr lang="en-US" b="1" dirty="0" smtClean="0"/>
              <a:t>First </a:t>
            </a:r>
            <a:r>
              <a:rPr lang="en-US" b="1" dirty="0"/>
              <a:t>cost</a:t>
            </a:r>
            <a:r>
              <a:rPr lang="en-US" b="1" i="1" dirty="0"/>
              <a:t> </a:t>
            </a:r>
            <a:r>
              <a:rPr lang="en-US" dirty="0"/>
              <a:t>is the wholesale price </a:t>
            </a:r>
            <a:r>
              <a:rPr lang="en-US" dirty="0" smtClean="0"/>
              <a:t>for goods </a:t>
            </a:r>
            <a:r>
              <a:rPr lang="en-US" dirty="0"/>
              <a:t>in a foreign country of origin, exclusive </a:t>
            </a:r>
            <a:r>
              <a:rPr lang="en-US" dirty="0" smtClean="0"/>
              <a:t>of shipping </a:t>
            </a:r>
            <a:r>
              <a:rPr lang="en-US" dirty="0"/>
              <a:t>costs and </a:t>
            </a:r>
            <a:r>
              <a:rPr lang="en-US" dirty="0" smtClean="0"/>
              <a:t>duties</a:t>
            </a:r>
          </a:p>
          <a:p>
            <a:r>
              <a:rPr lang="en-US" dirty="0" smtClean="0"/>
              <a:t>Some large </a:t>
            </a:r>
            <a:r>
              <a:rPr lang="en-US" dirty="0"/>
              <a:t>retailers </a:t>
            </a:r>
            <a:r>
              <a:rPr lang="en-US" dirty="0" smtClean="0"/>
              <a:t>maintain </a:t>
            </a:r>
            <a:r>
              <a:rPr lang="en-US" dirty="0"/>
              <a:t>their </a:t>
            </a:r>
            <a:r>
              <a:rPr lang="en-US" dirty="0" smtClean="0"/>
              <a:t>own  </a:t>
            </a:r>
            <a:r>
              <a:rPr lang="en-US" dirty="0"/>
              <a:t>buying offices in </a:t>
            </a:r>
            <a:r>
              <a:rPr lang="en-US" dirty="0" smtClean="0"/>
              <a:t>major international </a:t>
            </a:r>
            <a:r>
              <a:rPr lang="en-US" dirty="0"/>
              <a:t>cities</a:t>
            </a:r>
          </a:p>
        </p:txBody>
      </p:sp>
    </p:spTree>
    <p:extLst>
      <p:ext uri="{BB962C8B-B14F-4D97-AF65-F5344CB8AC3E}">
        <p14:creationId xmlns:p14="http://schemas.microsoft.com/office/powerpoint/2010/main" val="2362836801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Buying Offices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Resident buying offices (RBOs)</a:t>
            </a:r>
            <a:r>
              <a:rPr lang="en-US" b="1" i="1" dirty="0"/>
              <a:t> </a:t>
            </a:r>
            <a:r>
              <a:rPr lang="en-US" dirty="0" smtClean="0"/>
              <a:t>are service </a:t>
            </a:r>
            <a:r>
              <a:rPr lang="en-US" dirty="0"/>
              <a:t>businesses that employ buyers </a:t>
            </a:r>
            <a:r>
              <a:rPr lang="en-US" dirty="0" smtClean="0"/>
              <a:t>who daily </a:t>
            </a:r>
            <a:r>
              <a:rPr lang="en-US" dirty="0"/>
              <a:t>scout fashion markets to provide their </a:t>
            </a:r>
            <a:r>
              <a:rPr lang="en-US" dirty="0" smtClean="0"/>
              <a:t>client retailers </a:t>
            </a:r>
            <a:r>
              <a:rPr lang="en-US" dirty="0"/>
              <a:t>with advance market information </a:t>
            </a:r>
            <a:r>
              <a:rPr lang="en-US" dirty="0" smtClean="0"/>
              <a:t>and buying help</a:t>
            </a:r>
          </a:p>
          <a:p>
            <a:pPr lvl="1"/>
            <a:r>
              <a:rPr lang="en-US" dirty="0" smtClean="0"/>
              <a:t>RBOs help all types of retailers compete in the marketplace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420365148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Buying Offices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</a:t>
            </a:r>
            <a:r>
              <a:rPr lang="en-US" dirty="0"/>
              <a:t>buying, </a:t>
            </a:r>
            <a:r>
              <a:rPr lang="en-US" dirty="0" smtClean="0"/>
              <a:t>with the orders of </a:t>
            </a:r>
            <a:r>
              <a:rPr lang="en-US" dirty="0"/>
              <a:t>many retailers </a:t>
            </a:r>
            <a:r>
              <a:rPr lang="en-US" dirty="0" smtClean="0"/>
              <a:t>combined, can offer lower prices</a:t>
            </a:r>
          </a:p>
          <a:p>
            <a:r>
              <a:rPr lang="en-US" dirty="0" smtClean="0"/>
              <a:t>Although </a:t>
            </a:r>
            <a:r>
              <a:rPr lang="en-US" dirty="0"/>
              <a:t>RBOs work for retailers, they </a:t>
            </a:r>
            <a:r>
              <a:rPr lang="en-US" dirty="0" smtClean="0"/>
              <a:t>also perform </a:t>
            </a:r>
            <a:r>
              <a:rPr lang="en-US" dirty="0"/>
              <a:t>an unpaid service for </a:t>
            </a:r>
            <a:r>
              <a:rPr lang="en-US" dirty="0" smtClean="0"/>
              <a:t>manufacturers</a:t>
            </a:r>
            <a:endParaRPr lang="en-US" dirty="0"/>
          </a:p>
          <a:p>
            <a:pPr lvl="1"/>
            <a:r>
              <a:rPr lang="en-US" dirty="0"/>
              <a:t>They bring producers’ merchandise to </a:t>
            </a:r>
            <a:r>
              <a:rPr lang="en-US" dirty="0" smtClean="0"/>
              <a:t>the attention </a:t>
            </a:r>
            <a:r>
              <a:rPr lang="en-US" dirty="0"/>
              <a:t>of buyers when the items </a:t>
            </a:r>
            <a:r>
              <a:rPr lang="en-US" dirty="0" smtClean="0"/>
              <a:t>meet particular </a:t>
            </a:r>
            <a:r>
              <a:rPr lang="en-US" dirty="0"/>
              <a:t>retailers’ needs and </a:t>
            </a:r>
            <a:r>
              <a:rPr lang="en-US" dirty="0" smtClean="0"/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88031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Buying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Merchandise brokers</a:t>
            </a:r>
            <a:r>
              <a:rPr lang="en-US" i="1" dirty="0"/>
              <a:t> </a:t>
            </a:r>
            <a:r>
              <a:rPr lang="en-US" dirty="0"/>
              <a:t>work on a </a:t>
            </a:r>
            <a:r>
              <a:rPr lang="en-US" dirty="0" smtClean="0"/>
              <a:t>commission basis</a:t>
            </a:r>
          </a:p>
          <a:p>
            <a:pPr lvl="1"/>
            <a:r>
              <a:rPr lang="en-US" dirty="0" smtClean="0"/>
              <a:t>They are </a:t>
            </a:r>
            <a:r>
              <a:rPr lang="en-US" dirty="0"/>
              <a:t>paid by producers when retail </a:t>
            </a:r>
            <a:r>
              <a:rPr lang="en-US" dirty="0" smtClean="0"/>
              <a:t>buying is </a:t>
            </a:r>
            <a:r>
              <a:rPr lang="en-US" dirty="0"/>
              <a:t>arranged for that vendor’s </a:t>
            </a:r>
            <a:r>
              <a:rPr lang="en-US" dirty="0" smtClean="0"/>
              <a:t>goods</a:t>
            </a:r>
          </a:p>
          <a:p>
            <a:r>
              <a:rPr lang="en-US" dirty="0"/>
              <a:t>Reporting/consulting services</a:t>
            </a:r>
            <a:r>
              <a:rPr lang="en-US" i="1" dirty="0"/>
              <a:t> </a:t>
            </a:r>
            <a:r>
              <a:rPr lang="en-US" dirty="0"/>
              <a:t>collect</a:t>
            </a:r>
            <a:r>
              <a:rPr lang="en-US" dirty="0" smtClean="0"/>
              <a:t>, tabulate</a:t>
            </a:r>
            <a:r>
              <a:rPr lang="en-US" dirty="0"/>
              <a:t>, and report information on product </a:t>
            </a:r>
            <a:r>
              <a:rPr lang="en-US" dirty="0" smtClean="0"/>
              <a:t>lines and/or </a:t>
            </a:r>
            <a:r>
              <a:rPr lang="en-US" dirty="0"/>
              <a:t>merchandising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They charge fees for </a:t>
            </a:r>
            <a:r>
              <a:rPr lang="en-US" dirty="0"/>
              <a:t>their reports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15402859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Buying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Manufacturers</a:t>
            </a:r>
            <a:r>
              <a:rPr lang="en-US" dirty="0"/>
              <a:t>’ traveling </a:t>
            </a:r>
            <a:r>
              <a:rPr lang="en-US" dirty="0" smtClean="0"/>
              <a:t>sales reps sometimes visit </a:t>
            </a:r>
            <a:r>
              <a:rPr lang="en-US" dirty="0"/>
              <a:t>buyers </a:t>
            </a:r>
            <a:r>
              <a:rPr lang="en-US" dirty="0" smtClean="0"/>
              <a:t>in </a:t>
            </a:r>
            <a:r>
              <a:rPr lang="en-US" dirty="0"/>
              <a:t>their </a:t>
            </a:r>
            <a:r>
              <a:rPr lang="en-US" dirty="0" smtClean="0"/>
              <a:t>offices to sell </a:t>
            </a:r>
            <a:r>
              <a:rPr lang="en-US" dirty="0"/>
              <a:t>their lines </a:t>
            </a:r>
            <a:endParaRPr lang="en-US" dirty="0" smtClean="0"/>
          </a:p>
          <a:p>
            <a:pPr lvl="1"/>
            <a:r>
              <a:rPr lang="en-US" dirty="0" smtClean="0"/>
              <a:t>Buyers feel they have more control in their own environment</a:t>
            </a:r>
          </a:p>
          <a:p>
            <a:r>
              <a:rPr lang="en-US" b="1" dirty="0" smtClean="0"/>
              <a:t>Category captains</a:t>
            </a:r>
            <a:r>
              <a:rPr lang="en-US" b="1" i="1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trusted suppliers of specific </a:t>
            </a:r>
            <a:r>
              <a:rPr lang="en-US" dirty="0" smtClean="0"/>
              <a:t>categories of </a:t>
            </a:r>
            <a:r>
              <a:rPr lang="en-US" dirty="0"/>
              <a:t>goods to </a:t>
            </a:r>
            <a:r>
              <a:rPr lang="en-US" dirty="0" smtClean="0"/>
              <a:t>retailers</a:t>
            </a:r>
          </a:p>
          <a:p>
            <a:pPr lvl="1"/>
            <a:r>
              <a:rPr lang="en-US" dirty="0"/>
              <a:t>Each supplier </a:t>
            </a:r>
            <a:r>
              <a:rPr lang="en-US" dirty="0" smtClean="0"/>
              <a:t>selected as </a:t>
            </a:r>
            <a:r>
              <a:rPr lang="en-US" dirty="0"/>
              <a:t>a category captain </a:t>
            </a:r>
            <a:r>
              <a:rPr lang="en-US" dirty="0" smtClean="0"/>
              <a:t>has very close contact </a:t>
            </a:r>
            <a:r>
              <a:rPr lang="en-US" dirty="0"/>
              <a:t>with </a:t>
            </a:r>
            <a:r>
              <a:rPr lang="en-US" dirty="0" smtClean="0"/>
              <a:t>the retailer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66248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Trip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the most out of a market trip in the least amount of time, the buyer must think like a customer and be well prepared</a:t>
            </a:r>
          </a:p>
          <a:p>
            <a:r>
              <a:rPr lang="en-US" dirty="0" smtClean="0"/>
              <a:t>Since </a:t>
            </a:r>
            <a:r>
              <a:rPr lang="en-US" dirty="0"/>
              <a:t>most retailers use the services </a:t>
            </a:r>
            <a:r>
              <a:rPr lang="en-US" dirty="0" smtClean="0"/>
              <a:t>of an RBO, </a:t>
            </a:r>
            <a:r>
              <a:rPr lang="en-US" dirty="0"/>
              <a:t>a copy of the </a:t>
            </a:r>
            <a:r>
              <a:rPr lang="en-US" dirty="0" smtClean="0"/>
              <a:t>buying plan </a:t>
            </a:r>
            <a:r>
              <a:rPr lang="en-US" dirty="0"/>
              <a:t>should </a:t>
            </a:r>
            <a:r>
              <a:rPr lang="en-US" dirty="0" smtClean="0"/>
              <a:t>go </a:t>
            </a:r>
            <a:r>
              <a:rPr lang="en-US" dirty="0"/>
              <a:t>to that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RBOs </a:t>
            </a:r>
            <a:r>
              <a:rPr lang="en-US" dirty="0"/>
              <a:t>often </a:t>
            </a:r>
            <a:r>
              <a:rPr lang="en-US" dirty="0" smtClean="0"/>
              <a:t>hold seminars </a:t>
            </a:r>
            <a:r>
              <a:rPr lang="en-US" dirty="0"/>
              <a:t>or fashion </a:t>
            </a:r>
            <a:r>
              <a:rPr lang="en-US" dirty="0" smtClean="0"/>
              <a:t>shows for </a:t>
            </a:r>
            <a:r>
              <a:rPr lang="en-US" dirty="0"/>
              <a:t>visiting buyers to familiarize them with trends</a:t>
            </a:r>
          </a:p>
        </p:txBody>
      </p:sp>
    </p:spTree>
    <p:extLst>
      <p:ext uri="{BB962C8B-B14F-4D97-AF65-F5344CB8AC3E}">
        <p14:creationId xmlns:p14="http://schemas.microsoft.com/office/powerpoint/2010/main" val="3821621467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Visits to 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Visits to vendors are organized </a:t>
            </a:r>
            <a:r>
              <a:rPr lang="en-US" dirty="0" smtClean="0"/>
              <a:t>according  to </a:t>
            </a:r>
            <a:r>
              <a:rPr lang="en-US" dirty="0"/>
              <a:t>merchandise classifications and price </a:t>
            </a:r>
            <a:r>
              <a:rPr lang="en-US" dirty="0" smtClean="0"/>
              <a:t>lines</a:t>
            </a:r>
          </a:p>
          <a:p>
            <a:r>
              <a:rPr lang="en-US" dirty="0" smtClean="0"/>
              <a:t>Major </a:t>
            </a:r>
            <a:r>
              <a:rPr lang="en-US" dirty="0"/>
              <a:t>purchases will usually be spread </a:t>
            </a:r>
            <a:r>
              <a:rPr lang="en-US" dirty="0" smtClean="0"/>
              <a:t>among key vendors</a:t>
            </a:r>
          </a:p>
          <a:p>
            <a:pPr lvl="1"/>
            <a:r>
              <a:rPr lang="en-US" dirty="0" smtClean="0"/>
              <a:t>These are the most reliable vendors that provide the most profitable goods to the store</a:t>
            </a:r>
          </a:p>
          <a:p>
            <a:r>
              <a:rPr lang="en-US" dirty="0"/>
              <a:t>The RBO will probably </a:t>
            </a:r>
            <a:r>
              <a:rPr lang="en-US" dirty="0" smtClean="0"/>
              <a:t>recommend some </a:t>
            </a:r>
            <a:r>
              <a:rPr lang="en-US" dirty="0"/>
              <a:t>new resources to </a:t>
            </a:r>
            <a:r>
              <a:rPr lang="en-US" dirty="0" smtClean="0"/>
              <a:t>visit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301818719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Visits to 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Viewings </a:t>
            </a:r>
            <a:r>
              <a:rPr lang="en-US" dirty="0"/>
              <a:t>of collections </a:t>
            </a:r>
            <a:r>
              <a:rPr lang="en-US" dirty="0" smtClean="0"/>
              <a:t>occur in showrooms</a:t>
            </a:r>
          </a:p>
          <a:p>
            <a:r>
              <a:rPr lang="en-US" dirty="0"/>
              <a:t>Vendors hope that buyers will place </a:t>
            </a:r>
            <a:r>
              <a:rPr lang="en-US" dirty="0" smtClean="0"/>
              <a:t>orders before </a:t>
            </a:r>
            <a:r>
              <a:rPr lang="en-US" dirty="0"/>
              <a:t>they leave their </a:t>
            </a:r>
            <a:r>
              <a:rPr lang="en-US" dirty="0" smtClean="0"/>
              <a:t>showrooms</a:t>
            </a:r>
          </a:p>
          <a:p>
            <a:pPr lvl="1"/>
            <a:r>
              <a:rPr lang="en-US" dirty="0"/>
              <a:t>With new advances in technology, </a:t>
            </a:r>
            <a:r>
              <a:rPr lang="en-US" dirty="0" smtClean="0"/>
              <a:t>computer design </a:t>
            </a:r>
            <a:r>
              <a:rPr lang="en-US" dirty="0"/>
              <a:t>systems are being made available </a:t>
            </a:r>
            <a:r>
              <a:rPr lang="en-US" dirty="0" smtClean="0"/>
              <a:t>in showrooms to customize designs</a:t>
            </a:r>
          </a:p>
          <a:p>
            <a:pPr lvl="1"/>
            <a:r>
              <a:rPr lang="en-US" dirty="0"/>
              <a:t>An even more revolutionary method </a:t>
            </a:r>
            <a:r>
              <a:rPr lang="en-US" dirty="0" smtClean="0"/>
              <a:t>uses virtual reality to show apparel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14379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</a:t>
            </a:r>
            <a:r>
              <a:rPr lang="en-US" dirty="0" smtClean="0"/>
              <a:t>Merchandise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</a:t>
            </a:r>
            <a:r>
              <a:rPr lang="en-US" dirty="0" smtClean="0"/>
              <a:t>visiting showrooms and making decisions, an experienced buyer may </a:t>
            </a:r>
            <a:r>
              <a:rPr lang="en-US" b="1" dirty="0" smtClean="0"/>
              <a:t>leave paper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is the industry term for writing </a:t>
            </a:r>
            <a:r>
              <a:rPr lang="en-US" dirty="0" smtClean="0"/>
              <a:t>completed orders </a:t>
            </a:r>
            <a:r>
              <a:rPr lang="en-US" dirty="0"/>
              <a:t>with </a:t>
            </a:r>
            <a:r>
              <a:rPr lang="en-US" dirty="0" smtClean="0"/>
              <a:t>vendors</a:t>
            </a:r>
          </a:p>
          <a:p>
            <a:r>
              <a:rPr lang="en-US" dirty="0"/>
              <a:t>When all orders are ready to be </a:t>
            </a:r>
            <a:r>
              <a:rPr lang="en-US" dirty="0" smtClean="0"/>
              <a:t>placed, </a:t>
            </a:r>
            <a:r>
              <a:rPr lang="en-US" dirty="0"/>
              <a:t>they are compared </a:t>
            </a:r>
            <a:r>
              <a:rPr lang="en-US" dirty="0" smtClean="0"/>
              <a:t>with the retailer’s </a:t>
            </a:r>
            <a:r>
              <a:rPr lang="en-US" dirty="0"/>
              <a:t>buying plan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20890000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Retail orders are placed several months before they are needed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Apparel marts enable fashion manufacturers and buyers to meet in one convenient location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Foreign markets offer retail buyers a wide variety of lower-priced goods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</a:t>
            </a:r>
            <a:r>
              <a:rPr lang="en-US" dirty="0" smtClean="0"/>
              <a:t>Merchandise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Negotiations </a:t>
            </a:r>
            <a:r>
              <a:rPr lang="en-US" dirty="0"/>
              <a:t>between buyers and vendors </a:t>
            </a:r>
            <a:r>
              <a:rPr lang="en-US" dirty="0" smtClean="0"/>
              <a:t>are necessary </a:t>
            </a:r>
            <a:r>
              <a:rPr lang="en-US" dirty="0"/>
              <a:t>for agreement </a:t>
            </a:r>
            <a:r>
              <a:rPr lang="en-US" dirty="0" smtClean="0"/>
              <a:t>on</a:t>
            </a:r>
          </a:p>
          <a:p>
            <a:pPr lvl="1"/>
            <a:r>
              <a:rPr lang="en-US" b="1" dirty="0" smtClean="0"/>
              <a:t>terms of sale</a:t>
            </a:r>
            <a:r>
              <a:rPr lang="en-US" dirty="0" smtClean="0"/>
              <a:t>, or conditions governing a sale as set forth by the seller</a:t>
            </a:r>
          </a:p>
          <a:p>
            <a:pPr lvl="1"/>
            <a:r>
              <a:rPr lang="en-US" dirty="0" smtClean="0"/>
              <a:t>delivery schedules and services included</a:t>
            </a:r>
          </a:p>
          <a:p>
            <a:r>
              <a:rPr lang="en-US" dirty="0" smtClean="0"/>
              <a:t>Bargaining </a:t>
            </a:r>
            <a:r>
              <a:rPr lang="en-US" dirty="0"/>
              <a:t>on price may be done in </a:t>
            </a:r>
            <a:r>
              <a:rPr lang="en-US" dirty="0" smtClean="0"/>
              <a:t>foreign buying </a:t>
            </a:r>
            <a:r>
              <a:rPr lang="en-US" dirty="0"/>
              <a:t>or in some domestic </a:t>
            </a:r>
            <a:r>
              <a:rPr lang="en-US" dirty="0" smtClean="0"/>
              <a:t>situations</a:t>
            </a:r>
          </a:p>
        </p:txBody>
      </p:sp>
    </p:spTree>
    <p:extLst>
      <p:ext uri="{BB962C8B-B14F-4D97-AF65-F5344CB8AC3E}">
        <p14:creationId xmlns:p14="http://schemas.microsoft.com/office/powerpoint/2010/main" val="3829433599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purchase order (PO) </a:t>
            </a:r>
            <a:r>
              <a:rPr lang="en-US" dirty="0" smtClean="0"/>
              <a:t>is a written contract authorizing the manufacturer to deliver certain goods at specific prices and times</a:t>
            </a:r>
          </a:p>
          <a:p>
            <a:r>
              <a:rPr lang="en-US" dirty="0" smtClean="0"/>
              <a:t>The </a:t>
            </a:r>
            <a:r>
              <a:rPr lang="en-US" b="1" dirty="0"/>
              <a:t>completion date</a:t>
            </a:r>
            <a:r>
              <a:rPr lang="en-US" b="1" i="1" dirty="0"/>
              <a:t> </a:t>
            </a:r>
            <a:r>
              <a:rPr lang="en-US" dirty="0"/>
              <a:t>is the specified </a:t>
            </a:r>
            <a:r>
              <a:rPr lang="en-US" dirty="0" smtClean="0"/>
              <a:t>date when </a:t>
            </a:r>
            <a:r>
              <a:rPr lang="en-US" dirty="0"/>
              <a:t>the goods are needed by the retailer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dirty="0" smtClean="0"/>
              <a:t>“as ready”</a:t>
            </a:r>
            <a:r>
              <a:rPr lang="en-US" i="1" dirty="0" smtClean="0"/>
              <a:t> </a:t>
            </a:r>
            <a:r>
              <a:rPr lang="en-US" dirty="0" smtClean="0"/>
              <a:t>means the manufacturer </a:t>
            </a:r>
            <a:r>
              <a:rPr lang="en-US" dirty="0"/>
              <a:t>promises to ship orders when </a:t>
            </a:r>
            <a:r>
              <a:rPr lang="en-US" dirty="0" smtClean="0"/>
              <a:t>they are </a:t>
            </a:r>
            <a:r>
              <a:rPr lang="en-US" dirty="0"/>
              <a:t>completed, rather than by an exact date</a:t>
            </a:r>
          </a:p>
        </p:txBody>
      </p:sp>
    </p:spTree>
    <p:extLst>
      <p:ext uri="{BB962C8B-B14F-4D97-AF65-F5344CB8AC3E}">
        <p14:creationId xmlns:p14="http://schemas.microsoft.com/office/powerpoint/2010/main" val="2729600546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several different types of </a:t>
            </a:r>
            <a:r>
              <a:rPr lang="en-US" dirty="0" smtClean="0"/>
              <a:t>orders that </a:t>
            </a:r>
            <a:r>
              <a:rPr lang="en-US" dirty="0"/>
              <a:t>buyers </a:t>
            </a:r>
            <a:r>
              <a:rPr lang="en-US" dirty="0" smtClean="0"/>
              <a:t>place</a:t>
            </a:r>
          </a:p>
          <a:p>
            <a:pPr lvl="1"/>
            <a:r>
              <a:rPr lang="en-US" b="1" dirty="0" smtClean="0"/>
              <a:t>Regular </a:t>
            </a:r>
            <a:r>
              <a:rPr lang="en-US" b="1" dirty="0"/>
              <a:t>orders </a:t>
            </a:r>
            <a:r>
              <a:rPr lang="en-US" dirty="0"/>
              <a:t>are </a:t>
            </a:r>
            <a:r>
              <a:rPr lang="en-US" dirty="0" smtClean="0"/>
              <a:t>stock orders </a:t>
            </a:r>
            <a:r>
              <a:rPr lang="en-US" dirty="0"/>
              <a:t>for line </a:t>
            </a:r>
            <a:r>
              <a:rPr lang="en-US" dirty="0" smtClean="0"/>
              <a:t>merchandise specifying style numbers</a:t>
            </a:r>
            <a:r>
              <a:rPr lang="en-US" dirty="0"/>
              <a:t>, quantities, delivery dates, sizes, </a:t>
            </a:r>
            <a:r>
              <a:rPr lang="en-US" dirty="0" smtClean="0"/>
              <a:t>and colors</a:t>
            </a:r>
          </a:p>
          <a:p>
            <a:pPr lvl="1"/>
            <a:r>
              <a:rPr lang="en-US" b="1" dirty="0" smtClean="0"/>
              <a:t>Advance </a:t>
            </a:r>
            <a:r>
              <a:rPr lang="en-US" b="1" dirty="0"/>
              <a:t>orders</a:t>
            </a:r>
            <a:r>
              <a:rPr lang="en-US" b="1" i="1" dirty="0"/>
              <a:t> </a:t>
            </a:r>
            <a:r>
              <a:rPr lang="en-US" dirty="0"/>
              <a:t>list the same </a:t>
            </a:r>
            <a:r>
              <a:rPr lang="en-US" dirty="0" smtClean="0"/>
              <a:t>specifics as </a:t>
            </a:r>
            <a:r>
              <a:rPr lang="en-US" dirty="0"/>
              <a:t>regular orders, but have a longer lead </a:t>
            </a:r>
            <a:r>
              <a:rPr lang="en-US" dirty="0" smtClean="0"/>
              <a:t>time before </a:t>
            </a:r>
            <a:r>
              <a:rPr lang="en-US" dirty="0"/>
              <a:t>the delivery </a:t>
            </a: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870336186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Reorders </a:t>
            </a:r>
            <a:r>
              <a:rPr lang="en-US" dirty="0"/>
              <a:t>are additional orders of the </a:t>
            </a:r>
            <a:r>
              <a:rPr lang="en-US" dirty="0" smtClean="0"/>
              <a:t>same merchandise </a:t>
            </a:r>
            <a:r>
              <a:rPr lang="en-US" dirty="0"/>
              <a:t>as ordered </a:t>
            </a:r>
            <a:r>
              <a:rPr lang="en-US" dirty="0" smtClean="0"/>
              <a:t>previously</a:t>
            </a:r>
          </a:p>
          <a:p>
            <a:r>
              <a:rPr lang="en-US" b="1" dirty="0" smtClean="0"/>
              <a:t>Back orders </a:t>
            </a:r>
            <a:r>
              <a:rPr lang="en-US" dirty="0" smtClean="0"/>
              <a:t>are </a:t>
            </a:r>
            <a:r>
              <a:rPr lang="en-US" dirty="0"/>
              <a:t>orders that have not been </a:t>
            </a:r>
            <a:r>
              <a:rPr lang="en-US" dirty="0" smtClean="0"/>
              <a:t>filled </a:t>
            </a:r>
            <a:r>
              <a:rPr lang="en-US" dirty="0"/>
              <a:t>within the time specified due to </a:t>
            </a:r>
            <a:r>
              <a:rPr lang="en-US" dirty="0" smtClean="0"/>
              <a:t>a stockout</a:t>
            </a:r>
          </a:p>
          <a:p>
            <a:r>
              <a:rPr lang="en-US" dirty="0" smtClean="0"/>
              <a:t>An </a:t>
            </a:r>
            <a:r>
              <a:rPr lang="en-US" b="1" dirty="0"/>
              <a:t>open order</a:t>
            </a:r>
            <a:r>
              <a:rPr lang="en-US" b="1" i="1" dirty="0"/>
              <a:t> </a:t>
            </a:r>
            <a:r>
              <a:rPr lang="en-US" dirty="0"/>
              <a:t>to the manufacturer </a:t>
            </a:r>
            <a:r>
              <a:rPr lang="en-US" dirty="0" smtClean="0"/>
              <a:t>does not </a:t>
            </a:r>
            <a:r>
              <a:rPr lang="en-US" dirty="0"/>
              <a:t>detail styles or </a:t>
            </a:r>
            <a:r>
              <a:rPr lang="en-US" dirty="0" smtClean="0"/>
              <a:t>colors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orders </a:t>
            </a:r>
            <a:r>
              <a:rPr lang="en-US" dirty="0"/>
              <a:t>are placed to satisfy individual </a:t>
            </a:r>
            <a:r>
              <a:rPr lang="en-US" dirty="0" smtClean="0"/>
              <a:t>customer requests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542193821"/>
      </p:ext>
    </p:extLst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Blanket </a:t>
            </a:r>
            <a:r>
              <a:rPr lang="en-US" b="1" dirty="0"/>
              <a:t>orders </a:t>
            </a:r>
            <a:r>
              <a:rPr lang="en-US" dirty="0"/>
              <a:t>are promises to buy </a:t>
            </a:r>
            <a:r>
              <a:rPr lang="en-US" dirty="0" smtClean="0"/>
              <a:t>from favored </a:t>
            </a:r>
            <a:r>
              <a:rPr lang="en-US" dirty="0"/>
              <a:t>vendors over a period of </a:t>
            </a:r>
            <a:r>
              <a:rPr lang="en-US" dirty="0" smtClean="0"/>
              <a:t>time</a:t>
            </a:r>
          </a:p>
          <a:p>
            <a:r>
              <a:rPr lang="en-US" b="1" dirty="0"/>
              <a:t>Approval buying </a:t>
            </a:r>
            <a:r>
              <a:rPr lang="en-US" dirty="0"/>
              <a:t>is an arrangement </a:t>
            </a:r>
            <a:r>
              <a:rPr lang="en-US" dirty="0" smtClean="0"/>
              <a:t>in which </a:t>
            </a:r>
            <a:r>
              <a:rPr lang="en-US" dirty="0"/>
              <a:t>merchandise is shipped to the retailer </a:t>
            </a:r>
            <a:r>
              <a:rPr lang="en-US" dirty="0" smtClean="0"/>
              <a:t>for inspection </a:t>
            </a:r>
            <a:r>
              <a:rPr lang="en-US" dirty="0"/>
              <a:t>before the final purchase decision </a:t>
            </a:r>
            <a:r>
              <a:rPr lang="en-US" dirty="0" smtClean="0"/>
              <a:t>is made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/>
              <a:t>invoice </a:t>
            </a:r>
            <a:r>
              <a:rPr lang="en-US" dirty="0" smtClean="0"/>
              <a:t>is a </a:t>
            </a:r>
            <a:r>
              <a:rPr lang="en-US" dirty="0"/>
              <a:t>detailed list of goods shipped or </a:t>
            </a:r>
            <a:r>
              <a:rPr lang="en-US" dirty="0" smtClean="0"/>
              <a:t>services rendered showing the money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07895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Helpful buying resources, such as resident buying offices, act as advisers and sources of information for retailers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Buyers must think like their customers when they go to market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Merchandise purchase orders are negotiated for price, delivery date, and various other conditions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Summarize</a:t>
            </a:r>
            <a:r>
              <a:rPr lang="en-US" sz="3200" dirty="0" smtClean="0">
                <a:solidFill>
                  <a:schemeClr val="tx1"/>
                </a:solidFill>
              </a:rPr>
              <a:t> the activities of market weeks and trade shows.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List</a:t>
            </a:r>
            <a:r>
              <a:rPr lang="en-US" sz="3200" dirty="0" smtClean="0">
                <a:solidFill>
                  <a:schemeClr val="tx1"/>
                </a:solidFill>
              </a:rPr>
              <a:t> domestic fashion market centers and apparel marts.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State</a:t>
            </a:r>
            <a:r>
              <a:rPr lang="en-US" sz="3200" dirty="0" smtClean="0">
                <a:solidFill>
                  <a:schemeClr val="tx1"/>
                </a:solidFill>
              </a:rPr>
              <a:t> factors involved in buying foreign goods.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Describe</a:t>
            </a:r>
            <a:r>
              <a:rPr lang="en-US" sz="3200" dirty="0" smtClean="0">
                <a:solidFill>
                  <a:schemeClr val="tx1"/>
                </a:solidFill>
              </a:rPr>
              <a:t> the market resources available for buyers.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Summarize</a:t>
            </a:r>
            <a:r>
              <a:rPr lang="en-US" sz="3200" dirty="0" smtClean="0">
                <a:solidFill>
                  <a:schemeClr val="tx1"/>
                </a:solidFill>
              </a:rPr>
              <a:t> strategies of market trips and merchandise selection.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Explain</a:t>
            </a:r>
            <a:r>
              <a:rPr lang="en-US" sz="3200" dirty="0" smtClean="0">
                <a:solidFill>
                  <a:schemeClr val="tx1"/>
                </a:solidFill>
              </a:rPr>
              <a:t> the process of writing orders.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Merchandise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Retail buyers place their main orders </a:t>
            </a:r>
            <a:r>
              <a:rPr lang="en-US" dirty="0" smtClean="0"/>
              <a:t>for merchandise </a:t>
            </a:r>
            <a:r>
              <a:rPr lang="en-US" dirty="0"/>
              <a:t>from three to six months </a:t>
            </a:r>
            <a:r>
              <a:rPr lang="en-US" dirty="0" smtClean="0"/>
              <a:t>before the </a:t>
            </a:r>
            <a:r>
              <a:rPr lang="en-US" dirty="0"/>
              <a:t>goods are needed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store</a:t>
            </a:r>
          </a:p>
          <a:p>
            <a:r>
              <a:rPr lang="en-US" dirty="0"/>
              <a:t>Buying at the wholesale level for </a:t>
            </a:r>
            <a:r>
              <a:rPr lang="en-US" dirty="0" smtClean="0"/>
              <a:t>resale at </a:t>
            </a:r>
            <a:r>
              <a:rPr lang="en-US" dirty="0"/>
              <a:t>the retail level is </a:t>
            </a:r>
            <a:r>
              <a:rPr lang="en-US" dirty="0" smtClean="0"/>
              <a:t>called </a:t>
            </a:r>
            <a:r>
              <a:rPr lang="en-US" b="1" dirty="0" smtClean="0"/>
              <a:t>procurement</a:t>
            </a:r>
          </a:p>
          <a:p>
            <a:r>
              <a:rPr lang="en-US" b="1" dirty="0"/>
              <a:t>Market centers</a:t>
            </a:r>
            <a:r>
              <a:rPr lang="en-US" b="1" i="1" dirty="0"/>
              <a:t> </a:t>
            </a:r>
            <a:r>
              <a:rPr lang="en-US" dirty="0"/>
              <a:t>are </a:t>
            </a:r>
            <a:r>
              <a:rPr lang="en-US" dirty="0" smtClean="0"/>
              <a:t>concentrated geographic </a:t>
            </a:r>
            <a:r>
              <a:rPr lang="en-US" dirty="0"/>
              <a:t>areas where goods are bought </a:t>
            </a:r>
            <a:r>
              <a:rPr lang="en-US" dirty="0" smtClean="0"/>
              <a:t>and sold </a:t>
            </a:r>
            <a:r>
              <a:rPr lang="en-US" dirty="0"/>
              <a:t>at wholesale prices</a:t>
            </a:r>
          </a:p>
        </p:txBody>
      </p:sp>
    </p:spTree>
    <p:extLst>
      <p:ext uri="{BB962C8B-B14F-4D97-AF65-F5344CB8AC3E}">
        <p14:creationId xmlns:p14="http://schemas.microsoft.com/office/powerpoint/2010/main" val="409716644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Market weeks</a:t>
            </a:r>
            <a:r>
              <a:rPr lang="en-US" sz="3200" b="1" i="1" dirty="0"/>
              <a:t> </a:t>
            </a:r>
            <a:r>
              <a:rPr lang="en-US" sz="3200" dirty="0"/>
              <a:t>are </a:t>
            </a:r>
            <a:r>
              <a:rPr lang="en-US" sz="3200" dirty="0" smtClean="0"/>
              <a:t>scheduled periods </a:t>
            </a:r>
            <a:r>
              <a:rPr lang="en-US" sz="3200" dirty="0"/>
              <a:t>of time during which producers </a:t>
            </a:r>
            <a:r>
              <a:rPr lang="en-US" sz="3200" dirty="0" smtClean="0"/>
              <a:t>introduce </a:t>
            </a:r>
            <a:r>
              <a:rPr lang="en-US" sz="3200" dirty="0"/>
              <a:t>new </a:t>
            </a:r>
            <a:r>
              <a:rPr lang="en-US" sz="3200" dirty="0" smtClean="0"/>
              <a:t>lines</a:t>
            </a:r>
          </a:p>
          <a:p>
            <a:pPr lvl="1"/>
            <a:r>
              <a:rPr lang="en-US" sz="2800" dirty="0" smtClean="0"/>
              <a:t>Market </a:t>
            </a:r>
            <a:r>
              <a:rPr lang="en-US" sz="2800" dirty="0"/>
              <a:t>weeks are held </a:t>
            </a:r>
            <a:r>
              <a:rPr lang="en-US" sz="2800" dirty="0" smtClean="0"/>
              <a:t>in each market center</a:t>
            </a:r>
          </a:p>
          <a:p>
            <a:pPr lvl="1"/>
            <a:r>
              <a:rPr lang="en-US" sz="2800" dirty="0"/>
              <a:t>This is the best way for buyers </a:t>
            </a:r>
            <a:r>
              <a:rPr lang="en-US" sz="2800" dirty="0" smtClean="0"/>
              <a:t>to see a large </a:t>
            </a:r>
            <a:r>
              <a:rPr lang="en-US" sz="2800" dirty="0"/>
              <a:t>number of </a:t>
            </a:r>
            <a:r>
              <a:rPr lang="en-US" sz="2800" dirty="0" smtClean="0"/>
              <a:t>vendors in a short time</a:t>
            </a:r>
          </a:p>
          <a:p>
            <a:r>
              <a:rPr lang="en-US" sz="3200" dirty="0" smtClean="0"/>
              <a:t>Retailers </a:t>
            </a:r>
            <a:r>
              <a:rPr lang="en-US" sz="3200" dirty="0"/>
              <a:t>say they “go to market,” referring </a:t>
            </a:r>
            <a:r>
              <a:rPr lang="en-US" sz="3200" dirty="0" smtClean="0"/>
              <a:t>to visiting </a:t>
            </a:r>
            <a:r>
              <a:rPr lang="en-US" sz="3200" dirty="0"/>
              <a:t>a market center or </a:t>
            </a:r>
            <a:r>
              <a:rPr lang="en-US" sz="3200" dirty="0" smtClean="0"/>
              <a:t>mart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234909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Weeks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market weeks, producers </a:t>
            </a:r>
            <a:r>
              <a:rPr lang="en-US" dirty="0" smtClean="0"/>
              <a:t>exhibit their </a:t>
            </a:r>
            <a:r>
              <a:rPr lang="en-US" dirty="0"/>
              <a:t>new lines with as much flair as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/>
              <a:t>Keeping buyers comfortable and </a:t>
            </a:r>
            <a:r>
              <a:rPr lang="en-US" dirty="0" smtClean="0"/>
              <a:t>interested so </a:t>
            </a:r>
            <a:r>
              <a:rPr lang="en-US" dirty="0"/>
              <a:t>they will write orders is the primary </a:t>
            </a:r>
            <a:r>
              <a:rPr lang="en-US" dirty="0" smtClean="0"/>
              <a:t>goal</a:t>
            </a:r>
          </a:p>
          <a:p>
            <a:r>
              <a:rPr lang="en-US" dirty="0"/>
              <a:t>Most apparel producers </a:t>
            </a:r>
            <a:r>
              <a:rPr lang="en-US" dirty="0" smtClean="0"/>
              <a:t>have websites </a:t>
            </a:r>
            <a:r>
              <a:rPr lang="en-US" dirty="0"/>
              <a:t>to show their collections to retail </a:t>
            </a:r>
            <a:r>
              <a:rPr lang="en-US" dirty="0" smtClean="0"/>
              <a:t>buyers</a:t>
            </a:r>
          </a:p>
          <a:p>
            <a:pPr lvl="1"/>
            <a:r>
              <a:rPr lang="en-US" dirty="0"/>
              <a:t>Some designers and </a:t>
            </a:r>
            <a:r>
              <a:rPr lang="en-US" dirty="0" smtClean="0"/>
              <a:t>manufacturers produce </a:t>
            </a:r>
            <a:r>
              <a:rPr lang="en-US" dirty="0"/>
              <a:t>CDs or DVDs of their lines</a:t>
            </a:r>
          </a:p>
        </p:txBody>
      </p:sp>
    </p:spTree>
    <p:extLst>
      <p:ext uri="{BB962C8B-B14F-4D97-AF65-F5344CB8AC3E}">
        <p14:creationId xmlns:p14="http://schemas.microsoft.com/office/powerpoint/2010/main" val="391306140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itle Slide">
  <a:themeElements>
    <a:clrScheme name="Title Slid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1AF"/>
      </a:accent1>
      <a:accent2>
        <a:srgbClr val="CC6600"/>
      </a:accent2>
      <a:accent3>
        <a:srgbClr val="FFFFFF"/>
      </a:accent3>
      <a:accent4>
        <a:srgbClr val="000000"/>
      </a:accent4>
      <a:accent5>
        <a:srgbClr val="F6EED4"/>
      </a:accent5>
      <a:accent6>
        <a:srgbClr val="B95C00"/>
      </a:accent6>
      <a:hlink>
        <a:srgbClr val="CC3300"/>
      </a:hlink>
      <a:folHlink>
        <a:srgbClr val="990000"/>
      </a:folHlink>
    </a:clrScheme>
    <a:fontScheme name="Title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shionMandM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7030A0"/>
      </a:accent2>
      <a:accent3>
        <a:srgbClr val="FFFFFF"/>
      </a:accent3>
      <a:accent4>
        <a:srgbClr val="000000"/>
      </a:accent4>
      <a:accent5>
        <a:srgbClr val="DAEDEF"/>
      </a:accent5>
      <a:accent6>
        <a:srgbClr val="729900"/>
      </a:accent6>
      <a:hlink>
        <a:srgbClr val="7030A0"/>
      </a:hlink>
      <a:folHlink>
        <a:srgbClr val="FFC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jecti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shion Ins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ndustry Fac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n Summ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FMM_Presentation1</Template>
  <TotalTime>0</TotalTime>
  <Words>1713</Words>
  <Application>Microsoft Office PowerPoint</Application>
  <PresentationFormat>On-screen Show (4:3)</PresentationFormat>
  <Paragraphs>237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GungsuhChe</vt:lpstr>
      <vt:lpstr>Arial</vt:lpstr>
      <vt:lpstr>Calibri</vt:lpstr>
      <vt:lpstr>Helvetica</vt:lpstr>
      <vt:lpstr>Palatino Linotype</vt:lpstr>
      <vt:lpstr>Tahoma</vt:lpstr>
      <vt:lpstr>Verdana</vt:lpstr>
      <vt:lpstr>Title Slide</vt:lpstr>
      <vt:lpstr>FashionMandM</vt:lpstr>
      <vt:lpstr>Ojectives</vt:lpstr>
      <vt:lpstr>Content</vt:lpstr>
      <vt:lpstr>Fashion Insights</vt:lpstr>
      <vt:lpstr>Industry Facts</vt:lpstr>
      <vt:lpstr>In Summary</vt:lpstr>
      <vt:lpstr>PowerPoint Presentation</vt:lpstr>
      <vt:lpstr>16</vt:lpstr>
      <vt:lpstr>In Summary</vt:lpstr>
      <vt:lpstr>In Summary</vt:lpstr>
      <vt:lpstr>Objectives</vt:lpstr>
      <vt:lpstr>Objectives</vt:lpstr>
      <vt:lpstr>Buying Merchandise</vt:lpstr>
      <vt:lpstr>Industry Facts</vt:lpstr>
      <vt:lpstr>Market Weeks</vt:lpstr>
      <vt:lpstr>Advantages for Retail Buyers</vt:lpstr>
      <vt:lpstr>Advantages for Retail Buyers</vt:lpstr>
      <vt:lpstr>Advantages for Vendors</vt:lpstr>
      <vt:lpstr>Trade Shows</vt:lpstr>
      <vt:lpstr>Apparel Marts</vt:lpstr>
      <vt:lpstr>Apparel Marts</vt:lpstr>
      <vt:lpstr>Fashion Insights</vt:lpstr>
      <vt:lpstr>Domestic Fashion Markets</vt:lpstr>
      <vt:lpstr>Domestic Fashion Markets</vt:lpstr>
      <vt:lpstr>Domestic Fashion Markets</vt:lpstr>
      <vt:lpstr>Buying Foreign Goods</vt:lpstr>
      <vt:lpstr>Buying Foreign Goods</vt:lpstr>
      <vt:lpstr>Resident Buying Offices</vt:lpstr>
      <vt:lpstr>Resident Buying Offices</vt:lpstr>
      <vt:lpstr>Other Buying Resources</vt:lpstr>
      <vt:lpstr>Other Buying Resources</vt:lpstr>
      <vt:lpstr>Market Trip Strategies</vt:lpstr>
      <vt:lpstr>Visits to Vendors</vt:lpstr>
      <vt:lpstr>Visits to Vendors</vt:lpstr>
      <vt:lpstr>Making Merchandise Decisions</vt:lpstr>
      <vt:lpstr>Making Merchandise Decisions</vt:lpstr>
      <vt:lpstr>Writing the Orders</vt:lpstr>
      <vt:lpstr>Types of Orders</vt:lpstr>
      <vt:lpstr>Types of Orders</vt:lpstr>
      <vt:lpstr>Types of Orders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2013-10-09T20:03:32Z</dcterms:created>
  <dcterms:modified xsi:type="dcterms:W3CDTF">2016-01-06T12:54:23Z</dcterms:modified>
</cp:coreProperties>
</file>