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48"/>
  </p:notesMasterIdLst>
  <p:handoutMasterIdLst>
    <p:handoutMasterId r:id="rId49"/>
  </p:handoutMasterIdLst>
  <p:sldIdLst>
    <p:sldId id="308" r:id="rId8"/>
    <p:sldId id="309" r:id="rId9"/>
    <p:sldId id="310" r:id="rId10"/>
    <p:sldId id="311" r:id="rId11"/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4" r:id="rId19"/>
    <p:sldId id="266" r:id="rId20"/>
    <p:sldId id="268" r:id="rId21"/>
    <p:sldId id="269" r:id="rId22"/>
    <p:sldId id="273" r:id="rId23"/>
    <p:sldId id="270" r:id="rId24"/>
    <p:sldId id="274" r:id="rId25"/>
    <p:sldId id="275" r:id="rId26"/>
    <p:sldId id="276" r:id="rId27"/>
    <p:sldId id="277" r:id="rId28"/>
    <p:sldId id="278" r:id="rId29"/>
    <p:sldId id="280" r:id="rId30"/>
    <p:sldId id="285" r:id="rId31"/>
    <p:sldId id="286" r:id="rId32"/>
    <p:sldId id="284" r:id="rId33"/>
    <p:sldId id="288" r:id="rId34"/>
    <p:sldId id="289" r:id="rId35"/>
    <p:sldId id="291" r:id="rId36"/>
    <p:sldId id="293" r:id="rId37"/>
    <p:sldId id="294" r:id="rId38"/>
    <p:sldId id="296" r:id="rId39"/>
    <p:sldId id="298" r:id="rId40"/>
    <p:sldId id="304" r:id="rId41"/>
    <p:sldId id="299" r:id="rId42"/>
    <p:sldId id="303" r:id="rId43"/>
    <p:sldId id="300" r:id="rId44"/>
    <p:sldId id="302" r:id="rId45"/>
    <p:sldId id="305" r:id="rId46"/>
    <p:sldId id="30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6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26B5F-1D67-4FD8-B6E5-602C3ECB1A7F}" type="datetimeFigureOut">
              <a:rPr lang="en-US" smtClean="0"/>
              <a:pPr/>
              <a:t>10/10/2013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AF0FE-8DBD-4D48-B10C-4F5F82512C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D52A4-87B0-4552-932A-596E62620CEF}" type="datetimeFigureOut">
              <a:rPr lang="en-US" smtClean="0"/>
              <a:pPr/>
              <a:t>10/10/2013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ABAE4-6F2A-496B-BC3A-D79BB2EBA7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ABAE4-6F2A-496B-BC3A-D79BB2EBA76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  <a:prstGeom prst="rect">
            <a:avLst/>
          </a:prstGeom>
        </p:spPr>
        <p:txBody>
          <a:bodyPr/>
          <a:lstStyle>
            <a:lvl1pPr algn="ctr">
              <a:buNone/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76200" y="685800"/>
            <a:ext cx="6781800" cy="1066801"/>
          </a:xfrm>
          <a:prstGeom prst="rect">
            <a:avLst/>
          </a:prstGeom>
        </p:spPr>
        <p:txBody>
          <a:bodyPr/>
          <a:lstStyle>
            <a:lvl1pPr algn="l">
              <a:buNone/>
              <a:defRPr sz="6000" b="1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55378">
            <a:off x="5435599" y="1100671"/>
            <a:ext cx="3464347" cy="753533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6000" b="1" i="0" baseline="0">
                <a:solidFill>
                  <a:srgbClr val="1C273A"/>
                </a:solidFill>
                <a:latin typeface="Helvetica" pitchFamily="34" charset="0"/>
                <a:ea typeface="GungsuhChe" pitchFamily="49" charset="-127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9129" y="3333321"/>
            <a:ext cx="6383033" cy="2627786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500" b="0" i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 rot="20655378">
            <a:off x="1483177" y="2174400"/>
            <a:ext cx="3786252" cy="735363"/>
          </a:xfrm>
          <a:prstGeom prst="rect">
            <a:avLst/>
          </a:prstGeom>
        </p:spPr>
        <p:txBody>
          <a:bodyPr anchor="b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71" y="159797"/>
            <a:ext cx="8549196" cy="7546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083076"/>
            <a:ext cx="8682361" cy="543313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DFDF5-C277-43C4-935A-69A5B59DD8FA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6933-30EF-45A8-A920-B9A6F45CB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71" y="159797"/>
            <a:ext cx="8549196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083076"/>
            <a:ext cx="8682361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4486-59DA-4AB7-8477-04C37D1C8DD4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E968F-9549-4916-B14C-416DA2A5F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05C5-E4BB-4E03-B049-3A9116BF194C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97E6-738D-424E-8F5C-CA123517F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A89F2-865F-4C36-8F95-5AC5AF5E11B3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3A50A-CCB3-4A51-96A0-4DA2AB171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6DCA-2903-4DD2-8F4E-21DE38B4DDBB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F716-B334-49AB-BD45-3F67EDAA9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BB0F-B2B2-491E-9C26-1AB9D5A6E7B3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EA5F-0AD2-4BCD-8924-A9CF00448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97A36-BCF9-4964-B929-E3117E8361B7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789D-832A-4C8A-BDB2-B9B74AAA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AF57-E9B0-47D2-B6C3-B067108CBEEF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FF3F-890C-4E9D-A6DA-737502A7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5175-C777-4AE4-8105-2587E1DFD14B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95C1C-DEF9-4F20-9335-1031945FF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136F-D739-4E24-A9AF-D5F5C17545EF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6EAA-6830-46E5-B6F7-BD5767B8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8D01-7D9F-4156-B518-9F24BE43FCBE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D049-23BE-417E-A31B-91FB8F988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159796"/>
            <a:ext cx="8646847" cy="1109711"/>
          </a:xfrm>
        </p:spPr>
        <p:txBody>
          <a:bodyPr anchor="b">
            <a:normAutofit/>
          </a:bodyPr>
          <a:lstStyle>
            <a:lvl1pPr algn="l">
              <a:defRPr sz="4400" b="1" i="0">
                <a:solidFill>
                  <a:schemeClr val="bg1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2" y="1367161"/>
            <a:ext cx="8726749" cy="5255584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D4C66-9C36-4550-B2C8-2DD16395EC64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2D2A7-13A6-4A10-A644-853EACAE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5873-7F1F-4DFE-8488-2CA199B44659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8CB99-C645-4539-BE9F-7572DEAAC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C043D-0117-4B96-B335-38C7F6690BE2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E1B23-5B9D-487B-8B8D-D8CD0C48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6799-0B66-4EA8-8189-B4111B9B88A2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9CC12-B299-4D08-ACF5-3A27D542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0B2B-13BC-4B44-AA27-3135A4EEAF03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969F8-5733-4765-B8EE-8CC142683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D35E2-80AC-41A1-A0F0-6DAE7BCD27DD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CB3D1-9EBC-4D92-A33D-C12DEA4DA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73FA-0D6C-441F-A1BB-12D09BE74037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CED36-61F4-4D14-9B04-AF1D34115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9751-B2B2-4897-9A9C-44F16794E0EE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4653F-2A3E-4AEA-B021-6BE215562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73377-4818-458F-81D9-117A88979811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3F23A-B994-4545-9CED-1F90F9990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9013-B3EB-4E5A-A73B-654A2DADB3FC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62A86-2045-43E6-9FD6-3F54495FB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59797"/>
            <a:ext cx="7714034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6"/>
            <a:ext cx="7873424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C772-6D93-455B-A996-BB4A918F13D6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A2F54-2228-4D45-A8CD-C2ADF8A34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DC049-F357-4EEA-93E6-4994921676D3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0033-C315-40D0-BFC8-62DEED903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E716-460E-4CFE-8E6F-271911C53AF0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C223-4A85-4CE3-A353-586E7BB45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6B90-A76C-433C-9405-FFEBD01B5BAE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4340-CE14-4F85-9103-6B8A5E70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CBE0-B7C9-4AA9-AB2C-D27B89638C2F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B9903-B513-447D-BA79-B99F26F6F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D69F-BD55-4EE4-9B90-EB69646586F9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8C26-E0E7-4082-ACF3-75FCCB78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DC72-401B-43F9-8DC3-B5D11FD559F6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22A1-5069-43C0-A498-5FF2A1487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73A5E-F432-4373-91AA-62CFB8B97F3A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CC873-D8DD-4BE2-B670-043060FF4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EF55-3D6B-472E-8613-BD260E42BF2D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D6EE-870F-4693-9472-A2E621E04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5C743-C5E9-4B7A-B9B7-A8487A6DC5E2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091D-8684-498A-A89B-64BBDB619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67" y="159797"/>
            <a:ext cx="8281300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chemeClr val="bg1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79" y="1083076"/>
            <a:ext cx="8452411" cy="543313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B5AAE-E6C8-4D7B-8A3B-740ACA64883B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DDD5-2F2F-47E4-B423-92E9BF8D3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F832-C800-4CC3-B8BB-1F928D472A01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BBE31-C7E4-49B7-A997-F10E162F4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80ED-3474-461C-B117-F2EB6E1B7EA7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3D919-62D3-4BCA-AA52-8893D94A4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F0889-99FA-48AD-87DF-0D2606EEEEE0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C1882-47E0-4B98-892D-807C65EC3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BBE4-4060-4337-9FEE-EC5E007D7412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BAA8-1574-420B-85D9-D03B93E8E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91FA-B5FB-450A-9C0F-533B287DB3B6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7682-7D5B-4ACD-80A3-419272A69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0CDE-583C-4393-8599-A68C9084E154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057B8-15FE-4241-AB97-49AC44C1F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5741-75E5-4207-9C9C-47805952B8EC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D5A2E-8B20-4EE4-9FA9-5C26771D3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1CC59-E19F-4886-ACC5-475243C1B3CF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BB61F-97F9-4781-93C4-57096505F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3A19-56C8-47E0-92C5-45C4DA07E902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EC7A-3B2F-402C-BF9F-F0390AAF6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59797"/>
            <a:ext cx="7714034" cy="754604"/>
          </a:xfr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1C273A"/>
                </a:solidFill>
                <a:latin typeface="Helvetic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6"/>
            <a:ext cx="7873424" cy="543313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F8EC1-44B8-409E-B708-7FEB91633E63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D29B-1415-4EC2-A6B2-AE4D23BC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C451-06C0-4517-B245-DB1C3B9BA64C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356F-8D21-4554-907C-0C98639CF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008AA-EBC0-4CE8-A8FC-646180BAC929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85D6E-85AD-473F-83DA-EBE5521E4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5FEF-8D3D-4287-BE95-1504E34B9F0C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849E-A97E-45AE-89B8-4867EC942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C43CA-C759-41EB-B029-DD157B468E4C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DEEA-F1D1-49ED-A380-E2BA7F8C4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16E3-3A11-404C-8A72-19C4D9B5FA9A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C67D-AEAF-4999-B3D9-C2BBE5A02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DA6D-D6D5-40AA-BE96-D293670FD3FF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29D82-AC0D-4D5F-A51B-F131378F5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AE5A-D6FE-4EAD-AB93-6B5CB484E733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47099-45D0-4DA9-B982-8F8CC8DA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4A644-A2DB-4F4F-B336-C477B0D66C58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C5F7-3B5F-421B-BB65-489C97F4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57" r:id="rId12"/>
    <p:sldLayoutId id="2147483758" r:id="rId13"/>
    <p:sldLayoutId id="2147483759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5943600" y="662305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>
                <a:solidFill>
                  <a:srgbClr val="1C273A"/>
                </a:solidFill>
              </a:rPr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191000" y="662305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>
                <a:solidFill>
                  <a:srgbClr val="1C273A"/>
                </a:solidFill>
              </a:rPr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7155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Availability of </a:t>
            </a:r>
            <a:r>
              <a:rPr lang="en-US" dirty="0" smtClean="0"/>
              <a:t>Internal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of the best merchandising </a:t>
            </a:r>
            <a:r>
              <a:rPr lang="en-US" dirty="0" smtClean="0"/>
              <a:t>information is </a:t>
            </a:r>
            <a:r>
              <a:rPr lang="en-US" dirty="0"/>
              <a:t>obtained within the retail </a:t>
            </a:r>
            <a:r>
              <a:rPr lang="en-US" dirty="0" smtClean="0"/>
              <a:t>company</a:t>
            </a:r>
          </a:p>
          <a:p>
            <a:r>
              <a:rPr lang="en-US" dirty="0" smtClean="0"/>
              <a:t>Past sales </a:t>
            </a:r>
            <a:r>
              <a:rPr lang="en-US" dirty="0"/>
              <a:t>records </a:t>
            </a:r>
            <a:r>
              <a:rPr lang="en-US" dirty="0" smtClean="0"/>
              <a:t>can show</a:t>
            </a:r>
          </a:p>
          <a:p>
            <a:pPr lvl="1"/>
            <a:r>
              <a:rPr lang="en-US" dirty="0" smtClean="0"/>
              <a:t>what items were sold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goods </a:t>
            </a:r>
            <a:r>
              <a:rPr lang="en-US" dirty="0" smtClean="0"/>
              <a:t>were </a:t>
            </a:r>
            <a:r>
              <a:rPr lang="en-US" dirty="0"/>
              <a:t>returned or marked </a:t>
            </a:r>
            <a:r>
              <a:rPr lang="en-US" dirty="0" smtClean="0"/>
              <a:t>down</a:t>
            </a:r>
          </a:p>
          <a:p>
            <a:pPr lvl="1"/>
            <a:r>
              <a:rPr lang="en-US" dirty="0" smtClean="0"/>
              <a:t>what advertising and promotions increased sales</a:t>
            </a:r>
          </a:p>
          <a:p>
            <a:r>
              <a:rPr lang="en-US" dirty="0" smtClean="0"/>
              <a:t>Computer information makes </a:t>
            </a:r>
            <a:r>
              <a:rPr lang="en-US" dirty="0"/>
              <a:t>the </a:t>
            </a:r>
            <a:r>
              <a:rPr lang="en-US" dirty="0" smtClean="0"/>
              <a:t>collection and </a:t>
            </a:r>
            <a:r>
              <a:rPr lang="en-US" dirty="0"/>
              <a:t>analysis of </a:t>
            </a:r>
            <a:r>
              <a:rPr lang="en-US" dirty="0" smtClean="0"/>
              <a:t>records fast </a:t>
            </a:r>
            <a:r>
              <a:rPr lang="en-US" dirty="0"/>
              <a:t>and </a:t>
            </a:r>
            <a:r>
              <a:rPr lang="en-US" dirty="0" smtClean="0"/>
              <a:t>accurate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84121037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8171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 smtClean="0"/>
              <a:t>Availability of Internal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Salespeople are </a:t>
            </a:r>
            <a:r>
              <a:rPr lang="en-US" dirty="0"/>
              <a:t>a valuable </a:t>
            </a:r>
            <a:r>
              <a:rPr lang="en-US" dirty="0" smtClean="0"/>
              <a:t>source of </a:t>
            </a:r>
            <a:r>
              <a:rPr lang="en-US" dirty="0"/>
              <a:t>product and customer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They can </a:t>
            </a:r>
          </a:p>
          <a:p>
            <a:pPr lvl="1"/>
            <a:r>
              <a:rPr lang="en-US" dirty="0" smtClean="0"/>
              <a:t>record customer inquiries or requests </a:t>
            </a:r>
          </a:p>
          <a:p>
            <a:pPr lvl="1"/>
            <a:r>
              <a:rPr lang="en-US" dirty="0" smtClean="0"/>
              <a:t>identify potential new products, preferred product assortments, and current stock deficiencies</a:t>
            </a:r>
          </a:p>
          <a:p>
            <a:pPr lvl="1"/>
            <a:r>
              <a:rPr lang="en-US" dirty="0" smtClean="0"/>
              <a:t>keep retail buyers informed about changing customer wants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502562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8171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 smtClean="0"/>
              <a:t>Availability of Internal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Consumer opinions </a:t>
            </a:r>
            <a:r>
              <a:rPr lang="en-US" dirty="0" smtClean="0"/>
              <a:t>can be learned</a:t>
            </a:r>
          </a:p>
          <a:p>
            <a:pPr lvl="1"/>
            <a:r>
              <a:rPr lang="en-US" dirty="0" smtClean="0"/>
              <a:t>by using surveys and customer advisory panels</a:t>
            </a:r>
          </a:p>
          <a:p>
            <a:r>
              <a:rPr lang="en-US" dirty="0" smtClean="0"/>
              <a:t>Consumer behavior can be studied by </a:t>
            </a:r>
          </a:p>
          <a:p>
            <a:pPr lvl="1"/>
            <a:r>
              <a:rPr lang="en-US" dirty="0" smtClean="0"/>
              <a:t>observing customer reaction to a small sample order of a new product</a:t>
            </a:r>
          </a:p>
          <a:p>
            <a:r>
              <a:rPr lang="en-US" dirty="0" smtClean="0"/>
              <a:t>Companies often have fashion bureaus that specialize in forecasting fashion trends to advise the buyers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129357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5123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Availability of </a:t>
            </a:r>
            <a:r>
              <a:rPr lang="en-US" dirty="0" smtClean="0"/>
              <a:t>External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Buyers </a:t>
            </a:r>
            <a:r>
              <a:rPr lang="en-US" dirty="0" smtClean="0"/>
              <a:t>also use these sources </a:t>
            </a:r>
            <a:r>
              <a:rPr lang="en-US" dirty="0"/>
              <a:t>of </a:t>
            </a:r>
            <a:r>
              <a:rPr lang="en-US" dirty="0" smtClean="0"/>
              <a:t>merchandising information</a:t>
            </a:r>
          </a:p>
          <a:p>
            <a:pPr lvl="1"/>
            <a:r>
              <a:rPr lang="en-US" dirty="0" smtClean="0"/>
              <a:t>vendors from whom goods are purchased</a:t>
            </a:r>
          </a:p>
          <a:p>
            <a:pPr lvl="1"/>
            <a:r>
              <a:rPr lang="en-US" dirty="0" smtClean="0"/>
              <a:t>news learned through networking at trade association meetings and trade shows</a:t>
            </a:r>
          </a:p>
          <a:p>
            <a:pPr lvl="1"/>
            <a:r>
              <a:rPr lang="en-US" dirty="0" smtClean="0"/>
              <a:t>trade publications having industry statistics, vendor advertisements, market news,  and trends</a:t>
            </a:r>
          </a:p>
          <a:p>
            <a:pPr lvl="1"/>
            <a:r>
              <a:rPr lang="en-US" dirty="0" smtClean="0"/>
              <a:t>consumer publications showing fashion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208743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79" y="1083076"/>
            <a:ext cx="8647721" cy="54331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Another source of external information is </a:t>
            </a:r>
            <a:r>
              <a:rPr lang="en-US" sz="3200" b="1" dirty="0" smtClean="0"/>
              <a:t>comparison </a:t>
            </a:r>
            <a:r>
              <a:rPr lang="en-US" sz="3200" b="1" dirty="0"/>
              <a:t>shoppers</a:t>
            </a:r>
            <a:r>
              <a:rPr lang="en-US" sz="3200" b="1" i="1" dirty="0"/>
              <a:t> </a:t>
            </a:r>
            <a:endParaRPr lang="en-US" sz="3200" b="1" i="1" dirty="0" smtClean="0"/>
          </a:p>
          <a:p>
            <a:pPr lvl="1"/>
            <a:r>
              <a:rPr lang="en-US" sz="2800" dirty="0" smtClean="0"/>
              <a:t>They are </a:t>
            </a:r>
            <a:r>
              <a:rPr lang="en-US" sz="2800" dirty="0"/>
              <a:t>hired to </a:t>
            </a:r>
            <a:r>
              <a:rPr lang="en-US" sz="2800" dirty="0" smtClean="0"/>
              <a:t>check and </a:t>
            </a:r>
            <a:r>
              <a:rPr lang="en-US" sz="2800" dirty="0"/>
              <a:t>report back to their employers </a:t>
            </a:r>
            <a:r>
              <a:rPr lang="en-US" sz="2800" dirty="0" smtClean="0"/>
              <a:t>about other retailers</a:t>
            </a:r>
          </a:p>
          <a:p>
            <a:pPr lvl="1"/>
            <a:r>
              <a:rPr lang="en-US" sz="2800" dirty="0" smtClean="0"/>
              <a:t>They look at the </a:t>
            </a:r>
            <a:r>
              <a:rPr lang="en-US" sz="2800" dirty="0"/>
              <a:t>depth </a:t>
            </a:r>
            <a:r>
              <a:rPr lang="en-US" sz="2800" dirty="0" smtClean="0"/>
              <a:t>of merchandise </a:t>
            </a:r>
            <a:r>
              <a:rPr lang="en-US" sz="2800" dirty="0"/>
              <a:t>assortments, prices, ambiance</a:t>
            </a:r>
            <a:r>
              <a:rPr lang="en-US" sz="2800" dirty="0" smtClean="0"/>
              <a:t>, and </a:t>
            </a:r>
            <a:r>
              <a:rPr lang="en-US" sz="2800" dirty="0"/>
              <a:t>services of competing and </a:t>
            </a:r>
            <a:r>
              <a:rPr lang="en-US" sz="2800" dirty="0" smtClean="0"/>
              <a:t>noncompeting retailers</a:t>
            </a:r>
          </a:p>
          <a:p>
            <a:r>
              <a:rPr lang="en-US" sz="3200" dirty="0" smtClean="0"/>
              <a:t>All </a:t>
            </a:r>
            <a:r>
              <a:rPr lang="en-US" sz="3200" dirty="0"/>
              <a:t>types </a:t>
            </a:r>
            <a:r>
              <a:rPr lang="en-US" sz="3200" dirty="0" smtClean="0"/>
              <a:t>of planning </a:t>
            </a:r>
            <a:r>
              <a:rPr lang="en-US" sz="3200" dirty="0"/>
              <a:t>and buying information </a:t>
            </a:r>
            <a:r>
              <a:rPr lang="en-US" sz="3200" dirty="0" smtClean="0"/>
              <a:t>is available through a hired service for </a:t>
            </a:r>
            <a:r>
              <a:rPr lang="en-US" sz="3200" dirty="0"/>
              <a:t>a fee</a:t>
            </a:r>
          </a:p>
        </p:txBody>
      </p:sp>
    </p:spTree>
    <p:extLst>
      <p:ext uri="{BB962C8B-B14F-4D97-AF65-F5344CB8AC3E}">
        <p14:creationId xmlns:p14="http://schemas.microsoft.com/office/powerpoint/2010/main" xmlns="" val="831516513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Buying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Merchandise planning for the future </a:t>
            </a:r>
            <a:endParaRPr lang="en-US" dirty="0" smtClean="0"/>
          </a:p>
          <a:p>
            <a:pPr lvl="1"/>
            <a:r>
              <a:rPr lang="en-US" dirty="0" smtClean="0"/>
              <a:t>builds on </a:t>
            </a:r>
            <a:r>
              <a:rPr lang="en-US" dirty="0"/>
              <a:t>data from past </a:t>
            </a:r>
            <a:r>
              <a:rPr lang="en-US" dirty="0" smtClean="0"/>
              <a:t>seasons</a:t>
            </a:r>
          </a:p>
          <a:p>
            <a:pPr lvl="1"/>
            <a:r>
              <a:rPr lang="en-US" dirty="0" smtClean="0"/>
              <a:t>should be based </a:t>
            </a:r>
            <a:r>
              <a:rPr lang="en-US" dirty="0"/>
              <a:t>on </a:t>
            </a:r>
            <a:r>
              <a:rPr lang="en-US" dirty="0" smtClean="0"/>
              <a:t>estimated customer demand</a:t>
            </a:r>
          </a:p>
          <a:p>
            <a:r>
              <a:rPr lang="en-US" dirty="0" smtClean="0"/>
              <a:t>Retail </a:t>
            </a:r>
            <a:r>
              <a:rPr lang="en-US" dirty="0"/>
              <a:t>buyers try to establish an </a:t>
            </a:r>
            <a:r>
              <a:rPr lang="en-US" dirty="0" smtClean="0"/>
              <a:t>expected rate </a:t>
            </a:r>
            <a:r>
              <a:rPr lang="en-US" dirty="0"/>
              <a:t>of </a:t>
            </a:r>
            <a:r>
              <a:rPr lang="en-US" dirty="0" smtClean="0"/>
              <a:t>sale</a:t>
            </a:r>
          </a:p>
          <a:p>
            <a:r>
              <a:rPr lang="en-US" b="1" dirty="0" smtClean="0"/>
              <a:t>Stock turnover</a:t>
            </a:r>
            <a:r>
              <a:rPr lang="en-US" dirty="0" smtClean="0"/>
              <a:t>, or inventory turns, is the number of times the average inventory on hand is sold and replaced in a given period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2244135456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Buying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information </a:t>
            </a:r>
            <a:r>
              <a:rPr lang="en-US" dirty="0" smtClean="0"/>
              <a:t>gathered must be </a:t>
            </a:r>
            <a:r>
              <a:rPr lang="en-US" dirty="0"/>
              <a:t>translated </a:t>
            </a:r>
            <a:r>
              <a:rPr lang="en-US" dirty="0" smtClean="0"/>
              <a:t>into a plan</a:t>
            </a:r>
          </a:p>
          <a:p>
            <a:pPr lvl="1"/>
            <a:r>
              <a:rPr lang="en-US" dirty="0" smtClean="0"/>
              <a:t>Buyers </a:t>
            </a:r>
            <a:r>
              <a:rPr lang="en-US" dirty="0"/>
              <a:t>prepare </a:t>
            </a:r>
            <a:r>
              <a:rPr lang="en-US" b="1" dirty="0"/>
              <a:t>buying plans</a:t>
            </a:r>
            <a:r>
              <a:rPr lang="en-US" b="1" i="1" dirty="0"/>
              <a:t> </a:t>
            </a:r>
            <a:r>
              <a:rPr lang="en-US" dirty="0" smtClean="0"/>
              <a:t>that describe </a:t>
            </a:r>
            <a:r>
              <a:rPr lang="en-US" dirty="0"/>
              <a:t>the types and quantities of </a:t>
            </a:r>
            <a:r>
              <a:rPr lang="en-US" dirty="0" smtClean="0"/>
              <a:t>merchandise to purchase </a:t>
            </a:r>
            <a:r>
              <a:rPr lang="en-US" dirty="0"/>
              <a:t>for a </a:t>
            </a:r>
            <a:r>
              <a:rPr lang="en-US" dirty="0" smtClean="0"/>
              <a:t>specific </a:t>
            </a:r>
            <a:r>
              <a:rPr lang="en-US" dirty="0"/>
              <a:t>period and </a:t>
            </a:r>
            <a:r>
              <a:rPr lang="en-US" dirty="0" smtClean="0"/>
              <a:t>a </a:t>
            </a:r>
            <a:r>
              <a:rPr lang="en-US" dirty="0"/>
              <a:t>set amount of </a:t>
            </a:r>
            <a:r>
              <a:rPr lang="en-US" dirty="0" smtClean="0"/>
              <a:t>money</a:t>
            </a:r>
          </a:p>
          <a:p>
            <a:r>
              <a:rPr lang="en-US" dirty="0"/>
              <a:t>Written plans include both financial estimates </a:t>
            </a:r>
            <a:r>
              <a:rPr lang="en-US" dirty="0" smtClean="0"/>
              <a:t>(in dollars) and merchandise </a:t>
            </a:r>
            <a:r>
              <a:rPr lang="en-US" dirty="0"/>
              <a:t>item </a:t>
            </a:r>
            <a:r>
              <a:rPr lang="en-US" dirty="0" smtClean="0"/>
              <a:t>estimates (in units)</a:t>
            </a:r>
          </a:p>
        </p:txBody>
      </p:sp>
    </p:spTree>
    <p:extLst>
      <p:ext uri="{BB962C8B-B14F-4D97-AF65-F5344CB8AC3E}">
        <p14:creationId xmlns:p14="http://schemas.microsoft.com/office/powerpoint/2010/main" xmlns="" val="3326800446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Planning </a:t>
            </a:r>
            <a:r>
              <a:rPr lang="en-US" dirty="0" smtClean="0"/>
              <a:t>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planning results in a </a:t>
            </a:r>
            <a:r>
              <a:rPr lang="en-US" b="1" dirty="0" smtClean="0"/>
              <a:t>dollar merchandise </a:t>
            </a:r>
            <a:r>
              <a:rPr lang="en-US" b="1" dirty="0"/>
              <a:t>plan</a:t>
            </a:r>
            <a:r>
              <a:rPr lang="en-US" dirty="0"/>
              <a:t>, also called a </a:t>
            </a:r>
            <a:r>
              <a:rPr lang="en-US" dirty="0" smtClean="0"/>
              <a:t>six-month merchandise plan</a:t>
            </a:r>
          </a:p>
          <a:p>
            <a:pPr lvl="1"/>
            <a:r>
              <a:rPr lang="en-US" dirty="0"/>
              <a:t>This is an estimated </a:t>
            </a:r>
            <a:r>
              <a:rPr lang="en-US" dirty="0" smtClean="0"/>
              <a:t>dollar amount</a:t>
            </a:r>
            <a:r>
              <a:rPr lang="en-US" dirty="0"/>
              <a:t>, or budget, for planned stock, sales</a:t>
            </a:r>
            <a:r>
              <a:rPr lang="en-US" dirty="0" smtClean="0"/>
              <a:t>, and </a:t>
            </a:r>
            <a:r>
              <a:rPr lang="en-US" dirty="0"/>
              <a:t>profit for the department for a </a:t>
            </a:r>
            <a:r>
              <a:rPr lang="en-US" dirty="0" smtClean="0"/>
              <a:t>six-month period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yearly </a:t>
            </a:r>
            <a:r>
              <a:rPr lang="en-US" dirty="0"/>
              <a:t>periods </a:t>
            </a:r>
            <a:r>
              <a:rPr lang="en-US" dirty="0" smtClean="0"/>
              <a:t>are February through July </a:t>
            </a:r>
            <a:r>
              <a:rPr lang="en-US" dirty="0"/>
              <a:t>and August through January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496131419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Planning </a:t>
            </a:r>
            <a:r>
              <a:rPr lang="en-US" dirty="0" smtClean="0"/>
              <a:t>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2" y="1367161"/>
            <a:ext cx="8922058" cy="5255584"/>
          </a:xfrm>
        </p:spPr>
        <p:txBody>
          <a:bodyPr>
            <a:normAutofit/>
          </a:bodyPr>
          <a:lstStyle/>
          <a:p>
            <a:r>
              <a:rPr lang="en-US" dirty="0" smtClean="0"/>
              <a:t>Dollar </a:t>
            </a:r>
            <a:r>
              <a:rPr lang="en-US" dirty="0"/>
              <a:t>merchandise plans </a:t>
            </a:r>
            <a:r>
              <a:rPr lang="en-US" dirty="0" smtClean="0"/>
              <a:t>forecast stock values </a:t>
            </a:r>
            <a:r>
              <a:rPr lang="en-US" dirty="0"/>
              <a:t>at the beginning of each month to </a:t>
            </a:r>
            <a:r>
              <a:rPr lang="en-US" dirty="0" smtClean="0"/>
              <a:t>cover sales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important guideline for this is </a:t>
            </a:r>
            <a:r>
              <a:rPr lang="en-US" dirty="0" smtClean="0"/>
              <a:t>the </a:t>
            </a:r>
            <a:r>
              <a:rPr lang="en-US" b="1" dirty="0" smtClean="0"/>
              <a:t>stock-to-sales ratio</a:t>
            </a:r>
            <a:r>
              <a:rPr lang="en-US" dirty="0" smtClean="0"/>
              <a:t>, which shows the dollar sales volume in relation to the dollar value of average inventory</a:t>
            </a:r>
          </a:p>
          <a:p>
            <a:r>
              <a:rPr lang="en-US" dirty="0"/>
              <a:t>Stock turnover and the </a:t>
            </a:r>
            <a:r>
              <a:rPr lang="en-US" dirty="0" smtClean="0"/>
              <a:t>stock-to-sales ratios </a:t>
            </a:r>
            <a:r>
              <a:rPr lang="en-US" dirty="0"/>
              <a:t>are guides to help estimate the amount </a:t>
            </a:r>
            <a:r>
              <a:rPr lang="en-US" dirty="0" smtClean="0"/>
              <a:t>of stock </a:t>
            </a:r>
            <a:r>
              <a:rPr lang="en-US" dirty="0"/>
              <a:t>required in relation to sales</a:t>
            </a: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001356397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Planning </a:t>
            </a:r>
            <a:r>
              <a:rPr lang="en-US" dirty="0" smtClean="0"/>
              <a:t>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Retail companies also limit buyers to </a:t>
            </a:r>
            <a:r>
              <a:rPr lang="en-US" dirty="0" smtClean="0"/>
              <a:t>a certain </a:t>
            </a:r>
            <a:r>
              <a:rPr lang="en-US" dirty="0"/>
              <a:t>open-to-buy (OTB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Open-to-buy</a:t>
            </a:r>
            <a:r>
              <a:rPr lang="en-US" b="1" i="1" dirty="0" smtClean="0"/>
              <a:t> </a:t>
            </a:r>
            <a:r>
              <a:rPr lang="en-US" dirty="0" smtClean="0"/>
              <a:t>is the </a:t>
            </a:r>
            <a:r>
              <a:rPr lang="en-US" dirty="0"/>
              <a:t>dollar or merchandise unit amount </a:t>
            </a:r>
            <a:r>
              <a:rPr lang="en-US" dirty="0" smtClean="0"/>
              <a:t>that buyers </a:t>
            </a:r>
            <a:r>
              <a:rPr lang="en-US" dirty="0"/>
              <a:t>are permitted to order for their stores</a:t>
            </a:r>
            <a:r>
              <a:rPr lang="en-US" dirty="0" smtClean="0"/>
              <a:t>, departments</a:t>
            </a:r>
            <a:r>
              <a:rPr lang="en-US" dirty="0"/>
              <a:t>, or apparel classifications for </a:t>
            </a:r>
            <a:r>
              <a:rPr lang="en-US" dirty="0" smtClean="0"/>
              <a:t>a specified </a:t>
            </a:r>
            <a:r>
              <a:rPr lang="en-US" dirty="0"/>
              <a:t>time </a:t>
            </a:r>
            <a:r>
              <a:rPr lang="en-US" dirty="0" smtClean="0"/>
              <a:t>period</a:t>
            </a:r>
          </a:p>
          <a:p>
            <a:r>
              <a:rPr lang="en-US" dirty="0"/>
              <a:t>The OTB is a </a:t>
            </a:r>
            <a:r>
              <a:rPr lang="en-US" dirty="0" smtClean="0"/>
              <a:t>control device that is </a:t>
            </a:r>
            <a:r>
              <a:rPr lang="en-US" dirty="0"/>
              <a:t>calculated weekly or </a:t>
            </a:r>
            <a:r>
              <a:rPr lang="en-US" dirty="0" smtClean="0"/>
              <a:t>monthly</a:t>
            </a:r>
          </a:p>
        </p:txBody>
      </p:sp>
    </p:spTree>
    <p:extLst>
      <p:ext uri="{BB962C8B-B14F-4D97-AF65-F5344CB8AC3E}">
        <p14:creationId xmlns:p14="http://schemas.microsoft.com/office/powerpoint/2010/main" xmlns="" val="1985298627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15</a:t>
            </a:r>
          </a:p>
        </p:txBody>
      </p:sp>
      <p:sp>
        <p:nvSpPr>
          <p:cNvPr id="57347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Planning to Buy</a:t>
            </a:r>
          </a:p>
        </p:txBody>
      </p:sp>
      <p:sp>
        <p:nvSpPr>
          <p:cNvPr id="57348" name="Content Placeholder 3"/>
          <p:cNvSpPr>
            <a:spLocks noGrp="1"/>
          </p:cNvSpPr>
          <p:nvPr>
            <p:ph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Chapter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Assortment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assortment plan </a:t>
            </a:r>
            <a:r>
              <a:rPr lang="en-US" dirty="0"/>
              <a:t>projects the </a:t>
            </a:r>
            <a:r>
              <a:rPr lang="en-US" dirty="0" smtClean="0"/>
              <a:t>variety and </a:t>
            </a:r>
            <a:r>
              <a:rPr lang="en-US" dirty="0"/>
              <a:t>quantity of specific stock-keeping units </a:t>
            </a:r>
            <a:r>
              <a:rPr lang="en-US" dirty="0" smtClean="0"/>
              <a:t>to be </a:t>
            </a:r>
            <a:r>
              <a:rPr lang="en-US" dirty="0"/>
              <a:t>carried by a store or department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/>
              <a:t>stock-keeping unit (SKU</a:t>
            </a:r>
            <a:r>
              <a:rPr lang="en-US" b="1" dirty="0" smtClean="0"/>
              <a:t>)</a:t>
            </a:r>
            <a:r>
              <a:rPr lang="en-US" b="1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smallest unit for which sales and </a:t>
            </a:r>
            <a:r>
              <a:rPr lang="en-US" dirty="0" smtClean="0"/>
              <a:t>stock records </a:t>
            </a:r>
            <a:r>
              <a:rPr lang="en-US" dirty="0"/>
              <a:t>are </a:t>
            </a:r>
            <a:r>
              <a:rPr lang="en-US" dirty="0" smtClean="0"/>
              <a:t>kept</a:t>
            </a:r>
          </a:p>
          <a:p>
            <a:pPr lvl="1"/>
            <a:r>
              <a:rPr lang="en-US" dirty="0" smtClean="0"/>
              <a:t>SKUs are important for inventory control and product identification</a:t>
            </a:r>
          </a:p>
          <a:p>
            <a:r>
              <a:rPr lang="en-US" dirty="0" smtClean="0"/>
              <a:t>A fashion assortment lists each item by SKU number, including size, price, and color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008643291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Assortment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basic </a:t>
            </a:r>
            <a:r>
              <a:rPr lang="en-US" dirty="0" smtClean="0"/>
              <a:t>stock plan </a:t>
            </a:r>
            <a:r>
              <a:rPr lang="en-US" dirty="0"/>
              <a:t>is a proposed purchase list </a:t>
            </a:r>
            <a:r>
              <a:rPr lang="en-US" dirty="0" smtClean="0"/>
              <a:t>composed </a:t>
            </a:r>
            <a:r>
              <a:rPr lang="en-US" dirty="0"/>
              <a:t>mostly of commodity </a:t>
            </a:r>
            <a:r>
              <a:rPr lang="en-US" dirty="0" smtClean="0"/>
              <a:t>goods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/>
              <a:t>jeans</a:t>
            </a:r>
            <a:r>
              <a:rPr lang="en-US" dirty="0" smtClean="0"/>
              <a:t>, underwear</a:t>
            </a:r>
            <a:r>
              <a:rPr lang="en-US" dirty="0"/>
              <a:t>, hosiery, and men’s dress </a:t>
            </a:r>
            <a:r>
              <a:rPr lang="en-US" dirty="0" smtClean="0"/>
              <a:t>shirts</a:t>
            </a:r>
          </a:p>
          <a:p>
            <a:r>
              <a:rPr lang="en-US" dirty="0"/>
              <a:t>A model stock plan</a:t>
            </a:r>
            <a:r>
              <a:rPr lang="en-US" i="1" dirty="0"/>
              <a:t> </a:t>
            </a:r>
            <a:r>
              <a:rPr lang="en-US" dirty="0"/>
              <a:t>is composed mostly </a:t>
            </a:r>
            <a:r>
              <a:rPr lang="en-US" dirty="0" smtClean="0"/>
              <a:t>of fashion merchandise, so it</a:t>
            </a:r>
          </a:p>
          <a:p>
            <a:pPr lvl="1"/>
            <a:r>
              <a:rPr lang="en-US" dirty="0" smtClean="0"/>
              <a:t>includes items having strong customer appeal for a limited time</a:t>
            </a:r>
          </a:p>
          <a:p>
            <a:pPr lvl="1"/>
            <a:r>
              <a:rPr lang="en-US" dirty="0" smtClean="0"/>
              <a:t>deals with </a:t>
            </a:r>
            <a:r>
              <a:rPr lang="en-US" dirty="0"/>
              <a:t>unpredictability and higher </a:t>
            </a:r>
            <a:r>
              <a:rPr lang="en-US" dirty="0" smtClean="0"/>
              <a:t>risk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3125617408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Assortment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retailers also </a:t>
            </a:r>
            <a:r>
              <a:rPr lang="en-US" dirty="0" smtClean="0"/>
              <a:t>keep </a:t>
            </a:r>
            <a:r>
              <a:rPr lang="en-US" dirty="0"/>
              <a:t>a </a:t>
            </a:r>
            <a:r>
              <a:rPr lang="en-US" dirty="0" smtClean="0"/>
              <a:t>never-out list of key </a:t>
            </a:r>
            <a:r>
              <a:rPr lang="en-US" dirty="0"/>
              <a:t>items or </a:t>
            </a:r>
            <a:r>
              <a:rPr lang="en-US" dirty="0" smtClean="0"/>
              <a:t>best-sellers </a:t>
            </a:r>
            <a:r>
              <a:rPr lang="en-US" dirty="0" smtClean="0"/>
              <a:t>to </a:t>
            </a:r>
            <a:r>
              <a:rPr lang="en-US" dirty="0" smtClean="0"/>
              <a:t>always </a:t>
            </a:r>
            <a:r>
              <a:rPr lang="en-US" dirty="0" smtClean="0"/>
              <a:t>have on hand </a:t>
            </a:r>
            <a:r>
              <a:rPr lang="en-US" dirty="0"/>
              <a:t>and on </a:t>
            </a:r>
            <a:r>
              <a:rPr lang="en-US" dirty="0" smtClean="0"/>
              <a:t>display</a:t>
            </a:r>
          </a:p>
          <a:p>
            <a:pPr lvl="1"/>
            <a:r>
              <a:rPr lang="en-US" dirty="0" smtClean="0"/>
              <a:t>If these high-demand items are ever out of stock, a permanent loss of sales results</a:t>
            </a:r>
          </a:p>
          <a:p>
            <a:r>
              <a:rPr lang="en-US" dirty="0" smtClean="0"/>
              <a:t>Retailers need enough merchandise breadth and sufficient depth to prevent </a:t>
            </a:r>
            <a:r>
              <a:rPr lang="en-US" i="1" dirty="0" smtClean="0"/>
              <a:t>stock-outs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when the store is out of a particular item</a:t>
            </a:r>
          </a:p>
        </p:txBody>
      </p:sp>
    </p:spTree>
    <p:extLst>
      <p:ext uri="{BB962C8B-B14F-4D97-AF65-F5344CB8AC3E}">
        <p14:creationId xmlns:p14="http://schemas.microsoft.com/office/powerpoint/2010/main" xmlns="" val="997214541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5123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Additional </a:t>
            </a:r>
            <a:r>
              <a:rPr lang="en-US" dirty="0" smtClean="0"/>
              <a:t>Planning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02" y="1367161"/>
            <a:ext cx="8962698" cy="5255584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of brands to stock is a concern</a:t>
            </a:r>
          </a:p>
          <a:p>
            <a:pPr lvl="1"/>
            <a:r>
              <a:rPr lang="en-US" dirty="0" smtClean="0"/>
              <a:t>Substitute products, which can </a:t>
            </a:r>
            <a:r>
              <a:rPr lang="en-US" dirty="0"/>
              <a:t>be </a:t>
            </a:r>
            <a:r>
              <a:rPr lang="en-US" dirty="0" smtClean="0"/>
              <a:t>used in </a:t>
            </a:r>
            <a:r>
              <a:rPr lang="en-US" dirty="0"/>
              <a:t>place of each </a:t>
            </a:r>
            <a:r>
              <a:rPr lang="en-US" dirty="0" smtClean="0"/>
              <a:t>other, rarely increase sales</a:t>
            </a:r>
          </a:p>
          <a:p>
            <a:pPr lvl="1"/>
            <a:r>
              <a:rPr lang="en-US" b="1" dirty="0" smtClean="0"/>
              <a:t>Complementary products</a:t>
            </a:r>
            <a:r>
              <a:rPr lang="en-US" dirty="0" smtClean="0"/>
              <a:t>, which supplement or accessorize other products, increase </a:t>
            </a:r>
            <a:r>
              <a:rPr lang="en-US" dirty="0"/>
              <a:t>store sales without negatively </a:t>
            </a:r>
            <a:r>
              <a:rPr lang="en-US" dirty="0" smtClean="0"/>
              <a:t>impacting other products</a:t>
            </a:r>
          </a:p>
          <a:p>
            <a:r>
              <a:rPr lang="en-US" b="1" dirty="0" smtClean="0"/>
              <a:t>Specification buying</a:t>
            </a:r>
            <a:r>
              <a:rPr lang="en-US" b="1" i="1" dirty="0" smtClean="0"/>
              <a:t> </a:t>
            </a:r>
            <a:r>
              <a:rPr lang="en-US" dirty="0" smtClean="0"/>
              <a:t>is submitting definite specifications to a manufacturer rather than looking for goods already produced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1387263289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6139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Additional </a:t>
            </a:r>
            <a:r>
              <a:rPr lang="en-US" dirty="0" smtClean="0"/>
              <a:t>Planning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consignment buying</a:t>
            </a:r>
            <a:r>
              <a:rPr lang="en-US" dirty="0" smtClean="0"/>
              <a:t>, the supplier retains </a:t>
            </a:r>
            <a:r>
              <a:rPr lang="en-US" dirty="0"/>
              <a:t>title to the </a:t>
            </a:r>
            <a:r>
              <a:rPr lang="en-US" dirty="0" smtClean="0"/>
              <a:t>merchandise until it is sold </a:t>
            </a:r>
          </a:p>
          <a:p>
            <a:r>
              <a:rPr lang="en-US" dirty="0" smtClean="0"/>
              <a:t>With </a:t>
            </a:r>
            <a:r>
              <a:rPr lang="en-US" i="1" dirty="0" smtClean="0"/>
              <a:t>memorandum buying</a:t>
            </a:r>
            <a:r>
              <a:rPr lang="en-US" dirty="0" smtClean="0"/>
              <a:t>, the retailer </a:t>
            </a:r>
            <a:r>
              <a:rPr lang="en-US" dirty="0"/>
              <a:t>takes title to the goods </a:t>
            </a:r>
            <a:r>
              <a:rPr lang="en-US" dirty="0" smtClean="0"/>
              <a:t>received</a:t>
            </a:r>
            <a:r>
              <a:rPr lang="en-US" dirty="0"/>
              <a:t>, but unsold goods may </a:t>
            </a:r>
            <a:r>
              <a:rPr lang="en-US" dirty="0" smtClean="0"/>
              <a:t>be returned after </a:t>
            </a:r>
            <a:r>
              <a:rPr lang="en-US" dirty="0"/>
              <a:t>a specified </a:t>
            </a:r>
            <a:r>
              <a:rPr lang="en-US" dirty="0" smtClean="0"/>
              <a:t>time</a:t>
            </a:r>
          </a:p>
          <a:p>
            <a:r>
              <a:rPr lang="en-US" i="1" dirty="0" smtClean="0"/>
              <a:t>Regular price-line buying </a:t>
            </a:r>
            <a:r>
              <a:rPr lang="en-US" dirty="0" smtClean="0"/>
              <a:t>involves writing orders for merchandise at regular price during market times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899554566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5123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Additional </a:t>
            </a:r>
            <a:r>
              <a:rPr lang="en-US" dirty="0" smtClean="0"/>
              <a:t>Planning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2" y="1367161"/>
            <a:ext cx="8922058" cy="5255584"/>
          </a:xfrm>
        </p:spPr>
        <p:txBody>
          <a:bodyPr>
            <a:normAutofit/>
          </a:bodyPr>
          <a:lstStyle/>
          <a:p>
            <a:r>
              <a:rPr lang="en-US" i="1" dirty="0" smtClean="0"/>
              <a:t>Advance buying </a:t>
            </a:r>
            <a:r>
              <a:rPr lang="en-US" dirty="0" smtClean="0"/>
              <a:t>is done well ahead of the desired shipment date and usually involves a lower price for the merchandise </a:t>
            </a:r>
          </a:p>
          <a:p>
            <a:r>
              <a:rPr lang="en-US" i="1" dirty="0" smtClean="0"/>
              <a:t>Promotional buying </a:t>
            </a:r>
            <a:r>
              <a:rPr lang="en-US" dirty="0" smtClean="0"/>
              <a:t>is the purchase of items at special low prices to offer at reduced prices</a:t>
            </a:r>
          </a:p>
          <a:p>
            <a:r>
              <a:rPr lang="en-US" dirty="0" smtClean="0"/>
              <a:t>Low-price </a:t>
            </a:r>
            <a:r>
              <a:rPr lang="en-US" i="1" dirty="0" smtClean="0"/>
              <a:t>clearance merchandise </a:t>
            </a:r>
            <a:r>
              <a:rPr lang="en-US" dirty="0" smtClean="0"/>
              <a:t>can be</a:t>
            </a:r>
          </a:p>
          <a:p>
            <a:pPr lvl="1"/>
            <a:r>
              <a:rPr lang="en-US" dirty="0" smtClean="0"/>
              <a:t>odd lots—a broken or unbalanced assortment</a:t>
            </a:r>
          </a:p>
          <a:p>
            <a:pPr lvl="1"/>
            <a:r>
              <a:rPr lang="en-US" dirty="0" smtClean="0"/>
              <a:t>irregulars—items with small imperfections</a:t>
            </a:r>
          </a:p>
          <a:p>
            <a:pPr lvl="1"/>
            <a:r>
              <a:rPr lang="en-US" dirty="0" smtClean="0"/>
              <a:t>closeout goods—discontinued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1983045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0043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Ongoing </a:t>
            </a:r>
            <a:r>
              <a:rPr lang="en-US" dirty="0" smtClean="0"/>
              <a:t>Inventory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Older ways of recording </a:t>
            </a:r>
            <a:r>
              <a:rPr lang="en-US" dirty="0"/>
              <a:t>sales </a:t>
            </a:r>
            <a:r>
              <a:rPr lang="en-US" dirty="0" smtClean="0"/>
              <a:t>of specific items—stub-ticket </a:t>
            </a:r>
            <a:r>
              <a:rPr lang="en-US" dirty="0"/>
              <a:t>control and </a:t>
            </a:r>
            <a:r>
              <a:rPr lang="en-US" dirty="0" smtClean="0"/>
              <a:t>card-control—are only used by small retailers</a:t>
            </a:r>
          </a:p>
          <a:p>
            <a:r>
              <a:rPr lang="en-US" dirty="0" smtClean="0"/>
              <a:t>Most retailers now use faster and more accurate computerized inventory-management systems</a:t>
            </a:r>
          </a:p>
          <a:p>
            <a:pPr lvl="1"/>
            <a:r>
              <a:rPr lang="en-US" dirty="0" smtClean="0"/>
              <a:t>Stock control technology is called electronic point-of-sale (EPOS) equipment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39806000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0043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Ongoing </a:t>
            </a:r>
            <a:r>
              <a:rPr lang="en-US" dirty="0" smtClean="0"/>
              <a:t>Inventory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Retailing is now at the point of </a:t>
            </a:r>
            <a:r>
              <a:rPr lang="en-US" b="1" dirty="0" smtClean="0"/>
              <a:t>vendor-managed inventory (VMI)</a:t>
            </a:r>
            <a:endParaRPr lang="en-US" dirty="0" smtClean="0"/>
          </a:p>
          <a:p>
            <a:pPr lvl="1"/>
            <a:r>
              <a:rPr lang="en-US" dirty="0" smtClean="0"/>
              <a:t>Electronic point-of-sale data goes to an apparel maker’s computers to calculate what and how much new inventory is needed in each store</a:t>
            </a:r>
          </a:p>
          <a:p>
            <a:r>
              <a:rPr lang="en-US" dirty="0" smtClean="0"/>
              <a:t>In this streamlined supply chain, sales </a:t>
            </a:r>
            <a:r>
              <a:rPr lang="en-US" dirty="0"/>
              <a:t>and inventory </a:t>
            </a:r>
            <a:r>
              <a:rPr lang="en-US" dirty="0" smtClean="0"/>
              <a:t>turnover rates </a:t>
            </a:r>
            <a:r>
              <a:rPr lang="en-US" dirty="0"/>
              <a:t>have </a:t>
            </a:r>
            <a:r>
              <a:rPr lang="en-US" dirty="0" smtClean="0"/>
              <a:t>increased while costs have decreased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9963377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79" y="1083076"/>
            <a:ext cx="8749321" cy="54331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buyer’s activities include </a:t>
            </a:r>
            <a:r>
              <a:rPr lang="en-US" sz="3200" dirty="0"/>
              <a:t>locating </a:t>
            </a:r>
            <a:r>
              <a:rPr lang="en-US" sz="3200" dirty="0" smtClean="0"/>
              <a:t>and selecting </a:t>
            </a:r>
            <a:r>
              <a:rPr lang="en-US" sz="3200" dirty="0"/>
              <a:t>the right vendors, or </a:t>
            </a:r>
            <a:r>
              <a:rPr lang="en-US" sz="3200" dirty="0" smtClean="0"/>
              <a:t>merchandise suppliers</a:t>
            </a:r>
          </a:p>
          <a:p>
            <a:r>
              <a:rPr lang="en-US" sz="3200" dirty="0" smtClean="0"/>
              <a:t>Advantages to buying directly from producers:</a:t>
            </a:r>
          </a:p>
          <a:p>
            <a:pPr lvl="1"/>
            <a:r>
              <a:rPr lang="en-US" sz="2800" dirty="0" smtClean="0"/>
              <a:t>The goods are usually the latest styles</a:t>
            </a:r>
          </a:p>
          <a:p>
            <a:pPr lvl="1"/>
            <a:r>
              <a:rPr lang="en-US" sz="2800" dirty="0" smtClean="0"/>
              <a:t>Prices are lower</a:t>
            </a:r>
          </a:p>
          <a:p>
            <a:pPr lvl="1"/>
            <a:r>
              <a:rPr lang="en-US" sz="2800" dirty="0" smtClean="0"/>
              <a:t>Goods can be made to the retailer’s specifications</a:t>
            </a:r>
          </a:p>
          <a:p>
            <a:pPr lvl="1"/>
            <a:r>
              <a:rPr lang="en-US" sz="2800" dirty="0" smtClean="0"/>
              <a:t>Merchandising support is usually available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655147276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4107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 smtClean="0"/>
              <a:t>Selecting Merchandise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Wholesalers purchase large quantities </a:t>
            </a:r>
            <a:r>
              <a:rPr lang="en-US" dirty="0" smtClean="0"/>
              <a:t>of goods </a:t>
            </a:r>
            <a:r>
              <a:rPr lang="en-US" dirty="0"/>
              <a:t>from manufacturers, store the </a:t>
            </a:r>
            <a:r>
              <a:rPr lang="en-US" dirty="0" smtClean="0"/>
              <a:t>goods, </a:t>
            </a:r>
            <a:r>
              <a:rPr lang="en-US" dirty="0"/>
              <a:t>and </a:t>
            </a:r>
            <a:r>
              <a:rPr lang="en-US" dirty="0" smtClean="0"/>
              <a:t>sell small </a:t>
            </a:r>
            <a:r>
              <a:rPr lang="en-US" dirty="0"/>
              <a:t>quantities to </a:t>
            </a:r>
            <a:r>
              <a:rPr lang="en-US" dirty="0" smtClean="0"/>
              <a:t>retailers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used mostly for </a:t>
            </a:r>
            <a:r>
              <a:rPr lang="en-US" dirty="0" smtClean="0"/>
              <a:t>convenience goods</a:t>
            </a:r>
          </a:p>
          <a:p>
            <a:r>
              <a:rPr lang="en-US" dirty="0" smtClean="0"/>
              <a:t>Websites and catalogs are used to source goods, usually basic items</a:t>
            </a:r>
          </a:p>
          <a:p>
            <a:pPr lvl="1"/>
            <a:r>
              <a:rPr lang="en-US" dirty="0" smtClean="0"/>
              <a:t>Sales catalogs contain item photos or drawings and sometimes fabric swatches</a:t>
            </a:r>
          </a:p>
          <a:p>
            <a:pPr lvl="1"/>
            <a:r>
              <a:rPr lang="en-US" dirty="0" smtClean="0"/>
              <a:t>“Video catalogs” may be sent on CDs</a:t>
            </a:r>
          </a:p>
        </p:txBody>
      </p:sp>
    </p:spTree>
    <p:extLst>
      <p:ext uri="{BB962C8B-B14F-4D97-AF65-F5344CB8AC3E}">
        <p14:creationId xmlns:p14="http://schemas.microsoft.com/office/powerpoint/2010/main" xmlns="" val="27502966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Describe</a:t>
            </a:r>
            <a:r>
              <a:rPr lang="en-US" sz="3200" dirty="0" smtClean="0">
                <a:solidFill>
                  <a:schemeClr val="tx1"/>
                </a:solidFill>
              </a:rPr>
              <a:t> the merchandise planning function.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Outline</a:t>
            </a:r>
            <a:r>
              <a:rPr lang="en-US" sz="3200" dirty="0" smtClean="0">
                <a:solidFill>
                  <a:schemeClr val="tx1"/>
                </a:solidFill>
              </a:rPr>
              <a:t> internal and external sources of planning information.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Explain</a:t>
            </a:r>
            <a:r>
              <a:rPr lang="en-US" sz="3200" dirty="0" smtClean="0">
                <a:solidFill>
                  <a:schemeClr val="tx1"/>
                </a:solidFill>
              </a:rPr>
              <a:t> factors to be considered in preparing financial and merchandise assortment buying plans.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Importers’ merchandise is </a:t>
            </a:r>
            <a:r>
              <a:rPr lang="en-US" dirty="0" smtClean="0"/>
              <a:t>produced overseas</a:t>
            </a:r>
            <a:r>
              <a:rPr lang="en-US" dirty="0"/>
              <a:t>, usually in countries with low </a:t>
            </a:r>
            <a:r>
              <a:rPr lang="en-US" dirty="0" smtClean="0"/>
              <a:t>wage rates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goods </a:t>
            </a:r>
            <a:r>
              <a:rPr lang="en-US" dirty="0" smtClean="0"/>
              <a:t>are sold </a:t>
            </a:r>
            <a:r>
              <a:rPr lang="en-US" dirty="0"/>
              <a:t>through showrooms in </a:t>
            </a:r>
            <a:r>
              <a:rPr lang="en-US" dirty="0" smtClean="0"/>
              <a:t>the American </a:t>
            </a:r>
            <a:r>
              <a:rPr lang="en-US" dirty="0"/>
              <a:t>market</a:t>
            </a:r>
          </a:p>
          <a:p>
            <a:pPr lvl="1"/>
            <a:r>
              <a:rPr lang="en-US" dirty="0" smtClean="0"/>
              <a:t>Foreign </a:t>
            </a:r>
            <a:r>
              <a:rPr lang="en-US" dirty="0"/>
              <a:t>producers sometimes </a:t>
            </a:r>
            <a:r>
              <a:rPr lang="en-US" dirty="0" smtClean="0"/>
              <a:t>have agents </a:t>
            </a:r>
            <a:r>
              <a:rPr lang="en-US" dirty="0"/>
              <a:t>in this country that take orders </a:t>
            </a:r>
            <a:endParaRPr lang="en-US" dirty="0" smtClean="0"/>
          </a:p>
          <a:p>
            <a:pPr lvl="1"/>
            <a:r>
              <a:rPr lang="en-US" dirty="0" smtClean="0"/>
              <a:t>Mass merchandise retailers </a:t>
            </a:r>
            <a:r>
              <a:rPr lang="en-US" dirty="0"/>
              <a:t>buy a great amount of foreign </a:t>
            </a:r>
            <a:r>
              <a:rPr lang="en-US" dirty="0" smtClean="0"/>
              <a:t>goods from </a:t>
            </a:r>
            <a:r>
              <a:rPr lang="en-US" dirty="0"/>
              <a:t>overseas </a:t>
            </a:r>
            <a:r>
              <a:rPr lang="en-US" dirty="0" smtClean="0"/>
              <a:t>manufacturers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8811349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Evaluating </a:t>
            </a:r>
            <a:r>
              <a:rPr lang="en-US" dirty="0" smtClean="0"/>
              <a:t>Vendor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vendor’s merchandise must be </a:t>
            </a:r>
            <a:r>
              <a:rPr lang="en-US" dirty="0"/>
              <a:t>suited to the retailer’s customer group, price</a:t>
            </a:r>
            <a:r>
              <a:rPr lang="en-US" dirty="0" smtClean="0"/>
              <a:t>, quality</a:t>
            </a:r>
            <a:r>
              <a:rPr lang="en-US" dirty="0"/>
              <a:t>, fit, and fashion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Business policies must be compatible</a:t>
            </a:r>
          </a:p>
          <a:p>
            <a:r>
              <a:rPr lang="en-US" dirty="0" smtClean="0"/>
              <a:t>Vendor services might include training of salespeople and promotional assistance</a:t>
            </a:r>
          </a:p>
          <a:p>
            <a:pPr lvl="1"/>
            <a:r>
              <a:rPr lang="en-US" dirty="0" smtClean="0"/>
              <a:t>To maximize vendor services, the concept of </a:t>
            </a:r>
            <a:r>
              <a:rPr lang="en-US" b="1" dirty="0" smtClean="0"/>
              <a:t>floor-ready merchandise (FRM)</a:t>
            </a:r>
            <a:r>
              <a:rPr lang="en-US" dirty="0" smtClean="0"/>
              <a:t> is often specified</a:t>
            </a:r>
          </a:p>
        </p:txBody>
      </p:sp>
    </p:spTree>
    <p:extLst>
      <p:ext uri="{BB962C8B-B14F-4D97-AF65-F5344CB8AC3E}">
        <p14:creationId xmlns:p14="http://schemas.microsoft.com/office/powerpoint/2010/main" xmlns="" val="618338352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FRM means that items shipped to </a:t>
            </a:r>
            <a:r>
              <a:rPr lang="en-US" dirty="0"/>
              <a:t>the </a:t>
            </a:r>
            <a:r>
              <a:rPr lang="en-US" dirty="0" smtClean="0"/>
              <a:t>store are ready </a:t>
            </a:r>
            <a:r>
              <a:rPr lang="en-US" dirty="0"/>
              <a:t>to </a:t>
            </a:r>
            <a:r>
              <a:rPr lang="en-US" dirty="0" smtClean="0"/>
              <a:t>go directly onto </a:t>
            </a:r>
            <a:r>
              <a:rPr lang="en-US" dirty="0"/>
              <a:t>the selling floor without </a:t>
            </a:r>
            <a:r>
              <a:rPr lang="en-US" dirty="0" smtClean="0"/>
              <a:t>additional preparation</a:t>
            </a:r>
          </a:p>
          <a:p>
            <a:r>
              <a:rPr lang="en-US" dirty="0" smtClean="0"/>
              <a:t>Turnaround time  for orders is an important consideration</a:t>
            </a:r>
          </a:p>
          <a:p>
            <a:pPr lvl="1"/>
            <a:r>
              <a:rPr lang="en-US" dirty="0" smtClean="0"/>
              <a:t>Buyers keep files on vendors used through the years with contact information and notes on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133173"/>
      </p:ext>
    </p:extLst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Selecting </a:t>
            </a:r>
            <a:r>
              <a:rPr lang="en-US" dirty="0" smtClean="0"/>
              <a:t>Specific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Buyers should establish a well-selected group of vendors while being alert for new sources</a:t>
            </a:r>
          </a:p>
          <a:p>
            <a:pPr lvl="1"/>
            <a:r>
              <a:rPr lang="en-US" dirty="0" smtClean="0"/>
              <a:t>Key </a:t>
            </a:r>
            <a:r>
              <a:rPr lang="en-US" dirty="0"/>
              <a:t>resources </a:t>
            </a:r>
            <a:r>
              <a:rPr lang="en-US" dirty="0" smtClean="0"/>
              <a:t>or preferred vendor lists</a:t>
            </a:r>
            <a:r>
              <a:rPr lang="en-US" i="1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developed for </a:t>
            </a:r>
            <a:r>
              <a:rPr lang="en-US" dirty="0" smtClean="0"/>
              <a:t>each category </a:t>
            </a:r>
            <a:r>
              <a:rPr lang="en-US" dirty="0"/>
              <a:t>of </a:t>
            </a:r>
            <a:r>
              <a:rPr lang="en-US" dirty="0" smtClean="0"/>
              <a:t>goods</a:t>
            </a:r>
          </a:p>
          <a:p>
            <a:pPr lvl="1"/>
            <a:r>
              <a:rPr lang="en-US" dirty="0" smtClean="0"/>
              <a:t>Classification resources are vendors that specialize </a:t>
            </a:r>
            <a:r>
              <a:rPr lang="en-US" dirty="0"/>
              <a:t>in </a:t>
            </a:r>
            <a:r>
              <a:rPr lang="en-US" dirty="0" smtClean="0"/>
              <a:t>certain products</a:t>
            </a:r>
          </a:p>
          <a:p>
            <a:r>
              <a:rPr lang="en-US" dirty="0" smtClean="0"/>
              <a:t>A company must consider the number of resources needed to achieve its goals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907787746"/>
      </p:ext>
    </p:extLst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Selecting </a:t>
            </a:r>
            <a:r>
              <a:rPr lang="en-US" dirty="0" smtClean="0"/>
              <a:t>Specific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Buyers should regularly determine if </a:t>
            </a:r>
            <a:r>
              <a:rPr lang="en-US" dirty="0" smtClean="0"/>
              <a:t>their vendors </a:t>
            </a:r>
            <a:r>
              <a:rPr lang="en-US" dirty="0"/>
              <a:t>are keeping pace with </a:t>
            </a:r>
            <a:r>
              <a:rPr lang="en-US" dirty="0" smtClean="0"/>
              <a:t>ever-changing customer </a:t>
            </a:r>
            <a:r>
              <a:rPr lang="en-US" dirty="0"/>
              <a:t>buying </a:t>
            </a:r>
            <a:r>
              <a:rPr lang="en-US" dirty="0" smtClean="0"/>
              <a:t>patterns</a:t>
            </a:r>
          </a:p>
          <a:p>
            <a:r>
              <a:rPr lang="en-US" dirty="0"/>
              <a:t>A new, efficient method is “e-sourcing</a:t>
            </a:r>
            <a:r>
              <a:rPr lang="en-US" dirty="0" smtClean="0"/>
              <a:t>” through </a:t>
            </a:r>
            <a:r>
              <a:rPr lang="en-US" dirty="0"/>
              <a:t>global online </a:t>
            </a:r>
            <a:r>
              <a:rPr lang="en-US" dirty="0" smtClean="0"/>
              <a:t>networks </a:t>
            </a:r>
            <a:r>
              <a:rPr lang="en-US" dirty="0"/>
              <a:t>to which </a:t>
            </a:r>
            <a:r>
              <a:rPr lang="en-US" dirty="0" smtClean="0"/>
              <a:t>vendors and </a:t>
            </a:r>
            <a:r>
              <a:rPr lang="en-US" dirty="0"/>
              <a:t>retail buyers </a:t>
            </a:r>
            <a:r>
              <a:rPr lang="en-US" dirty="0" smtClean="0"/>
              <a:t>subscribe</a:t>
            </a:r>
          </a:p>
          <a:p>
            <a:pPr lvl="1"/>
            <a:r>
              <a:rPr lang="en-US" dirty="0"/>
              <a:t>Buyers can </a:t>
            </a:r>
            <a:r>
              <a:rPr lang="en-US" dirty="0" smtClean="0"/>
              <a:t>send e-mail </a:t>
            </a:r>
            <a:r>
              <a:rPr lang="en-US" dirty="0"/>
              <a:t>requests to many </a:t>
            </a:r>
            <a:r>
              <a:rPr lang="en-US" dirty="0" smtClean="0"/>
              <a:t>manufacturers of </a:t>
            </a:r>
            <a:r>
              <a:rPr lang="en-US" dirty="0"/>
              <a:t>specific types </a:t>
            </a:r>
            <a:r>
              <a:rPr lang="en-US"/>
              <a:t>of </a:t>
            </a:r>
            <a:r>
              <a:rPr lang="en-US" smtClean="0"/>
              <a:t>goods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31399643"/>
      </p:ext>
    </p:extLst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267" y="1083077"/>
            <a:ext cx="7873424" cy="486052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Retailers </a:t>
            </a:r>
            <a:r>
              <a:rPr lang="en-US" sz="3200" dirty="0" smtClean="0">
                <a:solidFill>
                  <a:schemeClr val="tx1"/>
                </a:solidFill>
              </a:rPr>
              <a:t>must </a:t>
            </a:r>
            <a:r>
              <a:rPr lang="en-US" sz="3200" dirty="0">
                <a:solidFill>
                  <a:schemeClr val="tx1"/>
                </a:solidFill>
              </a:rPr>
              <a:t>decide if they </a:t>
            </a:r>
            <a:r>
              <a:rPr lang="en-US" sz="3200" dirty="0" smtClean="0">
                <a:solidFill>
                  <a:schemeClr val="tx1"/>
                </a:solidFill>
              </a:rPr>
              <a:t>should emphasize </a:t>
            </a:r>
            <a:r>
              <a:rPr lang="en-US" sz="3200" dirty="0">
                <a:solidFill>
                  <a:schemeClr val="tx1"/>
                </a:solidFill>
              </a:rPr>
              <a:t>designer names, national brands, </a:t>
            </a:r>
            <a:r>
              <a:rPr lang="en-US" sz="3200" dirty="0" smtClean="0">
                <a:solidFill>
                  <a:schemeClr val="tx1"/>
                </a:solidFill>
              </a:rPr>
              <a:t>or their own </a:t>
            </a:r>
            <a:r>
              <a:rPr lang="en-US" sz="3200" dirty="0">
                <a:solidFill>
                  <a:schemeClr val="tx1"/>
                </a:solidFill>
              </a:rPr>
              <a:t>private label </a:t>
            </a:r>
            <a:r>
              <a:rPr lang="en-US" sz="3200" dirty="0" smtClean="0">
                <a:solidFill>
                  <a:schemeClr val="tx1"/>
                </a:solidFill>
              </a:rPr>
              <a:t>goods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Many </a:t>
            </a:r>
            <a:r>
              <a:rPr lang="en-US" sz="2800" dirty="0">
                <a:solidFill>
                  <a:schemeClr val="tx1"/>
                </a:solidFill>
              </a:rPr>
              <a:t>designer names and </a:t>
            </a:r>
            <a:r>
              <a:rPr lang="en-US" sz="2800" dirty="0" smtClean="0">
                <a:solidFill>
                  <a:schemeClr val="tx1"/>
                </a:solidFill>
              </a:rPr>
              <a:t>manufacturer  brands represent </a:t>
            </a:r>
            <a:r>
              <a:rPr lang="en-US" sz="2800" dirty="0">
                <a:solidFill>
                  <a:schemeClr val="tx1"/>
                </a:solidFill>
              </a:rPr>
              <a:t>prestige </a:t>
            </a:r>
            <a:r>
              <a:rPr lang="en-US" sz="2800" dirty="0" smtClean="0">
                <a:solidFill>
                  <a:schemeClr val="tx1"/>
                </a:solidFill>
              </a:rPr>
              <a:t>and quality </a:t>
            </a:r>
            <a:r>
              <a:rPr lang="en-US" sz="2800" dirty="0">
                <a:solidFill>
                  <a:schemeClr val="tx1"/>
                </a:solidFill>
              </a:rPr>
              <a:t>to consumers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200" dirty="0">
                <a:solidFill>
                  <a:schemeClr val="tx1"/>
                </a:solidFill>
              </a:rPr>
              <a:t>Name-brand producers often </a:t>
            </a:r>
            <a:r>
              <a:rPr lang="en-US" sz="3200" dirty="0" smtClean="0">
                <a:solidFill>
                  <a:schemeClr val="tx1"/>
                </a:solidFill>
              </a:rPr>
              <a:t>place requirements </a:t>
            </a:r>
            <a:r>
              <a:rPr lang="en-US" sz="3200" dirty="0">
                <a:solidFill>
                  <a:schemeClr val="tx1"/>
                </a:solidFill>
              </a:rPr>
              <a:t>on retailers who carry their </a:t>
            </a:r>
            <a:r>
              <a:rPr lang="en-US" sz="3200" dirty="0" smtClean="0">
                <a:solidFill>
                  <a:schemeClr val="tx1"/>
                </a:solidFill>
              </a:rPr>
              <a:t>goods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Fashion Insights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833935561"/>
      </p:ext>
    </p:extLst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6139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Brand </a:t>
            </a:r>
            <a:r>
              <a:rPr lang="en-US" dirty="0" smtClean="0"/>
              <a:t>Names Versus </a:t>
            </a:r>
            <a:r>
              <a:rPr lang="en-US" dirty="0"/>
              <a:t>Private </a:t>
            </a:r>
            <a:r>
              <a:rPr lang="en-US" dirty="0" smtClean="0"/>
              <a:t>Label Merchandise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Private label (house brand) merchandise </a:t>
            </a:r>
            <a:r>
              <a:rPr lang="en-US" dirty="0" smtClean="0"/>
              <a:t>is produced </a:t>
            </a:r>
            <a:r>
              <a:rPr lang="en-US" dirty="0"/>
              <a:t>specifically for a retailer and </a:t>
            </a:r>
            <a:r>
              <a:rPr lang="en-US" dirty="0" smtClean="0"/>
              <a:t>contains the </a:t>
            </a:r>
            <a:r>
              <a:rPr lang="en-US" dirty="0"/>
              <a:t>retailer’s </a:t>
            </a:r>
            <a:r>
              <a:rPr lang="en-US" dirty="0" smtClean="0"/>
              <a:t>trademark </a:t>
            </a:r>
            <a:r>
              <a:rPr lang="en-US" dirty="0"/>
              <a:t>or </a:t>
            </a:r>
            <a:r>
              <a:rPr lang="en-US" dirty="0" smtClean="0"/>
              <a:t>brand</a:t>
            </a:r>
          </a:p>
          <a:p>
            <a:r>
              <a:rPr lang="en-US" dirty="0"/>
              <a:t>As mass merchandisers </a:t>
            </a:r>
            <a:r>
              <a:rPr lang="en-US" dirty="0" smtClean="0"/>
              <a:t>capture a larger </a:t>
            </a:r>
            <a:r>
              <a:rPr lang="en-US" dirty="0"/>
              <a:t>share of retail sales, private label </a:t>
            </a:r>
            <a:r>
              <a:rPr lang="en-US" dirty="0" smtClean="0"/>
              <a:t>goods gain </a:t>
            </a:r>
            <a:r>
              <a:rPr lang="en-US" dirty="0"/>
              <a:t>in </a:t>
            </a:r>
            <a:r>
              <a:rPr lang="en-US" dirty="0" smtClean="0"/>
              <a:t>popularity</a:t>
            </a:r>
          </a:p>
          <a:p>
            <a:pPr lvl="1"/>
            <a:r>
              <a:rPr lang="en-US" dirty="0"/>
              <a:t>For private label manufacturing, </a:t>
            </a:r>
            <a:r>
              <a:rPr lang="en-US" dirty="0" smtClean="0"/>
              <a:t>retailers provide specifications </a:t>
            </a:r>
            <a:r>
              <a:rPr lang="en-US" dirty="0"/>
              <a:t>and </a:t>
            </a:r>
            <a:r>
              <a:rPr lang="en-US" dirty="0" smtClean="0"/>
              <a:t>design samples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10456"/>
      </p:ext>
    </p:extLst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Offshore Sourcing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Offshore sourcing</a:t>
            </a:r>
            <a:r>
              <a:rPr lang="en-US" i="1" dirty="0"/>
              <a:t> </a:t>
            </a:r>
            <a:r>
              <a:rPr lang="en-US" dirty="0"/>
              <a:t>is the term used </a:t>
            </a:r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goods </a:t>
            </a:r>
            <a:r>
              <a:rPr lang="en-US" dirty="0"/>
              <a:t>are bought from overseas </a:t>
            </a:r>
            <a:r>
              <a:rPr lang="en-US" dirty="0" smtClean="0"/>
              <a:t>producers or</a:t>
            </a:r>
          </a:p>
          <a:p>
            <a:pPr lvl="1"/>
            <a:r>
              <a:rPr lang="en-US" dirty="0" smtClean="0"/>
              <a:t>private </a:t>
            </a:r>
            <a:r>
              <a:rPr lang="en-US" dirty="0"/>
              <a:t>label goods are </a:t>
            </a:r>
            <a:r>
              <a:rPr lang="en-US" dirty="0" smtClean="0"/>
              <a:t>contracted to </a:t>
            </a:r>
            <a:r>
              <a:rPr lang="en-US" dirty="0"/>
              <a:t>be made by foreign manufacturing </a:t>
            </a:r>
            <a:r>
              <a:rPr lang="en-US" dirty="0" smtClean="0"/>
              <a:t>plants</a:t>
            </a:r>
          </a:p>
          <a:p>
            <a:r>
              <a:rPr lang="en-US" dirty="0"/>
              <a:t>Most </a:t>
            </a:r>
            <a:r>
              <a:rPr lang="en-US" dirty="0" smtClean="0"/>
              <a:t>buyers’ plans include offshore sourcing </a:t>
            </a:r>
            <a:r>
              <a:rPr lang="en-US" dirty="0"/>
              <a:t>since </a:t>
            </a:r>
            <a:r>
              <a:rPr lang="en-US" dirty="0" smtClean="0"/>
              <a:t>the goods are usually cheaper</a:t>
            </a:r>
          </a:p>
          <a:p>
            <a:pPr lvl="1"/>
            <a:r>
              <a:rPr lang="en-US" dirty="0" smtClean="0"/>
              <a:t>U.S. apparel producers try to persuade retailers to buy domestically sourced goods to save American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7968083"/>
      </p:ext>
    </p:extLst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Offshore sourcing involves risks because</a:t>
            </a:r>
          </a:p>
          <a:p>
            <a:pPr lvl="1"/>
            <a:r>
              <a:rPr lang="en-US" sz="2800" dirty="0" smtClean="0"/>
              <a:t>fashion timing is difficult </a:t>
            </a:r>
          </a:p>
          <a:p>
            <a:pPr lvl="1"/>
            <a:r>
              <a:rPr lang="en-US" sz="2800" dirty="0" smtClean="0"/>
              <a:t>imports </a:t>
            </a:r>
            <a:r>
              <a:rPr lang="en-US" sz="2800" dirty="0"/>
              <a:t>limit the ability </a:t>
            </a:r>
            <a:r>
              <a:rPr lang="en-US" sz="2800" dirty="0" smtClean="0"/>
              <a:t>of retailers </a:t>
            </a:r>
            <a:r>
              <a:rPr lang="en-US" sz="2800" dirty="0"/>
              <a:t>to respond quickly to the market, </a:t>
            </a:r>
            <a:r>
              <a:rPr lang="en-US" sz="2800" dirty="0" smtClean="0"/>
              <a:t>such as </a:t>
            </a:r>
            <a:r>
              <a:rPr lang="en-US" sz="2800" dirty="0"/>
              <a:t>with </a:t>
            </a:r>
            <a:r>
              <a:rPr lang="en-US" sz="2800" dirty="0" smtClean="0"/>
              <a:t>reorders</a:t>
            </a:r>
          </a:p>
          <a:p>
            <a:pPr lvl="1"/>
            <a:r>
              <a:rPr lang="en-US" sz="2800" dirty="0" smtClean="0"/>
              <a:t>communications may be </a:t>
            </a:r>
            <a:r>
              <a:rPr lang="en-US" sz="2800" dirty="0"/>
              <a:t>difficult between the retailer and </a:t>
            </a:r>
            <a:r>
              <a:rPr lang="en-US" sz="2800" dirty="0" smtClean="0"/>
              <a:t>offshore producer </a:t>
            </a:r>
            <a:r>
              <a:rPr lang="en-US" sz="2800" dirty="0"/>
              <a:t>because of geographic distances </a:t>
            </a:r>
            <a:r>
              <a:rPr lang="en-US" sz="2800" dirty="0" smtClean="0"/>
              <a:t>and language barriers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649135898"/>
      </p:ext>
    </p:extLst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Fashion merchandisers must analyze fashion trends and their suitability and timing for a particular retail operation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Planning information for buyers includes many sources inside and outside the company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Retail buyers use an expected rate of sale so as not to order less or more merchandise than needed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Describe</a:t>
            </a:r>
            <a:r>
              <a:rPr lang="en-US" sz="3200" dirty="0" smtClean="0">
                <a:solidFill>
                  <a:schemeClr val="tx1"/>
                </a:solidFill>
              </a:rPr>
              <a:t> ongoing inventory management planning.</a:t>
            </a:r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Explain</a:t>
            </a:r>
            <a:r>
              <a:rPr lang="en-US" sz="3200" dirty="0" smtClean="0">
                <a:solidFill>
                  <a:schemeClr val="tx1"/>
                </a:solidFill>
              </a:rPr>
              <a:t> the variables in selecting merchandise sources.</a:t>
            </a:r>
          </a:p>
        </p:txBody>
      </p:sp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466" y="1083076"/>
            <a:ext cx="8119534" cy="543313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A retailer also needs financial planning and control, a balanced merchandise assortment, and inventory management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Inventory planning ensures enough merchandise for the season, but not too much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Buyers  find, evaluate, and select the right vendor to produce their merchandise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Offshore sourcing is an option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Merchandising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Merchandising mainly </a:t>
            </a:r>
            <a:r>
              <a:rPr lang="en-US" dirty="0"/>
              <a:t>involves planning, buying, and selling </a:t>
            </a:r>
            <a:r>
              <a:rPr lang="en-US" dirty="0" smtClean="0"/>
              <a:t>of merchandise</a:t>
            </a:r>
          </a:p>
          <a:p>
            <a:pPr lvl="1"/>
            <a:r>
              <a:rPr lang="en-US" b="1" dirty="0" smtClean="0"/>
              <a:t>Indirect </a:t>
            </a:r>
            <a:r>
              <a:rPr lang="en-US" b="1" dirty="0"/>
              <a:t>selling</a:t>
            </a:r>
            <a:r>
              <a:rPr lang="en-US" dirty="0"/>
              <a:t>, </a:t>
            </a:r>
            <a:r>
              <a:rPr lang="en-US" dirty="0" smtClean="0"/>
              <a:t>or nonpersonal promotion, is </a:t>
            </a:r>
            <a:r>
              <a:rPr lang="en-US" dirty="0"/>
              <a:t>aimed at a </a:t>
            </a:r>
            <a:r>
              <a:rPr lang="en-US" dirty="0" smtClean="0"/>
              <a:t>large </a:t>
            </a:r>
            <a:r>
              <a:rPr lang="en-US" dirty="0"/>
              <a:t>general </a:t>
            </a:r>
            <a:r>
              <a:rPr lang="en-US" dirty="0" smtClean="0"/>
              <a:t>audience</a:t>
            </a:r>
          </a:p>
          <a:p>
            <a:pPr lvl="1"/>
            <a:r>
              <a:rPr lang="en-US" b="1" dirty="0" smtClean="0"/>
              <a:t>Direct selling </a:t>
            </a:r>
            <a:r>
              <a:rPr lang="en-US" dirty="0" smtClean="0"/>
              <a:t>is</a:t>
            </a:r>
            <a:r>
              <a:rPr lang="en-US" b="1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exchange of merchandise to </a:t>
            </a:r>
            <a:r>
              <a:rPr lang="en-US" dirty="0" smtClean="0"/>
              <a:t>individual consumers </a:t>
            </a:r>
            <a:r>
              <a:rPr lang="en-US" dirty="0"/>
              <a:t>in return for money or </a:t>
            </a:r>
            <a:r>
              <a:rPr lang="en-US" dirty="0" smtClean="0"/>
              <a:t>credit</a:t>
            </a:r>
          </a:p>
          <a:p>
            <a:r>
              <a:rPr lang="en-US" dirty="0" smtClean="0"/>
              <a:t>Planning, buying, and selling are the steps of the </a:t>
            </a:r>
            <a:r>
              <a:rPr lang="en-US" b="1" dirty="0" smtClean="0"/>
              <a:t>merchandising cycle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7243595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5" y="1066800"/>
            <a:ext cx="8686800" cy="54331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Merchandisers must decide</a:t>
            </a:r>
          </a:p>
          <a:p>
            <a:pPr lvl="1"/>
            <a:r>
              <a:rPr lang="en-US" sz="2800" dirty="0" smtClean="0"/>
              <a:t>When a style becomes a fashion</a:t>
            </a:r>
          </a:p>
          <a:p>
            <a:pPr lvl="1"/>
            <a:r>
              <a:rPr lang="en-US" sz="2800" dirty="0" smtClean="0"/>
              <a:t>If the fashion is suitable for their retail operation</a:t>
            </a:r>
          </a:p>
          <a:p>
            <a:r>
              <a:rPr lang="en-US" sz="3200" b="1" dirty="0"/>
              <a:t>Retail buyers</a:t>
            </a:r>
            <a:r>
              <a:rPr lang="en-US" sz="3200" b="1" i="1" dirty="0"/>
              <a:t> </a:t>
            </a:r>
            <a:r>
              <a:rPr lang="en-US" sz="3200" dirty="0"/>
              <a:t>are </a:t>
            </a:r>
            <a:r>
              <a:rPr lang="en-US" sz="3200" dirty="0" smtClean="0"/>
              <a:t>responsible </a:t>
            </a:r>
            <a:r>
              <a:rPr lang="en-US" sz="3200" dirty="0"/>
              <a:t>for </a:t>
            </a:r>
            <a:r>
              <a:rPr lang="en-US" sz="3200" dirty="0" smtClean="0"/>
              <a:t>purchasing </a:t>
            </a:r>
            <a:r>
              <a:rPr lang="en-US" sz="3200" dirty="0"/>
              <a:t>goods </a:t>
            </a:r>
            <a:r>
              <a:rPr lang="en-US" sz="3200" dirty="0" smtClean="0"/>
              <a:t>for their company to sell at a profit</a:t>
            </a:r>
          </a:p>
          <a:p>
            <a:pPr lvl="1"/>
            <a:r>
              <a:rPr lang="en-US" sz="2800" dirty="0" smtClean="0"/>
              <a:t>They plan </a:t>
            </a:r>
            <a:r>
              <a:rPr lang="en-US" sz="2800" dirty="0"/>
              <a:t>the merchandise </a:t>
            </a:r>
            <a:r>
              <a:rPr lang="en-US" sz="2800" dirty="0" smtClean="0"/>
              <a:t>selection and determine quantities </a:t>
            </a:r>
            <a:r>
              <a:rPr lang="en-US" sz="2800" dirty="0"/>
              <a:t>and timing for various styles, colors</a:t>
            </a:r>
            <a:r>
              <a:rPr lang="en-US" sz="2800" dirty="0" smtClean="0"/>
              <a:t>, sizes</a:t>
            </a:r>
            <a:r>
              <a:rPr lang="en-US" sz="2800" dirty="0"/>
              <a:t>, prices, and fashion </a:t>
            </a:r>
            <a:r>
              <a:rPr lang="en-US" sz="2800" dirty="0" smtClean="0"/>
              <a:t>emphasis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Industry Facts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001761016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61396"/>
            <a:ext cx="8922058" cy="1109711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Merchandise Planning </a:t>
            </a:r>
            <a:r>
              <a:rPr lang="en-US" dirty="0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company </a:t>
            </a:r>
            <a:r>
              <a:rPr lang="en-US" dirty="0"/>
              <a:t>image must </a:t>
            </a:r>
            <a:r>
              <a:rPr lang="en-US" dirty="0" smtClean="0"/>
              <a:t>also </a:t>
            </a:r>
            <a:r>
              <a:rPr lang="en-US" dirty="0"/>
              <a:t>be </a:t>
            </a:r>
            <a:r>
              <a:rPr lang="en-US" dirty="0" smtClean="0"/>
              <a:t>considered when selecting merchandise</a:t>
            </a:r>
          </a:p>
          <a:p>
            <a:r>
              <a:rPr lang="en-US" dirty="0" smtClean="0"/>
              <a:t>The </a:t>
            </a:r>
            <a:r>
              <a:rPr lang="en-US" dirty="0"/>
              <a:t>actual success of the buyers</a:t>
            </a:r>
            <a:r>
              <a:rPr lang="en-US" dirty="0" smtClean="0"/>
              <a:t>’ choices </a:t>
            </a:r>
            <a:r>
              <a:rPr lang="en-US" dirty="0"/>
              <a:t>are decided by customers who accept </a:t>
            </a:r>
            <a:r>
              <a:rPr lang="en-US" dirty="0" smtClean="0"/>
              <a:t>or reject </a:t>
            </a:r>
            <a:r>
              <a:rPr lang="en-US" dirty="0"/>
              <a:t>the merchandise offered for </a:t>
            </a:r>
            <a:r>
              <a:rPr lang="en-US" dirty="0" smtClean="0"/>
              <a:t>sale</a:t>
            </a:r>
          </a:p>
          <a:p>
            <a:r>
              <a:rPr lang="en-US" dirty="0"/>
              <a:t>The planning function varies with </a:t>
            </a:r>
            <a:r>
              <a:rPr lang="en-US" dirty="0" smtClean="0"/>
              <a:t>different sizes </a:t>
            </a:r>
            <a:r>
              <a:rPr lang="en-US" dirty="0"/>
              <a:t>and types of retail </a:t>
            </a:r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Small shop owners may </a:t>
            </a:r>
            <a:r>
              <a:rPr lang="en-US" dirty="0"/>
              <a:t>also be the </a:t>
            </a:r>
            <a:r>
              <a:rPr lang="en-US" dirty="0" smtClean="0"/>
              <a:t>buyers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02525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xmlns="" val="207798228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2" y="261396"/>
            <a:ext cx="8646847" cy="1109711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Merchandise Planning </a:t>
            </a:r>
            <a:r>
              <a:rPr lang="en-US" dirty="0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larger retail venues, a buyer might select goods for one department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called </a:t>
            </a:r>
            <a:r>
              <a:rPr lang="en-US" b="1" dirty="0"/>
              <a:t>departmental </a:t>
            </a:r>
            <a:r>
              <a:rPr lang="en-US" b="1" dirty="0" smtClean="0"/>
              <a:t>buying</a:t>
            </a:r>
          </a:p>
          <a:p>
            <a:r>
              <a:rPr lang="en-US" dirty="0"/>
              <a:t>Chain store </a:t>
            </a:r>
            <a:r>
              <a:rPr lang="en-US" dirty="0" smtClean="0"/>
              <a:t>buyers typically </a:t>
            </a:r>
            <a:r>
              <a:rPr lang="en-US" dirty="0"/>
              <a:t>buy only one category classification</a:t>
            </a:r>
            <a:r>
              <a:rPr lang="en-US" dirty="0" smtClean="0"/>
              <a:t>, such </a:t>
            </a:r>
            <a:r>
              <a:rPr lang="en-US" dirty="0"/>
              <a:t>as men’s </a:t>
            </a:r>
            <a:r>
              <a:rPr lang="en-US" dirty="0" smtClean="0"/>
              <a:t>sweaters, for </a:t>
            </a:r>
            <a:r>
              <a:rPr lang="en-US" dirty="0"/>
              <a:t>all stores in the </a:t>
            </a:r>
            <a:r>
              <a:rPr lang="en-US" dirty="0" smtClean="0"/>
              <a:t>chain</a:t>
            </a:r>
          </a:p>
          <a:p>
            <a:pPr lvl="1"/>
            <a:r>
              <a:rPr lang="en-US" dirty="0" smtClean="0"/>
              <a:t>This method is </a:t>
            </a:r>
            <a:r>
              <a:rPr lang="en-US" dirty="0"/>
              <a:t>increasing in popularity and is </a:t>
            </a:r>
            <a:r>
              <a:rPr lang="en-US" dirty="0" smtClean="0"/>
              <a:t>called </a:t>
            </a:r>
            <a:r>
              <a:rPr lang="en-US" b="1" dirty="0" smtClean="0"/>
              <a:t>classification buying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394419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Gathering </a:t>
            </a:r>
            <a:r>
              <a:rPr lang="en-US" dirty="0" smtClean="0"/>
              <a:t>Planning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Buyers </a:t>
            </a:r>
            <a:r>
              <a:rPr lang="en-US" dirty="0"/>
              <a:t>must place orders </a:t>
            </a:r>
            <a:r>
              <a:rPr lang="en-US" dirty="0" smtClean="0"/>
              <a:t>months in </a:t>
            </a:r>
            <a:r>
              <a:rPr lang="en-US" dirty="0"/>
              <a:t>advance of the selling </a:t>
            </a:r>
            <a:r>
              <a:rPr lang="en-US" dirty="0" smtClean="0"/>
              <a:t>season</a:t>
            </a:r>
          </a:p>
          <a:p>
            <a:r>
              <a:rPr lang="en-US" dirty="0" smtClean="0"/>
              <a:t>They </a:t>
            </a:r>
            <a:r>
              <a:rPr lang="en-US" dirty="0"/>
              <a:t>need </a:t>
            </a:r>
            <a:r>
              <a:rPr lang="en-US" dirty="0" smtClean="0"/>
              <a:t>to accurately </a:t>
            </a:r>
            <a:r>
              <a:rPr lang="en-US" dirty="0"/>
              <a:t>forecast what merchandise will </a:t>
            </a:r>
            <a:r>
              <a:rPr lang="en-US" dirty="0" smtClean="0"/>
              <a:t>appeal to </a:t>
            </a:r>
            <a:r>
              <a:rPr lang="en-US" dirty="0"/>
              <a:t>their </a:t>
            </a:r>
            <a:r>
              <a:rPr lang="en-US" dirty="0" smtClean="0"/>
              <a:t>customers</a:t>
            </a:r>
          </a:p>
          <a:p>
            <a:r>
              <a:rPr lang="en-US" dirty="0" smtClean="0"/>
              <a:t>A </a:t>
            </a:r>
            <a:r>
              <a:rPr lang="en-US" dirty="0"/>
              <a:t>great deal of </a:t>
            </a:r>
            <a:r>
              <a:rPr lang="en-US" dirty="0" smtClean="0"/>
              <a:t>information is </a:t>
            </a:r>
            <a:r>
              <a:rPr lang="en-US" dirty="0"/>
              <a:t>available to help buyers anticipate </a:t>
            </a:r>
            <a:r>
              <a:rPr lang="en-US" dirty="0" smtClean="0"/>
              <a:t>customer demand </a:t>
            </a:r>
            <a:r>
              <a:rPr lang="en-US" dirty="0"/>
              <a:t>and fashion </a:t>
            </a:r>
            <a:r>
              <a:rPr lang="en-US" dirty="0" smtClean="0"/>
              <a:t>trends</a:t>
            </a:r>
          </a:p>
          <a:p>
            <a:pPr lvl="1"/>
            <a:r>
              <a:rPr lang="en-US" dirty="0" smtClean="0"/>
              <a:t>Internal and external information are valuable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6797671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itle Slide">
  <a:themeElements>
    <a:clrScheme name="Title Slide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E1AF"/>
      </a:accent1>
      <a:accent2>
        <a:srgbClr val="CC6600"/>
      </a:accent2>
      <a:accent3>
        <a:srgbClr val="FFFFFF"/>
      </a:accent3>
      <a:accent4>
        <a:srgbClr val="000000"/>
      </a:accent4>
      <a:accent5>
        <a:srgbClr val="F6EED4"/>
      </a:accent5>
      <a:accent6>
        <a:srgbClr val="B95C00"/>
      </a:accent6>
      <a:hlink>
        <a:srgbClr val="CC3300"/>
      </a:hlink>
      <a:folHlink>
        <a:srgbClr val="990000"/>
      </a:folHlink>
    </a:clrScheme>
    <a:fontScheme name="Title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shionMandM">
  <a:themeElements>
    <a:clrScheme name="Custom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7030A0"/>
      </a:accent2>
      <a:accent3>
        <a:srgbClr val="FFFFFF"/>
      </a:accent3>
      <a:accent4>
        <a:srgbClr val="000000"/>
      </a:accent4>
      <a:accent5>
        <a:srgbClr val="DAEDEF"/>
      </a:accent5>
      <a:accent6>
        <a:srgbClr val="729900"/>
      </a:accent6>
      <a:hlink>
        <a:srgbClr val="7030A0"/>
      </a:hlink>
      <a:folHlink>
        <a:srgbClr val="FFC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jecti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shion Ins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Industry Fac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In Summ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FMM_Presentation1</Template>
  <TotalTime>0</TotalTime>
  <Words>2102</Words>
  <Application>Microsoft Office PowerPoint</Application>
  <PresentationFormat>On-screen Show (4:3)</PresentationFormat>
  <Paragraphs>286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Title Slide</vt:lpstr>
      <vt:lpstr>FashionMandM</vt:lpstr>
      <vt:lpstr>Ojectives</vt:lpstr>
      <vt:lpstr>Content</vt:lpstr>
      <vt:lpstr>Fashion Insights</vt:lpstr>
      <vt:lpstr>Industry Facts</vt:lpstr>
      <vt:lpstr>In Summary</vt:lpstr>
      <vt:lpstr>Slide 1</vt:lpstr>
      <vt:lpstr>15</vt:lpstr>
      <vt:lpstr>Objectives</vt:lpstr>
      <vt:lpstr>Objectives</vt:lpstr>
      <vt:lpstr>Merchandising</vt:lpstr>
      <vt:lpstr>Industry Facts</vt:lpstr>
      <vt:lpstr>The Merchandise Planning Function</vt:lpstr>
      <vt:lpstr>The Merchandise Planning Function</vt:lpstr>
      <vt:lpstr>Gathering Planning Information</vt:lpstr>
      <vt:lpstr>Availability of Internal Information</vt:lpstr>
      <vt:lpstr>Availability of Internal Information</vt:lpstr>
      <vt:lpstr>Availability of Internal Information</vt:lpstr>
      <vt:lpstr>Availability of External Information</vt:lpstr>
      <vt:lpstr>Industry Facts</vt:lpstr>
      <vt:lpstr>Preparing Buying Plans</vt:lpstr>
      <vt:lpstr>Preparing Buying Plans</vt:lpstr>
      <vt:lpstr>Financial Planning and Control</vt:lpstr>
      <vt:lpstr>Financial Planning and Control</vt:lpstr>
      <vt:lpstr>Financial Planning and Control</vt:lpstr>
      <vt:lpstr>Assortment Planning</vt:lpstr>
      <vt:lpstr>Assortment Planning</vt:lpstr>
      <vt:lpstr>Assortment Planning</vt:lpstr>
      <vt:lpstr>Additional Planning Considerations</vt:lpstr>
      <vt:lpstr>Additional Planning Considerations</vt:lpstr>
      <vt:lpstr>Additional Planning Considerations</vt:lpstr>
      <vt:lpstr>Ongoing Inventory Management</vt:lpstr>
      <vt:lpstr>Ongoing Inventory Management</vt:lpstr>
      <vt:lpstr>Industry Facts</vt:lpstr>
      <vt:lpstr>Selecting Merchandise Resources</vt:lpstr>
      <vt:lpstr>Importers</vt:lpstr>
      <vt:lpstr>Evaluating Vendor Attributes</vt:lpstr>
      <vt:lpstr>Vendor Services</vt:lpstr>
      <vt:lpstr>Selecting Specific Resources</vt:lpstr>
      <vt:lpstr>Selecting Specific Resources</vt:lpstr>
      <vt:lpstr>Fashion Insights</vt:lpstr>
      <vt:lpstr>Brand Names Versus Private Label Merchandise</vt:lpstr>
      <vt:lpstr>Offshore Sourcing</vt:lpstr>
      <vt:lpstr>Industry Facts</vt:lpstr>
      <vt:lpstr>In Summary</vt:lpstr>
      <vt:lpstr>In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2013-10-09T19:49:00Z</dcterms:created>
  <dcterms:modified xsi:type="dcterms:W3CDTF">2013-10-10T17:13:11Z</dcterms:modified>
</cp:coreProperties>
</file>