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9" r:id="rId1"/>
  </p:sldMasterIdLst>
  <p:sldIdLst>
    <p:sldId id="256" r:id="rId2"/>
    <p:sldId id="261" r:id="rId3"/>
    <p:sldId id="257" r:id="rId4"/>
    <p:sldId id="258" r:id="rId5"/>
    <p:sldId id="259" r:id="rId6"/>
    <p:sldId id="260" r:id="rId7"/>
    <p:sldId id="266" r:id="rId8"/>
    <p:sldId id="267" r:id="rId9"/>
    <p:sldId id="268" r:id="rId10"/>
    <p:sldId id="269" r:id="rId11"/>
    <p:sldId id="270" r:id="rId12"/>
    <p:sldId id="271" r:id="rId13"/>
    <p:sldId id="263" r:id="rId14"/>
    <p:sldId id="272" r:id="rId15"/>
    <p:sldId id="273" r:id="rId16"/>
    <p:sldId id="262" r:id="rId17"/>
    <p:sldId id="264" r:id="rId18"/>
    <p:sldId id="26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16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D6EE87-EBD5-4F12-A48A-63ACA297AC8F}" type="datetimeFigureOut">
              <a:rPr lang="en-US" smtClean="0"/>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17793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298CD5-6C1E-4009-B41F-6DF62E31D3BE}" type="datetimeFigureOut">
              <a:rPr lang="en-US" smtClean="0"/>
              <a:pPr/>
              <a:t>11/12/2015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86777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298CD5-6C1E-4009-B41F-6DF62E31D3BE}" type="datetimeFigureOut">
              <a:rPr lang="en-US" smtClean="0"/>
              <a:pPr/>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89479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298CD5-6C1E-4009-B41F-6DF62E31D3BE}" type="datetimeFigureOut">
              <a:rPr lang="en-US" smtClean="0"/>
              <a:pPr/>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10119218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298CD5-6C1E-4009-B41F-6DF62E31D3BE}" type="datetimeFigureOut">
              <a:rPr lang="en-US" smtClean="0"/>
              <a:pPr/>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178698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0298CD5-6C1E-4009-B41F-6DF62E31D3BE}" type="datetimeFigureOut">
              <a:rPr lang="en-US" smtClean="0"/>
              <a:pPr/>
              <a:t>11/12/2015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383402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0298CD5-6C1E-4009-B41F-6DF62E31D3BE}" type="datetimeFigureOut">
              <a:rPr lang="en-US" smtClean="0"/>
              <a:pPr/>
              <a:t>11/12/2015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405928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446555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71403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80621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98605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11/12/2015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37667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11/12/2015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45814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67EF4D4C-5367-4C26-9E2B-D8088D7FCA81}" type="datetimeFigureOut">
              <a:rPr lang="en-US" smtClean="0"/>
              <a:t>11/12/2015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91089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6E91E96-98B0-4413-9547-46F3504108EF}" type="datetimeFigureOut">
              <a:rPr lang="en-US" smtClean="0"/>
              <a:t>11/12/2015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28188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05C68B11-C5A8-448C-8CE9-B1A273C79CFC}" type="datetimeFigureOut">
              <a:rPr lang="en-US" smtClean="0"/>
              <a:t>11/12/2015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96139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11/12/2015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spTree>
    <p:extLst>
      <p:ext uri="{BB962C8B-B14F-4D97-AF65-F5344CB8AC3E}">
        <p14:creationId xmlns:p14="http://schemas.microsoft.com/office/powerpoint/2010/main" val="1784870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0298CD5-6C1E-4009-B41F-6DF62E31D3BE}" type="datetimeFigureOut">
              <a:rPr lang="en-US" smtClean="0"/>
              <a:pPr/>
              <a:t>11/12/2015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43601535"/>
      </p:ext>
    </p:extLst>
  </p:cSld>
  <p:clrMap bg1="dk1" tx1="lt1" bg2="dk2"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Fashion Vocabulary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30457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3336"/>
            <a:ext cx="12300962" cy="1400530"/>
          </a:xfrm>
        </p:spPr>
        <p:txBody>
          <a:bodyPr/>
          <a:lstStyle/>
          <a:p>
            <a:r>
              <a:rPr lang="en-US" dirty="0" smtClean="0"/>
              <a:t>3.02 </a:t>
            </a:r>
            <a:r>
              <a:rPr lang="en-US" dirty="0" smtClean="0">
                <a:latin typeface="Arial" panose="020B0604020202020204" pitchFamily="34" charset="0"/>
                <a:ea typeface="Times New Roman" panose="02020603050405020304" pitchFamily="18" charset="0"/>
              </a:rPr>
              <a:t>Understand </a:t>
            </a:r>
            <a:r>
              <a:rPr lang="en-US" dirty="0">
                <a:latin typeface="Arial" panose="020B0604020202020204" pitchFamily="34" charset="0"/>
                <a:ea typeface="Times New Roman" panose="02020603050405020304" pitchFamily="18" charset="0"/>
              </a:rPr>
              <a:t>the use of technologies in fashion merchandising and marketing.</a:t>
            </a:r>
            <a:endParaRPr lang="en-US" dirty="0"/>
          </a:p>
        </p:txBody>
      </p:sp>
      <p:sp>
        <p:nvSpPr>
          <p:cNvPr id="3" name="Content Placeholder 2"/>
          <p:cNvSpPr>
            <a:spLocks noGrp="1"/>
          </p:cNvSpPr>
          <p:nvPr>
            <p:ph idx="1"/>
          </p:nvPr>
        </p:nvSpPr>
        <p:spPr>
          <a:xfrm>
            <a:off x="1103312" y="1603866"/>
            <a:ext cx="8946541" cy="4644533"/>
          </a:xfrm>
        </p:spPr>
        <p:txBody>
          <a:bodyPr>
            <a:normAutofit fontScale="92500" lnSpcReduction="10000"/>
          </a:bodyPr>
          <a:lstStyle/>
          <a:p>
            <a:pPr marL="457200" lvl="0" indent="-457200">
              <a:buFont typeface="+mj-lt"/>
              <a:buAutoNum type="arabicPeriod"/>
            </a:pPr>
            <a:r>
              <a:rPr lang="en-US" dirty="0" smtClean="0">
                <a:latin typeface="Arial" panose="020B0604020202020204" pitchFamily="34" charset="0"/>
                <a:ea typeface="Times New Roman" panose="02020603050405020304" pitchFamily="18" charset="0"/>
              </a:rPr>
              <a:t>artificial </a:t>
            </a:r>
            <a:r>
              <a:rPr lang="en-US" dirty="0">
                <a:latin typeface="Arial" panose="020B0604020202020204" pitchFamily="34" charset="0"/>
                <a:ea typeface="Times New Roman" panose="02020603050405020304" pitchFamily="18" charset="0"/>
              </a:rPr>
              <a:t>intelligence, </a:t>
            </a:r>
            <a:endParaRPr lang="en-US" dirty="0" smtClean="0">
              <a:latin typeface="Arial" panose="020B0604020202020204" pitchFamily="34" charset="0"/>
              <a:ea typeface="Times New Roman" panose="02020603050405020304" pitchFamily="18" charset="0"/>
            </a:endParaRPr>
          </a:p>
          <a:p>
            <a:pPr marL="457200" lvl="0" indent="-457200">
              <a:buFont typeface="+mj-lt"/>
              <a:buAutoNum type="arabicPeriod"/>
            </a:pPr>
            <a:r>
              <a:rPr lang="en-US" dirty="0" smtClean="0">
                <a:latin typeface="Arial" panose="020B0604020202020204" pitchFamily="34" charset="0"/>
                <a:ea typeface="Times New Roman" panose="02020603050405020304" pitchFamily="18" charset="0"/>
              </a:rPr>
              <a:t>bar </a:t>
            </a:r>
            <a:r>
              <a:rPr lang="en-US" dirty="0">
                <a:latin typeface="Arial" panose="020B0604020202020204" pitchFamily="34" charset="0"/>
                <a:ea typeface="Times New Roman" panose="02020603050405020304" pitchFamily="18" charset="0"/>
              </a:rPr>
              <a:t>code, </a:t>
            </a:r>
            <a:endParaRPr lang="en-US" dirty="0" smtClean="0">
              <a:latin typeface="Arial" panose="020B0604020202020204" pitchFamily="34" charset="0"/>
              <a:ea typeface="Times New Roman" panose="02020603050405020304" pitchFamily="18" charset="0"/>
            </a:endParaRPr>
          </a:p>
          <a:p>
            <a:pPr marL="457200" lvl="0" indent="-457200">
              <a:buFont typeface="+mj-lt"/>
              <a:buAutoNum type="arabicPeriod"/>
            </a:pPr>
            <a:r>
              <a:rPr lang="en-US" dirty="0" smtClean="0">
                <a:latin typeface="Arial" panose="020B0604020202020204" pitchFamily="34" charset="0"/>
                <a:ea typeface="Times New Roman" panose="02020603050405020304" pitchFamily="18" charset="0"/>
              </a:rPr>
              <a:t>click-stream </a:t>
            </a:r>
            <a:r>
              <a:rPr lang="en-US" dirty="0">
                <a:latin typeface="Arial" panose="020B0604020202020204" pitchFamily="34" charset="0"/>
                <a:ea typeface="Times New Roman" panose="02020603050405020304" pitchFamily="18" charset="0"/>
              </a:rPr>
              <a:t>data, </a:t>
            </a:r>
            <a:endParaRPr lang="en-US" dirty="0" smtClean="0">
              <a:latin typeface="Arial" panose="020B0604020202020204" pitchFamily="34" charset="0"/>
              <a:ea typeface="Times New Roman" panose="02020603050405020304" pitchFamily="18" charset="0"/>
            </a:endParaRPr>
          </a:p>
          <a:p>
            <a:pPr marL="457200" lvl="0" indent="-457200">
              <a:buFont typeface="+mj-lt"/>
              <a:buAutoNum type="arabicPeriod"/>
            </a:pPr>
            <a:r>
              <a:rPr lang="en-US" dirty="0" err="1" smtClean="0">
                <a:latin typeface="Arial" panose="020B0604020202020204" pitchFamily="34" charset="0"/>
                <a:ea typeface="Times New Roman" panose="02020603050405020304" pitchFamily="18" charset="0"/>
              </a:rPr>
              <a:t>clienteling</a:t>
            </a:r>
            <a:r>
              <a:rPr lang="en-US" dirty="0" smtClean="0">
                <a:latin typeface="Arial" panose="020B0604020202020204" pitchFamily="34" charset="0"/>
                <a:ea typeface="Times New Roman" panose="02020603050405020304" pitchFamily="18" charset="0"/>
              </a:rPr>
              <a:t>, </a:t>
            </a:r>
          </a:p>
          <a:p>
            <a:pPr marL="457200" lvl="0" indent="-457200">
              <a:buFont typeface="+mj-lt"/>
              <a:buAutoNum type="arabicPeriod"/>
            </a:pPr>
            <a:r>
              <a:rPr lang="en-US" dirty="0" smtClean="0">
                <a:latin typeface="Arial" panose="020B0604020202020204" pitchFamily="34" charset="0"/>
                <a:ea typeface="Times New Roman" panose="02020603050405020304" pitchFamily="18" charset="0"/>
              </a:rPr>
              <a:t>computer </a:t>
            </a:r>
            <a:r>
              <a:rPr lang="en-US" dirty="0">
                <a:latin typeface="Arial" panose="020B0604020202020204" pitchFamily="34" charset="0"/>
                <a:ea typeface="Times New Roman" panose="02020603050405020304" pitchFamily="18" charset="0"/>
              </a:rPr>
              <a:t>aided design (CAD), </a:t>
            </a:r>
            <a:endParaRPr lang="en-US" dirty="0" smtClean="0">
              <a:latin typeface="Arial" panose="020B0604020202020204" pitchFamily="34" charset="0"/>
              <a:ea typeface="Times New Roman" panose="02020603050405020304" pitchFamily="18" charset="0"/>
            </a:endParaRPr>
          </a:p>
          <a:p>
            <a:pPr marL="457200" lvl="0" indent="-457200">
              <a:buFont typeface="+mj-lt"/>
              <a:buAutoNum type="arabicPeriod"/>
            </a:pPr>
            <a:r>
              <a:rPr lang="en-US" dirty="0" smtClean="0">
                <a:latin typeface="Arial" panose="020B0604020202020204" pitchFamily="34" charset="0"/>
                <a:ea typeface="Times New Roman" panose="02020603050405020304" pitchFamily="18" charset="0"/>
              </a:rPr>
              <a:t>electronic </a:t>
            </a:r>
            <a:r>
              <a:rPr lang="en-US" dirty="0">
                <a:latin typeface="Arial" panose="020B0604020202020204" pitchFamily="34" charset="0"/>
                <a:ea typeface="Times New Roman" panose="02020603050405020304" pitchFamily="18" charset="0"/>
              </a:rPr>
              <a:t>optical scanner</a:t>
            </a:r>
            <a:r>
              <a:rPr lang="en-US" dirty="0" smtClean="0">
                <a:latin typeface="Arial" panose="020B0604020202020204" pitchFamily="34" charset="0"/>
                <a:ea typeface="Times New Roman" panose="02020603050405020304" pitchFamily="18" charset="0"/>
              </a:rPr>
              <a:t>,</a:t>
            </a:r>
          </a:p>
          <a:p>
            <a:pPr marL="457200" lvl="0" indent="-457200">
              <a:buFont typeface="+mj-lt"/>
              <a:buAutoNum type="arabicPeriod"/>
            </a:pPr>
            <a:r>
              <a:rPr lang="en-US" dirty="0" smtClean="0">
                <a:latin typeface="Arial" panose="020B0604020202020204" pitchFamily="34" charset="0"/>
                <a:ea typeface="Times New Roman" panose="02020603050405020304" pitchFamily="18" charset="0"/>
              </a:rPr>
              <a:t> </a:t>
            </a:r>
            <a:r>
              <a:rPr lang="en-US" dirty="0">
                <a:latin typeface="Arial" panose="020B0604020202020204" pitchFamily="34" charset="0"/>
                <a:ea typeface="Times New Roman" panose="02020603050405020304" pitchFamily="18" charset="0"/>
              </a:rPr>
              <a:t>information management</a:t>
            </a:r>
            <a:r>
              <a:rPr lang="en-US" dirty="0" smtClean="0">
                <a:latin typeface="Arial" panose="020B0604020202020204" pitchFamily="34" charset="0"/>
                <a:ea typeface="Times New Roman" panose="02020603050405020304" pitchFamily="18" charset="0"/>
              </a:rPr>
              <a:t>,</a:t>
            </a:r>
          </a:p>
          <a:p>
            <a:pPr marL="457200" lvl="0" indent="-457200">
              <a:buFont typeface="+mj-lt"/>
              <a:buAutoNum type="arabicPeriod"/>
            </a:pPr>
            <a:r>
              <a:rPr lang="en-US" dirty="0" smtClean="0">
                <a:latin typeface="Arial" panose="020B0604020202020204" pitchFamily="34" charset="0"/>
                <a:ea typeface="Times New Roman" panose="02020603050405020304" pitchFamily="18" charset="0"/>
              </a:rPr>
              <a:t> </a:t>
            </a:r>
            <a:r>
              <a:rPr lang="en-US" dirty="0">
                <a:latin typeface="Arial" panose="020B0604020202020204" pitchFamily="34" charset="0"/>
                <a:ea typeface="Times New Roman" panose="02020603050405020304" pitchFamily="18" charset="0"/>
              </a:rPr>
              <a:t>loyalty program, </a:t>
            </a:r>
            <a:endParaRPr lang="en-US" dirty="0" smtClean="0">
              <a:latin typeface="Arial" panose="020B0604020202020204" pitchFamily="34" charset="0"/>
              <a:ea typeface="Times New Roman" panose="02020603050405020304" pitchFamily="18" charset="0"/>
            </a:endParaRPr>
          </a:p>
          <a:p>
            <a:pPr marL="457200" lvl="0" indent="-457200">
              <a:buFont typeface="+mj-lt"/>
              <a:buAutoNum type="arabicPeriod"/>
            </a:pPr>
            <a:r>
              <a:rPr lang="en-US" dirty="0" smtClean="0">
                <a:latin typeface="Arial" panose="020B0604020202020204" pitchFamily="34" charset="0"/>
                <a:ea typeface="Times New Roman" panose="02020603050405020304" pitchFamily="18" charset="0"/>
              </a:rPr>
              <a:t>mobile </a:t>
            </a:r>
            <a:r>
              <a:rPr lang="en-US" dirty="0">
                <a:latin typeface="Arial" panose="020B0604020202020204" pitchFamily="34" charset="0"/>
                <a:ea typeface="Times New Roman" panose="02020603050405020304" pitchFamily="18" charset="0"/>
              </a:rPr>
              <a:t>apps, </a:t>
            </a:r>
            <a:endParaRPr lang="en-US" dirty="0" smtClean="0">
              <a:latin typeface="Arial" panose="020B0604020202020204" pitchFamily="34" charset="0"/>
              <a:ea typeface="Times New Roman" panose="02020603050405020304" pitchFamily="18" charset="0"/>
            </a:endParaRPr>
          </a:p>
          <a:p>
            <a:pPr marL="457200" lvl="0" indent="-457200">
              <a:buFont typeface="+mj-lt"/>
              <a:buAutoNum type="arabicPeriod"/>
            </a:pPr>
            <a:r>
              <a:rPr lang="en-US" dirty="0" smtClean="0">
                <a:latin typeface="Arial" panose="020B0604020202020204" pitchFamily="34" charset="0"/>
                <a:ea typeface="Times New Roman" panose="02020603050405020304" pitchFamily="18" charset="0"/>
              </a:rPr>
              <a:t>point </a:t>
            </a:r>
            <a:r>
              <a:rPr lang="en-US" dirty="0">
                <a:latin typeface="Arial" panose="020B0604020202020204" pitchFamily="34" charset="0"/>
                <a:ea typeface="Times New Roman" panose="02020603050405020304" pitchFamily="18" charset="0"/>
              </a:rPr>
              <a:t>of sale (POS), </a:t>
            </a:r>
            <a:endParaRPr lang="en-US" dirty="0" smtClean="0">
              <a:latin typeface="Arial" panose="020B0604020202020204" pitchFamily="34" charset="0"/>
              <a:ea typeface="Times New Roman" panose="02020603050405020304" pitchFamily="18" charset="0"/>
            </a:endParaRPr>
          </a:p>
          <a:p>
            <a:pPr marL="457200" lvl="0" indent="-457200">
              <a:buFont typeface="+mj-lt"/>
              <a:buAutoNum type="arabicPeriod"/>
            </a:pPr>
            <a:r>
              <a:rPr lang="en-US" dirty="0" smtClean="0">
                <a:latin typeface="Arial" panose="020B0604020202020204" pitchFamily="34" charset="0"/>
                <a:ea typeface="Times New Roman" panose="02020603050405020304" pitchFamily="18" charset="0"/>
              </a:rPr>
              <a:t>radio </a:t>
            </a:r>
            <a:r>
              <a:rPr lang="en-US" dirty="0">
                <a:latin typeface="Arial" panose="020B0604020202020204" pitchFamily="34" charset="0"/>
                <a:ea typeface="Times New Roman" panose="02020603050405020304" pitchFamily="18" charset="0"/>
              </a:rPr>
              <a:t>frequency identification (RFID), </a:t>
            </a:r>
            <a:endParaRPr lang="en-US" dirty="0" smtClean="0">
              <a:latin typeface="Arial" panose="020B0604020202020204" pitchFamily="34" charset="0"/>
              <a:ea typeface="Times New Roman" panose="02020603050405020304" pitchFamily="18" charset="0"/>
            </a:endParaRPr>
          </a:p>
          <a:p>
            <a:pPr marL="457200" lvl="0" indent="-457200">
              <a:buFont typeface="+mj-lt"/>
              <a:buAutoNum type="arabicPeriod"/>
            </a:pPr>
            <a:r>
              <a:rPr lang="en-US" dirty="0" smtClean="0">
                <a:latin typeface="Arial" panose="020B0604020202020204" pitchFamily="34" charset="0"/>
                <a:ea typeface="Times New Roman" panose="02020603050405020304" pitchFamily="18" charset="0"/>
              </a:rPr>
              <a:t>social </a:t>
            </a:r>
            <a:r>
              <a:rPr lang="en-US" dirty="0">
                <a:latin typeface="Arial" panose="020B0604020202020204" pitchFamily="34" charset="0"/>
                <a:ea typeface="Times New Roman" panose="02020603050405020304" pitchFamily="18" charset="0"/>
              </a:rPr>
              <a:t>media, </a:t>
            </a:r>
            <a:r>
              <a:rPr lang="en-US" dirty="0" smtClean="0">
                <a:latin typeface="Arial" panose="020B0604020202020204" pitchFamily="34" charset="0"/>
                <a:ea typeface="Times New Roman" panose="02020603050405020304" pitchFamily="18" charset="0"/>
              </a:rPr>
              <a:t>Universal </a:t>
            </a:r>
            <a:r>
              <a:rPr lang="en-US" dirty="0">
                <a:latin typeface="Arial" panose="020B0604020202020204" pitchFamily="34" charset="0"/>
                <a:ea typeface="Times New Roman" panose="02020603050405020304" pitchFamily="18" charset="0"/>
              </a:rPr>
              <a:t>Product Code (UPC)</a:t>
            </a:r>
          </a:p>
          <a:p>
            <a:endParaRPr lang="en-US" dirty="0"/>
          </a:p>
        </p:txBody>
      </p:sp>
    </p:spTree>
    <p:extLst>
      <p:ext uri="{BB962C8B-B14F-4D97-AF65-F5344CB8AC3E}">
        <p14:creationId xmlns:p14="http://schemas.microsoft.com/office/powerpoint/2010/main" val="2866182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4.01</a:t>
            </a:r>
            <a:r>
              <a:rPr lang="en-US" dirty="0">
                <a:latin typeface="Arial" panose="020B0604020202020204" pitchFamily="34" charset="0"/>
                <a:ea typeface="Times New Roman" panose="02020603050405020304" pitchFamily="18" charset="0"/>
              </a:rPr>
              <a:t>Understand the fashion retail elements of marketing.</a:t>
            </a:r>
            <a:endParaRPr lang="en-US" dirty="0"/>
          </a:p>
        </p:txBody>
      </p:sp>
      <p:sp>
        <p:nvSpPr>
          <p:cNvPr id="3" name="Content Placeholder 2"/>
          <p:cNvSpPr>
            <a:spLocks noGrp="1"/>
          </p:cNvSpPr>
          <p:nvPr>
            <p:ph idx="1"/>
          </p:nvPr>
        </p:nvSpPr>
        <p:spPr/>
        <p:txBody>
          <a:bodyPr/>
          <a:lstStyle/>
          <a:p>
            <a:pPr lvl="0"/>
            <a:r>
              <a:rPr lang="en-US" dirty="0">
                <a:latin typeface="Arial" panose="020B0604020202020204" pitchFamily="34" charset="0"/>
                <a:ea typeface="Times New Roman" panose="02020603050405020304" pitchFamily="18" charset="0"/>
              </a:rPr>
              <a:t>Key terms: competition, consumers, corporation, demand, free-market system, goods, manufacturers, monopoly, oligopoly, partnership, profit, pure competition, resources, retailers, services, sole proprietorship, standard of living, and supply</a:t>
            </a:r>
          </a:p>
          <a:p>
            <a:pPr lvl="0"/>
            <a:r>
              <a:rPr lang="en-US" dirty="0">
                <a:latin typeface="Arial" panose="020B0604020202020204" pitchFamily="34" charset="0"/>
                <a:ea typeface="Times New Roman" panose="02020603050405020304" pitchFamily="18" charset="0"/>
              </a:rPr>
              <a:t>Key terms: cocooning, computer databases, consumer panels, data mining, database marketing, demographics, electronic feedback tests, focus groups, intelligent retail technologies, market research, market segmentation, marketing, merchandising, niche marketing, place, price, product, promotion, psychographics, surveys, target market, target marketing, and virtual reality</a:t>
            </a:r>
          </a:p>
          <a:p>
            <a:endParaRPr lang="en-US" dirty="0" smtClean="0"/>
          </a:p>
        </p:txBody>
      </p:sp>
    </p:spTree>
    <p:extLst>
      <p:ext uri="{BB962C8B-B14F-4D97-AF65-F5344CB8AC3E}">
        <p14:creationId xmlns:p14="http://schemas.microsoft.com/office/powerpoint/2010/main" val="26261802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4.02 </a:t>
            </a:r>
            <a:r>
              <a:rPr lang="en-US" dirty="0" smtClean="0">
                <a:latin typeface="Arial" panose="020B0604020202020204" pitchFamily="34" charset="0"/>
                <a:ea typeface="Times New Roman" panose="02020603050405020304" pitchFamily="18" charset="0"/>
              </a:rPr>
              <a:t>Understand </a:t>
            </a:r>
            <a:r>
              <a:rPr lang="en-US" dirty="0">
                <a:latin typeface="Arial" panose="020B0604020202020204" pitchFamily="34" charset="0"/>
                <a:ea typeface="Times New Roman" panose="02020603050405020304" pitchFamily="18" charset="0"/>
              </a:rPr>
              <a:t>pricing strategies in the fashion industry.</a:t>
            </a:r>
            <a:endParaRPr lang="en-US" dirty="0"/>
          </a:p>
        </p:txBody>
      </p:sp>
      <p:sp>
        <p:nvSpPr>
          <p:cNvPr id="3" name="Content Placeholder 2"/>
          <p:cNvSpPr>
            <a:spLocks noGrp="1"/>
          </p:cNvSpPr>
          <p:nvPr>
            <p:ph idx="1"/>
          </p:nvPr>
        </p:nvSpPr>
        <p:spPr/>
        <p:txBody>
          <a:bodyPr/>
          <a:lstStyle/>
          <a:p>
            <a:pPr lvl="0"/>
            <a:r>
              <a:rPr lang="en-US" dirty="0">
                <a:latin typeface="Arial" panose="020B0604020202020204" pitchFamily="34" charset="0"/>
                <a:ea typeface="Times New Roman" panose="02020603050405020304" pitchFamily="18" charset="0"/>
              </a:rPr>
              <a:t>Key terms: cost plus pricing, demand, economy pricing, fixed cost, gross profit,  keystone markup, law of supply and demand, loss leader, markdown, markup, net profit, odd-figure pricing, premium pricing, psychological pricing, sales tax, supply, total costs, and variable cost</a:t>
            </a:r>
          </a:p>
          <a:p>
            <a:pPr lvl="0"/>
            <a:r>
              <a:rPr lang="en-US" dirty="0">
                <a:latin typeface="Arial" panose="020B0604020202020204" pitchFamily="34" charset="0"/>
                <a:ea typeface="Times New Roman" panose="02020603050405020304" pitchFamily="18" charset="0"/>
              </a:rPr>
              <a:t>Key terms: bridge lines, contemporary, couture, discount, knockoffs, and moderate</a:t>
            </a:r>
          </a:p>
          <a:p>
            <a:endParaRPr lang="en-US" dirty="0"/>
          </a:p>
        </p:txBody>
      </p:sp>
    </p:spTree>
    <p:extLst>
      <p:ext uri="{BB962C8B-B14F-4D97-AF65-F5344CB8AC3E}">
        <p14:creationId xmlns:p14="http://schemas.microsoft.com/office/powerpoint/2010/main" val="3917261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1116398" cy="1400530"/>
          </a:xfrm>
        </p:spPr>
        <p:txBody>
          <a:bodyPr/>
          <a:lstStyle/>
          <a:p>
            <a:r>
              <a:rPr lang="en-US" dirty="0" smtClean="0"/>
              <a:t>5.01</a:t>
            </a:r>
            <a:r>
              <a:rPr lang="en-US" dirty="0">
                <a:latin typeface="Arial" panose="020B0604020202020204" pitchFamily="34" charset="0"/>
                <a:ea typeface="Times New Roman" panose="02020603050405020304" pitchFamily="18" charset="0"/>
              </a:rPr>
              <a:t>Understand the impact of customer service in the fashion industry.</a:t>
            </a:r>
            <a:endParaRPr lang="en-US" dirty="0"/>
          </a:p>
        </p:txBody>
      </p:sp>
      <p:sp>
        <p:nvSpPr>
          <p:cNvPr id="3" name="Content Placeholder 2"/>
          <p:cNvSpPr>
            <a:spLocks noGrp="1"/>
          </p:cNvSpPr>
          <p:nvPr>
            <p:ph idx="1"/>
          </p:nvPr>
        </p:nvSpPr>
        <p:spPr/>
        <p:txBody>
          <a:bodyPr/>
          <a:lstStyle/>
          <a:p>
            <a:pPr lvl="0"/>
            <a:r>
              <a:rPr lang="en-US" dirty="0">
                <a:latin typeface="Arial" panose="020B0604020202020204" pitchFamily="34" charset="0"/>
                <a:ea typeface="Times New Roman" panose="02020603050405020304" pitchFamily="18" charset="0"/>
              </a:rPr>
              <a:t>Key terms: Customer Relationship Management (CRM), customer service, full-service retailing (service positioning), loyalty programs, medium-service retailing (value positioning), self-service retailing (price positioning strategy), service features, and service quality</a:t>
            </a:r>
          </a:p>
          <a:p>
            <a:endParaRPr lang="en-US" dirty="0"/>
          </a:p>
        </p:txBody>
      </p:sp>
    </p:spTree>
    <p:extLst>
      <p:ext uri="{BB962C8B-B14F-4D97-AF65-F5344CB8AC3E}">
        <p14:creationId xmlns:p14="http://schemas.microsoft.com/office/powerpoint/2010/main" val="247298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5.02 </a:t>
            </a:r>
            <a:r>
              <a:rPr lang="en-US" dirty="0" smtClean="0">
                <a:latin typeface="Arial" panose="020B0604020202020204" pitchFamily="34" charset="0"/>
                <a:ea typeface="Times New Roman" panose="02020603050405020304" pitchFamily="18" charset="0"/>
              </a:rPr>
              <a:t>Understand </a:t>
            </a:r>
            <a:r>
              <a:rPr lang="en-US" dirty="0">
                <a:latin typeface="Arial" panose="020B0604020202020204" pitchFamily="34" charset="0"/>
                <a:ea typeface="Times New Roman" panose="02020603050405020304" pitchFamily="18" charset="0"/>
              </a:rPr>
              <a:t>retail selling processes the fashion industry.</a:t>
            </a:r>
            <a:endParaRPr lang="en-US" dirty="0"/>
          </a:p>
        </p:txBody>
      </p:sp>
      <p:sp>
        <p:nvSpPr>
          <p:cNvPr id="3" name="Content Placeholder 2"/>
          <p:cNvSpPr>
            <a:spLocks noGrp="1"/>
          </p:cNvSpPr>
          <p:nvPr>
            <p:ph idx="1"/>
          </p:nvPr>
        </p:nvSpPr>
        <p:spPr/>
        <p:txBody>
          <a:bodyPr/>
          <a:lstStyle/>
          <a:p>
            <a:pPr lvl="0"/>
            <a:r>
              <a:rPr lang="en-US" dirty="0">
                <a:latin typeface="Arial" panose="020B0604020202020204" pitchFamily="34" charset="0"/>
                <a:ea typeface="Times New Roman" panose="02020603050405020304" pitchFamily="18" charset="0"/>
              </a:rPr>
              <a:t>Key terms: add-ons, approach, benefit, bonding, casual lookers, client books, close, decided, more-than-one selling, objection, open-ended questions, pre-selling, presentation, product features, responsive selling, selling, special offers, solution, suggestion selling, trading-up, trial confirmation, and undecided</a:t>
            </a:r>
          </a:p>
          <a:p>
            <a:endParaRPr lang="en-US" dirty="0"/>
          </a:p>
        </p:txBody>
      </p:sp>
    </p:spTree>
    <p:extLst>
      <p:ext uri="{BB962C8B-B14F-4D97-AF65-F5344CB8AC3E}">
        <p14:creationId xmlns:p14="http://schemas.microsoft.com/office/powerpoint/2010/main" val="2030913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6.01</a:t>
            </a:r>
            <a:r>
              <a:rPr lang="en-US" dirty="0">
                <a:latin typeface="Arial" panose="020B0604020202020204" pitchFamily="34" charset="0"/>
                <a:ea typeface="Times New Roman" panose="02020603050405020304" pitchFamily="18" charset="0"/>
              </a:rPr>
              <a:t>Understand the promotional messaging of fashion. </a:t>
            </a:r>
            <a:endParaRPr lang="en-US" dirty="0"/>
          </a:p>
        </p:txBody>
      </p:sp>
      <p:sp>
        <p:nvSpPr>
          <p:cNvPr id="3" name="Content Placeholder 2"/>
          <p:cNvSpPr>
            <a:spLocks noGrp="1"/>
          </p:cNvSpPr>
          <p:nvPr>
            <p:ph idx="1"/>
          </p:nvPr>
        </p:nvSpPr>
        <p:spPr/>
        <p:txBody>
          <a:bodyPr/>
          <a:lstStyle/>
          <a:p>
            <a:pPr lvl="0"/>
            <a:r>
              <a:rPr lang="en-US" dirty="0">
                <a:latin typeface="Arial" panose="020B0604020202020204" pitchFamily="34" charset="0"/>
                <a:ea typeface="Times New Roman" panose="02020603050405020304" pitchFamily="18" charset="0"/>
              </a:rPr>
              <a:t>Key terms: advertising, consumer promotion, cooperative advertising, institutional advertising, media forms, media vehicles, press kits, product advertising, promotion mix, promotion program, public relations, publicity, retail promotion, and trade promotion </a:t>
            </a:r>
          </a:p>
          <a:p>
            <a:endParaRPr lang="en-US" dirty="0"/>
          </a:p>
        </p:txBody>
      </p:sp>
    </p:spTree>
    <p:extLst>
      <p:ext uri="{BB962C8B-B14F-4D97-AF65-F5344CB8AC3E}">
        <p14:creationId xmlns:p14="http://schemas.microsoft.com/office/powerpoint/2010/main" val="487111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6.02 </a:t>
            </a:r>
            <a:r>
              <a:rPr lang="en-US" dirty="0">
                <a:latin typeface="Arial" panose="020B0604020202020204" pitchFamily="34" charset="0"/>
                <a:ea typeface="Times New Roman" panose="02020603050405020304" pitchFamily="18" charset="0"/>
              </a:rPr>
              <a:t>Understand visual merchandising and display techniques of fashion.</a:t>
            </a:r>
            <a:endParaRPr lang="en-US" dirty="0"/>
          </a:p>
        </p:txBody>
      </p:sp>
      <p:sp>
        <p:nvSpPr>
          <p:cNvPr id="3" name="Content Placeholder 2"/>
          <p:cNvSpPr>
            <a:spLocks noGrp="1"/>
          </p:cNvSpPr>
          <p:nvPr>
            <p:ph idx="1"/>
          </p:nvPr>
        </p:nvSpPr>
        <p:spPr/>
        <p:txBody>
          <a:bodyPr/>
          <a:lstStyle/>
          <a:p>
            <a:pPr lvl="0"/>
            <a:r>
              <a:rPr lang="en-US" dirty="0">
                <a:latin typeface="Arial" panose="020B0604020202020204" pitchFamily="34" charset="0"/>
                <a:ea typeface="Times New Roman" panose="02020603050405020304" pitchFamily="18" charset="0"/>
              </a:rPr>
              <a:t>Key terms: atmospherics, décor, face-forward presentation, fixtures, grid layout, maze layout, merchandise presentation, sales support areas, selling areas, shoulder-out presentation, store layout, and visual merchandising</a:t>
            </a:r>
          </a:p>
          <a:p>
            <a:pPr lvl="0"/>
            <a:r>
              <a:rPr lang="en-US" dirty="0">
                <a:latin typeface="Arial" panose="020B0604020202020204" pitchFamily="34" charset="0"/>
                <a:ea typeface="Times New Roman" panose="02020603050405020304" pitchFamily="18" charset="0"/>
              </a:rPr>
              <a:t>Key terms: enclosed windows, interior displays, island windows, mannequins, open windows, props, semi-enclosed windows, signage, and window displays</a:t>
            </a:r>
          </a:p>
          <a:p>
            <a:endParaRPr lang="en-US" dirty="0"/>
          </a:p>
        </p:txBody>
      </p:sp>
    </p:spTree>
    <p:extLst>
      <p:ext uri="{BB962C8B-B14F-4D97-AF65-F5344CB8AC3E}">
        <p14:creationId xmlns:p14="http://schemas.microsoft.com/office/powerpoint/2010/main" val="412691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6.03 </a:t>
            </a:r>
            <a:r>
              <a:rPr lang="en-US" dirty="0">
                <a:latin typeface="Arial" panose="020B0604020202020204" pitchFamily="34" charset="0"/>
                <a:ea typeface="Times New Roman" panose="02020603050405020304" pitchFamily="18" charset="0"/>
              </a:rPr>
              <a:t>Understand promoting a fashion image through special events.</a:t>
            </a:r>
            <a:endParaRPr lang="en-US" dirty="0"/>
          </a:p>
        </p:txBody>
      </p:sp>
      <p:sp>
        <p:nvSpPr>
          <p:cNvPr id="3" name="Content Placeholder 2"/>
          <p:cNvSpPr>
            <a:spLocks noGrp="1"/>
          </p:cNvSpPr>
          <p:nvPr>
            <p:ph idx="1"/>
          </p:nvPr>
        </p:nvSpPr>
        <p:spPr/>
        <p:txBody>
          <a:bodyPr/>
          <a:lstStyle/>
          <a:p>
            <a:pPr lvl="0"/>
            <a:r>
              <a:rPr lang="en-US" dirty="0">
                <a:latin typeface="Arial" panose="020B0604020202020204" pitchFamily="34" charset="0"/>
                <a:ea typeface="Times New Roman" panose="02020603050405020304" pitchFamily="18" charset="0"/>
              </a:rPr>
              <a:t>Key terms: fashion show, formal runway show, informal fashion show, lineup merchandise selection, runway, special events, and trunk show</a:t>
            </a:r>
          </a:p>
          <a:p>
            <a:endParaRPr lang="en-US" dirty="0"/>
          </a:p>
        </p:txBody>
      </p:sp>
    </p:spTree>
    <p:extLst>
      <p:ext uri="{BB962C8B-B14F-4D97-AF65-F5344CB8AC3E}">
        <p14:creationId xmlns:p14="http://schemas.microsoft.com/office/powerpoint/2010/main" val="496702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6.04 </a:t>
            </a:r>
            <a:r>
              <a:rPr lang="en-US" dirty="0" smtClean="0">
                <a:latin typeface="Arial" panose="020B0604020202020204" pitchFamily="34" charset="0"/>
                <a:ea typeface="Times New Roman" panose="02020603050405020304" pitchFamily="18" charset="0"/>
              </a:rPr>
              <a:t>Understand </a:t>
            </a:r>
            <a:r>
              <a:rPr lang="en-US" dirty="0">
                <a:latin typeface="Arial" panose="020B0604020202020204" pitchFamily="34" charset="0"/>
                <a:ea typeface="Times New Roman" panose="02020603050405020304" pitchFamily="18" charset="0"/>
              </a:rPr>
              <a:t>the steps of a fashion promotion.</a:t>
            </a:r>
            <a:endParaRPr lang="en-US" dirty="0"/>
          </a:p>
        </p:txBody>
      </p:sp>
      <p:sp>
        <p:nvSpPr>
          <p:cNvPr id="3" name="Content Placeholder 2"/>
          <p:cNvSpPr>
            <a:spLocks noGrp="1"/>
          </p:cNvSpPr>
          <p:nvPr>
            <p:ph idx="1"/>
          </p:nvPr>
        </p:nvSpPr>
        <p:spPr/>
        <p:txBody>
          <a:bodyPr/>
          <a:lstStyle/>
          <a:p>
            <a:pPr lvl="0"/>
            <a:r>
              <a:rPr lang="en-US" dirty="0">
                <a:latin typeface="Arial" panose="020B0604020202020204" pitchFamily="34" charset="0"/>
                <a:ea typeface="Times New Roman" panose="02020603050405020304" pitchFamily="18" charset="0"/>
              </a:rPr>
              <a:t>Key terms:  environmental scanning, executive summary, market planning, performance standards, promotion plan, sales forecasts, situational analysis, and SWOT analysis</a:t>
            </a:r>
          </a:p>
          <a:p>
            <a:endParaRPr lang="en-US" dirty="0"/>
          </a:p>
        </p:txBody>
      </p:sp>
    </p:spTree>
    <p:extLst>
      <p:ext uri="{BB962C8B-B14F-4D97-AF65-F5344CB8AC3E}">
        <p14:creationId xmlns:p14="http://schemas.microsoft.com/office/powerpoint/2010/main" val="4256760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2718"/>
            <a:ext cx="12191999" cy="1400530"/>
          </a:xfrm>
        </p:spPr>
        <p:txBody>
          <a:bodyPr/>
          <a:lstStyle/>
          <a:p>
            <a:r>
              <a:rPr lang="en-US" dirty="0"/>
              <a:t>1.01Understand the progression of </a:t>
            </a:r>
            <a:r>
              <a:rPr lang="en-US" dirty="0" smtClean="0"/>
              <a:t>fashion</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Key terms: designing, designer, distribution, entrepreneur, fashion, fashion advertising, fashion  merchandising, fashion publicist, merchandise buying, merchandising, manufacturers, marketing, production, promotion, research and development, retailer, visual merchandising, retail, retail buyer, and sales</a:t>
            </a:r>
          </a:p>
          <a:p>
            <a:r>
              <a:rPr lang="en-US" dirty="0"/>
              <a:t>Key terms: fashion followers, fashion leaders, fashion movement, trendsetters, trickle across </a:t>
            </a:r>
            <a:endParaRPr lang="en-US" dirty="0" smtClean="0"/>
          </a:p>
          <a:p>
            <a:r>
              <a:rPr lang="en-US" dirty="0"/>
              <a:t>classic, decline stage, flop, fad, introduction stage, long run fashion, merchandise acceptance curve, obsolescence stage, peak stage, rise stage, short run fashion, and </a:t>
            </a:r>
            <a:r>
              <a:rPr lang="en-US" dirty="0" smtClean="0"/>
              <a:t>trend</a:t>
            </a:r>
          </a:p>
          <a:p>
            <a:pPr lvl="0"/>
            <a:r>
              <a:rPr lang="en-US" dirty="0"/>
              <a:t>Key terms: acceptance, evolutionary extremes, promotion, rejection, reversal, and </a:t>
            </a:r>
            <a:r>
              <a:rPr lang="en-US" dirty="0" smtClean="0"/>
              <a:t>revolutionary</a:t>
            </a:r>
          </a:p>
          <a:p>
            <a:r>
              <a:rPr lang="en-US" dirty="0"/>
              <a:t>Key terms: cultural, economic, legal, political, social, and technology</a:t>
            </a:r>
          </a:p>
          <a:p>
            <a:pPr lvl="0"/>
            <a:endParaRPr lang="en-US" dirty="0"/>
          </a:p>
          <a:p>
            <a:endParaRPr lang="en-US" dirty="0"/>
          </a:p>
        </p:txBody>
      </p:sp>
    </p:spTree>
    <p:extLst>
      <p:ext uri="{BB962C8B-B14F-4D97-AF65-F5344CB8AC3E}">
        <p14:creationId xmlns:p14="http://schemas.microsoft.com/office/powerpoint/2010/main" val="485938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1.02 </a:t>
            </a:r>
            <a:r>
              <a:rPr lang="en-US" dirty="0"/>
              <a:t>Understand the basics of textile fabrics and finishes.</a:t>
            </a:r>
          </a:p>
        </p:txBody>
      </p:sp>
      <p:sp>
        <p:nvSpPr>
          <p:cNvPr id="5" name="Content Placeholder 4"/>
          <p:cNvSpPr>
            <a:spLocks noGrp="1"/>
          </p:cNvSpPr>
          <p:nvPr>
            <p:ph idx="1"/>
          </p:nvPr>
        </p:nvSpPr>
        <p:spPr/>
        <p:txBody>
          <a:bodyPr/>
          <a:lstStyle/>
          <a:p>
            <a:pPr lvl="0"/>
            <a:r>
              <a:rPr lang="en-US" dirty="0"/>
              <a:t>Key terms: cellulosic fibers, cotton, flax, fur, leather, natural fibers, protein fibers, silk, and wool</a:t>
            </a:r>
          </a:p>
          <a:p>
            <a:r>
              <a:rPr lang="en-US" dirty="0"/>
              <a:t>acetate, acrylic, aramid, </a:t>
            </a:r>
            <a:r>
              <a:rPr lang="en-US" dirty="0" err="1"/>
              <a:t>lyocell</a:t>
            </a:r>
            <a:r>
              <a:rPr lang="en-US" dirty="0"/>
              <a:t>, manufactured fibers, </a:t>
            </a:r>
            <a:r>
              <a:rPr lang="en-US" dirty="0" err="1"/>
              <a:t>modacrylic</a:t>
            </a:r>
            <a:r>
              <a:rPr lang="en-US" dirty="0"/>
              <a:t>, nylon, olefin, </a:t>
            </a:r>
            <a:r>
              <a:rPr lang="en-US" dirty="0" err="1"/>
              <a:t>polybenzimidazole</a:t>
            </a:r>
            <a:r>
              <a:rPr lang="en-US" dirty="0"/>
              <a:t> (PBI), polyester, rayon, spandex, and </a:t>
            </a:r>
            <a:r>
              <a:rPr lang="en-US" dirty="0" smtClean="0"/>
              <a:t>triacetate</a:t>
            </a:r>
          </a:p>
          <a:p>
            <a:pPr lvl="0"/>
            <a:r>
              <a:rPr lang="en-US" dirty="0"/>
              <a:t>Key terms: antistatic, bleaching, bonded fabrics, braided fabrics, brushing, calendaring, crease or wrinkle resistant, dyeing, finishes, flame resistant, knitting, laces or net, mildew resistant, mercerization, moth-resistant, napping, nonwoven fabrics, permanent press or durable press, preshrunk or </a:t>
            </a:r>
            <a:r>
              <a:rPr lang="en-US" dirty="0" err="1"/>
              <a:t>Sanforized</a:t>
            </a:r>
            <a:r>
              <a:rPr lang="en-US" dirty="0"/>
              <a:t>, printing, quilted fabrics, </a:t>
            </a:r>
            <a:r>
              <a:rPr lang="en-US" dirty="0" err="1"/>
              <a:t>Scotchgard</a:t>
            </a:r>
            <a:r>
              <a:rPr lang="en-US" dirty="0"/>
              <a:t>, sizing, soil release, waterproof, water-repellent, and weaving</a:t>
            </a:r>
          </a:p>
          <a:p>
            <a:endParaRPr lang="en-US" dirty="0"/>
          </a:p>
        </p:txBody>
      </p:sp>
    </p:spTree>
    <p:extLst>
      <p:ext uri="{BB962C8B-B14F-4D97-AF65-F5344CB8AC3E}">
        <p14:creationId xmlns:p14="http://schemas.microsoft.com/office/powerpoint/2010/main" val="258123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1.03 </a:t>
            </a:r>
            <a:r>
              <a:rPr lang="en-US" dirty="0" smtClean="0">
                <a:latin typeface="Arial" panose="020B0604020202020204" pitchFamily="34" charset="0"/>
                <a:ea typeface="Times New Roman" panose="02020603050405020304" pitchFamily="18" charset="0"/>
              </a:rPr>
              <a:t>Understand </a:t>
            </a:r>
            <a:r>
              <a:rPr lang="en-US" dirty="0">
                <a:latin typeface="Arial" panose="020B0604020202020204" pitchFamily="34" charset="0"/>
                <a:ea typeface="Times New Roman" panose="02020603050405020304" pitchFamily="18" charset="0"/>
              </a:rPr>
              <a:t>the categories of fashion merchandise.</a:t>
            </a:r>
            <a:endParaRPr lang="en-US" dirty="0"/>
          </a:p>
        </p:txBody>
      </p:sp>
      <p:sp>
        <p:nvSpPr>
          <p:cNvPr id="3" name="Content Placeholder 2"/>
          <p:cNvSpPr>
            <a:spLocks noGrp="1"/>
          </p:cNvSpPr>
          <p:nvPr>
            <p:ph idx="1"/>
          </p:nvPr>
        </p:nvSpPr>
        <p:spPr/>
        <p:txBody>
          <a:bodyPr>
            <a:normAutofit lnSpcReduction="10000"/>
          </a:bodyPr>
          <a:lstStyle/>
          <a:p>
            <a:pPr lvl="0"/>
            <a:r>
              <a:rPr lang="en-US" dirty="0"/>
              <a:t>Key terms: </a:t>
            </a:r>
            <a:r>
              <a:rPr lang="en-US" dirty="0" err="1"/>
              <a:t>activewear</a:t>
            </a:r>
            <a:r>
              <a:rPr lang="en-US" dirty="0"/>
              <a:t>, double-ticket sizing, dresses, evening and bridal, foundations, intimate apparel, junior, lingerie, loungewear, maternity, miscellaneous wearing apparel, misses, outerwear, petite, sleepwear, sportswear separates, suits, swimwear/beachwear, tall, women's, and womenswear</a:t>
            </a:r>
          </a:p>
          <a:p>
            <a:pPr lvl="0"/>
            <a:r>
              <a:rPr lang="en-US" dirty="0"/>
              <a:t>Key terms: active sportswear, dual sizing, footwear, furnishings, heavy outerwear, inseam, menswear, miscellaneous wearing apparel, short run, sportswear, suit separates, tailored clothing, and work clothing</a:t>
            </a:r>
          </a:p>
          <a:p>
            <a:pPr lvl="0"/>
            <a:r>
              <a:rPr lang="en-US" dirty="0"/>
              <a:t>Key terms: boys, girls, growth features, infant, infant’s apparel, preschoolers, self-help features, and </a:t>
            </a:r>
            <a:r>
              <a:rPr lang="en-US" dirty="0" smtClean="0"/>
              <a:t>toddlers</a:t>
            </a:r>
          </a:p>
          <a:p>
            <a:r>
              <a:rPr lang="en-US" dirty="0"/>
              <a:t>Key terms: brand-line representatives, cosmetics, fragrances, mass market cosmetics, prestige lines, and toiletries</a:t>
            </a:r>
          </a:p>
          <a:p>
            <a:pPr lvl="0"/>
            <a:endParaRPr lang="en-US" dirty="0"/>
          </a:p>
          <a:p>
            <a:endParaRPr lang="en-US" dirty="0"/>
          </a:p>
        </p:txBody>
      </p:sp>
    </p:spTree>
    <p:extLst>
      <p:ext uri="{BB962C8B-B14F-4D97-AF65-F5344CB8AC3E}">
        <p14:creationId xmlns:p14="http://schemas.microsoft.com/office/powerpoint/2010/main" val="3861242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 </a:t>
            </a:r>
            <a:r>
              <a:rPr lang="en-US" dirty="0"/>
              <a:t>Understand the role of distribution in the fashion industry. </a:t>
            </a:r>
          </a:p>
        </p:txBody>
      </p:sp>
      <p:sp>
        <p:nvSpPr>
          <p:cNvPr id="3" name="Content Placeholder 2"/>
          <p:cNvSpPr>
            <a:spLocks noGrp="1"/>
          </p:cNvSpPr>
          <p:nvPr>
            <p:ph idx="1"/>
          </p:nvPr>
        </p:nvSpPr>
        <p:spPr/>
        <p:txBody>
          <a:bodyPr/>
          <a:lstStyle/>
          <a:p>
            <a:pPr lvl="0"/>
            <a:r>
              <a:rPr lang="en-US" dirty="0">
                <a:latin typeface="Arial" panose="020B0604020202020204" pitchFamily="34" charset="0"/>
                <a:ea typeface="Times New Roman" panose="02020603050405020304" pitchFamily="18" charset="0"/>
              </a:rPr>
              <a:t>Key terms: agent, channel of distribution, distribution, exclusive strategy, intensive strategy, intermediaries, logistics, manufacturing, middlemen, order processing, retailers, selective strategy, transportation, vendors, vendor-managed inventory, and warehousing</a:t>
            </a:r>
          </a:p>
          <a:p>
            <a:endParaRPr lang="en-US" dirty="0" smtClean="0"/>
          </a:p>
          <a:p>
            <a:pPr lvl="0"/>
            <a:r>
              <a:rPr lang="en-US" dirty="0">
                <a:latin typeface="Arial" panose="020B0604020202020204" pitchFamily="34" charset="0"/>
                <a:ea typeface="Times New Roman" panose="02020603050405020304" pitchFamily="18" charset="0"/>
              </a:rPr>
              <a:t>Key terms: inventory control, material handling, periodic inventory, perpetual inventory, physical inventory, Point of Sale (POS), shrinkage, and Universal Product Code (UPC) </a:t>
            </a:r>
          </a:p>
          <a:p>
            <a:endParaRPr lang="en-US" dirty="0"/>
          </a:p>
        </p:txBody>
      </p:sp>
    </p:spTree>
    <p:extLst>
      <p:ext uri="{BB962C8B-B14F-4D97-AF65-F5344CB8AC3E}">
        <p14:creationId xmlns:p14="http://schemas.microsoft.com/office/powerpoint/2010/main" val="2105423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2.02 </a:t>
            </a:r>
            <a:r>
              <a:rPr lang="en-US" dirty="0" smtClean="0">
                <a:latin typeface="Arial" panose="020B0604020202020204" pitchFamily="34" charset="0"/>
                <a:ea typeface="Times New Roman" panose="02020603050405020304" pitchFamily="18" charset="0"/>
              </a:rPr>
              <a:t>Understand </a:t>
            </a:r>
            <a:r>
              <a:rPr lang="en-US" dirty="0">
                <a:latin typeface="Arial" panose="020B0604020202020204" pitchFamily="34" charset="0"/>
                <a:ea typeface="Times New Roman" panose="02020603050405020304" pitchFamily="18" charset="0"/>
              </a:rPr>
              <a:t>the preparation of fashion merchandise buying plans.</a:t>
            </a:r>
            <a:endParaRPr lang="en-US" dirty="0"/>
          </a:p>
        </p:txBody>
      </p:sp>
      <p:sp>
        <p:nvSpPr>
          <p:cNvPr id="3" name="Content Placeholder 2"/>
          <p:cNvSpPr>
            <a:spLocks noGrp="1"/>
          </p:cNvSpPr>
          <p:nvPr>
            <p:ph idx="1"/>
          </p:nvPr>
        </p:nvSpPr>
        <p:spPr/>
        <p:txBody>
          <a:bodyPr/>
          <a:lstStyle/>
          <a:p>
            <a:pPr lvl="0"/>
            <a:r>
              <a:rPr lang="en-US" dirty="0"/>
              <a:t>Key terms: assortment breath, assortment plan, buying plans, classification buying, comparison shoppers, complementary products, departmental buying, direct selling, discounts, dollar merchandise planning, floor-ready merchandise (FRM), indirect selling, markdown, markup, merchandise cycle, open-to-buy, retail buyers, specification buying, stock-keeping unit (SKU), stock shortages, stock-to-sales ratio, and stock turnover </a:t>
            </a:r>
          </a:p>
          <a:p>
            <a:endParaRPr lang="en-US" dirty="0"/>
          </a:p>
        </p:txBody>
      </p:sp>
    </p:spTree>
    <p:extLst>
      <p:ext uri="{BB962C8B-B14F-4D97-AF65-F5344CB8AC3E}">
        <p14:creationId xmlns:p14="http://schemas.microsoft.com/office/powerpoint/2010/main" val="863970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2.03 </a:t>
            </a:r>
            <a:r>
              <a:rPr lang="en-US" dirty="0" smtClean="0">
                <a:latin typeface="Arial" panose="020B0604020202020204" pitchFamily="34" charset="0"/>
                <a:ea typeface="Times New Roman" panose="02020603050405020304" pitchFamily="18" charset="0"/>
              </a:rPr>
              <a:t>Understand </a:t>
            </a:r>
            <a:r>
              <a:rPr lang="en-US" dirty="0">
                <a:latin typeface="Arial" panose="020B0604020202020204" pitchFamily="34" charset="0"/>
                <a:ea typeface="Times New Roman" panose="02020603050405020304" pitchFamily="18" charset="0"/>
              </a:rPr>
              <a:t>fashion merchandise buying</a:t>
            </a:r>
            <a:endParaRPr lang="en-US" dirty="0"/>
          </a:p>
        </p:txBody>
      </p:sp>
      <p:sp>
        <p:nvSpPr>
          <p:cNvPr id="3" name="Content Placeholder 2"/>
          <p:cNvSpPr>
            <a:spLocks noGrp="1"/>
          </p:cNvSpPr>
          <p:nvPr>
            <p:ph idx="1"/>
          </p:nvPr>
        </p:nvSpPr>
        <p:spPr/>
        <p:txBody>
          <a:bodyPr/>
          <a:lstStyle/>
          <a:p>
            <a:pPr lvl="0"/>
            <a:r>
              <a:rPr lang="en-US" dirty="0"/>
              <a:t>Key terms: advance orders, approval buying, back orders, blanket orders, category captains, commissionaires, completion date, first cost, invoice, leave paper, line buying, line sheets, macro-merchandising, market centers, market weeks, micro-merchandising,  open order, procurement, purchase order (PO), regular orders, reorder points, reorders, resident buying offices (RBOs), special orders, terms of sale, trend buying, and vendors</a:t>
            </a:r>
          </a:p>
          <a:p>
            <a:endParaRPr lang="en-US" dirty="0"/>
          </a:p>
        </p:txBody>
      </p:sp>
    </p:spTree>
    <p:extLst>
      <p:ext uri="{BB962C8B-B14F-4D97-AF65-F5344CB8AC3E}">
        <p14:creationId xmlns:p14="http://schemas.microsoft.com/office/powerpoint/2010/main" val="3154882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2.04 </a:t>
            </a:r>
            <a:r>
              <a:rPr lang="en-US" dirty="0" smtClean="0">
                <a:latin typeface="Arial" panose="020B0604020202020204" pitchFamily="34" charset="0"/>
                <a:ea typeface="Times New Roman" panose="02020603050405020304" pitchFamily="18" charset="0"/>
              </a:rPr>
              <a:t>Understand </a:t>
            </a:r>
            <a:r>
              <a:rPr lang="en-US" dirty="0">
                <a:latin typeface="Arial" panose="020B0604020202020204" pitchFamily="34" charset="0"/>
                <a:ea typeface="Times New Roman" panose="02020603050405020304" pitchFamily="18" charset="0"/>
              </a:rPr>
              <a:t>the global nature of fashion.</a:t>
            </a:r>
            <a:endParaRPr lang="en-US" dirty="0"/>
          </a:p>
        </p:txBody>
      </p:sp>
      <p:sp>
        <p:nvSpPr>
          <p:cNvPr id="3" name="Content Placeholder 2"/>
          <p:cNvSpPr>
            <a:spLocks noGrp="1"/>
          </p:cNvSpPr>
          <p:nvPr>
            <p:ph idx="1"/>
          </p:nvPr>
        </p:nvSpPr>
        <p:spPr/>
        <p:txBody>
          <a:bodyPr/>
          <a:lstStyle/>
          <a:p>
            <a:pPr lvl="0"/>
            <a:r>
              <a:rPr lang="en-US" dirty="0">
                <a:latin typeface="Arial" panose="020B0604020202020204" pitchFamily="34" charset="0"/>
                <a:ea typeface="Times New Roman" panose="02020603050405020304" pitchFamily="18" charset="0"/>
              </a:rPr>
              <a:t>Key terms: balance of trade, comparative advantage, culture, dumping, economic climate, export sales agent, franchising, full package production, globalization, import commission house, import merchants, import penetration, infrastructure, international retailing, joint venture, licensing agreements, market disruption, multinational corporations (MNCs), North American Free Trade Agreement (NAFTA), parity, political stability, resident sales agent, structural adjustments, trade deficit, trade surplus, value added, and World Trade Organization (WTO) </a:t>
            </a:r>
          </a:p>
          <a:p>
            <a:endParaRPr lang="en-US" dirty="0"/>
          </a:p>
        </p:txBody>
      </p:sp>
    </p:spTree>
    <p:extLst>
      <p:ext uri="{BB962C8B-B14F-4D97-AF65-F5344CB8AC3E}">
        <p14:creationId xmlns:p14="http://schemas.microsoft.com/office/powerpoint/2010/main" val="3472640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3.01</a:t>
            </a:r>
            <a:r>
              <a:rPr lang="en-US" dirty="0">
                <a:latin typeface="Arial" panose="020B0604020202020204" pitchFamily="34" charset="0"/>
                <a:ea typeface="Times New Roman" panose="02020603050405020304" pitchFamily="18" charset="0"/>
              </a:rPr>
              <a:t>Understand the use of data in fashion forecasting. </a:t>
            </a:r>
            <a:endParaRPr lang="en-US" dirty="0"/>
          </a:p>
        </p:txBody>
      </p:sp>
      <p:sp>
        <p:nvSpPr>
          <p:cNvPr id="3" name="Content Placeholder 2"/>
          <p:cNvSpPr>
            <a:spLocks noGrp="1"/>
          </p:cNvSpPr>
          <p:nvPr>
            <p:ph idx="1"/>
          </p:nvPr>
        </p:nvSpPr>
        <p:spPr/>
        <p:txBody>
          <a:bodyPr/>
          <a:lstStyle/>
          <a:p>
            <a:pPr lvl="0"/>
            <a:r>
              <a:rPr lang="en-US" dirty="0"/>
              <a:t>Key terms: color, graphics, forecasting, hue, pantone, silhouette and trends </a:t>
            </a:r>
          </a:p>
          <a:p>
            <a:endParaRPr lang="en-US" dirty="0"/>
          </a:p>
        </p:txBody>
      </p:sp>
    </p:spTree>
    <p:extLst>
      <p:ext uri="{BB962C8B-B14F-4D97-AF65-F5344CB8AC3E}">
        <p14:creationId xmlns:p14="http://schemas.microsoft.com/office/powerpoint/2010/main" val="7002150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63</TotalTime>
  <Words>1373</Words>
  <Application>Microsoft Office PowerPoint</Application>
  <PresentationFormat>Widescreen</PresentationFormat>
  <Paragraphs>60</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Century Gothic</vt:lpstr>
      <vt:lpstr>Times New Roman</vt:lpstr>
      <vt:lpstr>Wingdings 3</vt:lpstr>
      <vt:lpstr>Ion</vt:lpstr>
      <vt:lpstr>Fashion Vocabulary</vt:lpstr>
      <vt:lpstr>1.01Understand the progression of fashion</vt:lpstr>
      <vt:lpstr>1.02 Understand the basics of textile fabrics and finishes.</vt:lpstr>
      <vt:lpstr>1.03 Understand the categories of fashion merchandise.</vt:lpstr>
      <vt:lpstr>2.01 Understand the role of distribution in the fashion industry. </vt:lpstr>
      <vt:lpstr>2.02 Understand the preparation of fashion merchandise buying plans.</vt:lpstr>
      <vt:lpstr>2.03 Understand fashion merchandise buying</vt:lpstr>
      <vt:lpstr>2.04 Understand the global nature of fashion.</vt:lpstr>
      <vt:lpstr>3.01Understand the use of data in fashion forecasting. </vt:lpstr>
      <vt:lpstr>3.02 Understand the use of technologies in fashion merchandising and marketing.</vt:lpstr>
      <vt:lpstr>4.01Understand the fashion retail elements of marketing.</vt:lpstr>
      <vt:lpstr>4.02 Understand pricing strategies in the fashion industry.</vt:lpstr>
      <vt:lpstr>5.01Understand the impact of customer service in the fashion industry.</vt:lpstr>
      <vt:lpstr>5.02 Understand retail selling processes the fashion industry.</vt:lpstr>
      <vt:lpstr>6.01Understand the promotional messaging of fashion. </vt:lpstr>
      <vt:lpstr>6.02 Understand visual merchandising and display techniques of fashion.</vt:lpstr>
      <vt:lpstr>6.03 Understand promoting a fashion image through special events.</vt:lpstr>
      <vt:lpstr>6.04 Understand the steps of a fashion promotion.</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Fashion Vocabulary</dc:title>
  <dc:creator>Eton, Rebecca A.</dc:creator>
  <cp:lastModifiedBy>Eton, Rebecca A.</cp:lastModifiedBy>
  <cp:revision>3</cp:revision>
  <dcterms:created xsi:type="dcterms:W3CDTF">2015-09-16T13:33:49Z</dcterms:created>
  <dcterms:modified xsi:type="dcterms:W3CDTF">2015-11-12T13:08:44Z</dcterms:modified>
</cp:coreProperties>
</file>