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72"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9/18/2015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9/18/2015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9/18/2015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9/18/2015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9/18/2015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9/18/2015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9/18/2015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9/18/2015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9/18/2015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9/18/2015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9/18/2015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1.03 </a:t>
            </a:r>
            <a:endParaRPr lang="en-US" dirty="0"/>
          </a:p>
        </p:txBody>
      </p:sp>
      <p:sp>
        <p:nvSpPr>
          <p:cNvPr id="3" name="Subtitle 2"/>
          <p:cNvSpPr>
            <a:spLocks noGrp="1"/>
          </p:cNvSpPr>
          <p:nvPr>
            <p:ph type="subTitle" idx="1"/>
          </p:nvPr>
        </p:nvSpPr>
        <p:spPr/>
        <p:txBody>
          <a:bodyPr/>
          <a:lstStyle/>
          <a:p>
            <a:r>
              <a:rPr lang="en-US" dirty="0" smtClean="0"/>
              <a:t>Understand the Categories of Fashion Merchandise</a:t>
            </a:r>
            <a:endParaRPr lang="en-US" dirty="0"/>
          </a:p>
        </p:txBody>
      </p:sp>
    </p:spTree>
    <p:extLst>
      <p:ext uri="{BB962C8B-B14F-4D97-AF65-F5344CB8AC3E}">
        <p14:creationId xmlns:p14="http://schemas.microsoft.com/office/powerpoint/2010/main" val="166765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Women’s Apparel Merchandise C</a:t>
            </a:r>
            <a:r>
              <a:rPr lang="en-US" dirty="0" smtClean="0"/>
              <a:t>lassifications (Cont’d)</a:t>
            </a:r>
            <a:endParaRPr lang="en-US" dirty="0"/>
          </a:p>
        </p:txBody>
      </p:sp>
      <p:sp>
        <p:nvSpPr>
          <p:cNvPr id="3" name="Content Placeholder 2"/>
          <p:cNvSpPr>
            <a:spLocks noGrp="1"/>
          </p:cNvSpPr>
          <p:nvPr>
            <p:ph idx="1"/>
          </p:nvPr>
        </p:nvSpPr>
        <p:spPr>
          <a:xfrm>
            <a:off x="4368800" y="2514600"/>
            <a:ext cx="7681913" cy="3416300"/>
          </a:xfrm>
        </p:spPr>
        <p:txBody>
          <a:bodyPr/>
          <a:lstStyle/>
          <a:p>
            <a:endParaRPr lang="en-US" dirty="0"/>
          </a:p>
          <a:p>
            <a:pPr marL="457200" lvl="1" indent="0">
              <a:buNone/>
            </a:pPr>
            <a:r>
              <a:rPr lang="en-US" sz="2000" b="1" dirty="0"/>
              <a:t>Outerwear</a:t>
            </a:r>
          </a:p>
          <a:p>
            <a:r>
              <a:rPr lang="en-US" dirty="0"/>
              <a:t>Coats – all weather, leather, trench, and rain gear</a:t>
            </a:r>
          </a:p>
          <a:p>
            <a:r>
              <a:rPr lang="en-US" dirty="0"/>
              <a:t>Jackets – jackets, blazers, and casual</a:t>
            </a:r>
          </a:p>
          <a:p>
            <a:pPr marL="0" indent="0">
              <a:buNone/>
            </a:pPr>
            <a:r>
              <a:rPr lang="en-US" dirty="0"/>
              <a:t> </a:t>
            </a:r>
          </a:p>
          <a:p>
            <a:pPr marL="0" lvl="0" indent="0">
              <a:buNone/>
            </a:pPr>
            <a:r>
              <a:rPr lang="en-US" sz="2000" b="1" dirty="0" smtClean="0"/>
              <a:t>	Intimate </a:t>
            </a:r>
            <a:r>
              <a:rPr lang="en-US" sz="2000" b="1" dirty="0"/>
              <a:t>apparel</a:t>
            </a:r>
          </a:p>
          <a:p>
            <a:r>
              <a:rPr lang="en-US" dirty="0"/>
              <a:t>Foundations (bras and panties), camisoles, </a:t>
            </a:r>
            <a:r>
              <a:rPr lang="en-US" dirty="0" err="1"/>
              <a:t>boyshorts</a:t>
            </a:r>
            <a:r>
              <a:rPr lang="en-US" dirty="0"/>
              <a:t>, tanks, thongs, and shapewear</a:t>
            </a:r>
          </a:p>
          <a:p>
            <a:endParaRPr lang="en-US" dirty="0"/>
          </a:p>
        </p:txBody>
      </p:sp>
      <p:pic>
        <p:nvPicPr>
          <p:cNvPr id="6146" name="Picture 2" descr="http://www.vulcan100.com/image/large/iPZ8kLwDTalalGcDkPIG7K9vkug9kPUCjaRv/images/Women%20Barbour%20Wax%20Jacket/Women%20Barbour%20Quilted-Oliv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2303540"/>
            <a:ext cx="3641725" cy="437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76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Apparel Merchandise Classifications (Cont’d)</a:t>
            </a:r>
            <a:endParaRPr lang="en-US" dirty="0"/>
          </a:p>
        </p:txBody>
      </p:sp>
      <p:sp>
        <p:nvSpPr>
          <p:cNvPr id="3" name="Content Placeholder 2"/>
          <p:cNvSpPr>
            <a:spLocks noGrp="1"/>
          </p:cNvSpPr>
          <p:nvPr>
            <p:ph idx="1"/>
          </p:nvPr>
        </p:nvSpPr>
        <p:spPr>
          <a:xfrm>
            <a:off x="150374" y="2441040"/>
            <a:ext cx="5385286" cy="1991260"/>
          </a:xfrm>
        </p:spPr>
        <p:txBody>
          <a:bodyPr/>
          <a:lstStyle/>
          <a:p>
            <a:pPr lvl="0"/>
            <a:r>
              <a:rPr lang="en-US" sz="2000" b="1" dirty="0"/>
              <a:t>Sleepwear</a:t>
            </a:r>
            <a:r>
              <a:rPr lang="en-US" dirty="0"/>
              <a:t> – lingerie, loungewear, robes, and pajamas</a:t>
            </a:r>
          </a:p>
          <a:p>
            <a:pPr lvl="0"/>
            <a:r>
              <a:rPr lang="en-US" sz="2000" b="1" dirty="0"/>
              <a:t>Maternity</a:t>
            </a:r>
            <a:r>
              <a:rPr lang="en-US" dirty="0"/>
              <a:t> – apparel that will expand</a:t>
            </a:r>
          </a:p>
          <a:p>
            <a:pPr marL="0" indent="0">
              <a:buNone/>
            </a:pPr>
            <a:endParaRPr lang="en-US" dirty="0"/>
          </a:p>
        </p:txBody>
      </p:sp>
      <p:pic>
        <p:nvPicPr>
          <p:cNvPr id="7174" name="Picture 6" descr="http://images.destinationmaternity.com/dmc?set=ImageURL%5B1547591cu.jpg%5D,Imagesize%5Bswd%5D&amp;call=url%5Bfile:sizer%5D&amp;s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600" y="2630275"/>
            <a:ext cx="2398761" cy="360404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elizabethcotton.com/graphics/00000001/western-flannel-pajam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2647208"/>
            <a:ext cx="2562225" cy="358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3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 </a:t>
            </a:r>
            <a:r>
              <a:rPr lang="en-US" dirty="0" smtClean="0"/>
              <a:t>Apparel </a:t>
            </a:r>
            <a:r>
              <a:rPr lang="en-US" dirty="0"/>
              <a:t>S</a:t>
            </a:r>
            <a:r>
              <a:rPr lang="en-US" dirty="0" smtClean="0"/>
              <a:t>izes </a:t>
            </a:r>
            <a:r>
              <a:rPr lang="en-US" dirty="0"/>
              <a:t>and </a:t>
            </a:r>
            <a:r>
              <a:rPr lang="en-US" dirty="0" smtClean="0"/>
              <a:t>Merchandise </a:t>
            </a:r>
            <a:r>
              <a:rPr lang="en-US" dirty="0"/>
              <a:t>C</a:t>
            </a:r>
            <a:r>
              <a:rPr lang="en-US" dirty="0" smtClean="0"/>
              <a:t>lassifications</a:t>
            </a:r>
            <a:endParaRPr lang="en-US" dirty="0"/>
          </a:p>
        </p:txBody>
      </p:sp>
      <p:sp>
        <p:nvSpPr>
          <p:cNvPr id="3" name="Content Placeholder 2"/>
          <p:cNvSpPr>
            <a:spLocks noGrp="1"/>
          </p:cNvSpPr>
          <p:nvPr>
            <p:ph idx="1"/>
          </p:nvPr>
        </p:nvSpPr>
        <p:spPr/>
        <p:txBody>
          <a:bodyPr/>
          <a:lstStyle/>
          <a:p>
            <a:pPr marL="0" indent="0">
              <a:buNone/>
            </a:pPr>
            <a:r>
              <a:rPr lang="en-US" sz="2800" b="1" dirty="0" smtClean="0"/>
              <a:t>Vocab</a:t>
            </a:r>
          </a:p>
          <a:p>
            <a:r>
              <a:rPr lang="en-US" dirty="0"/>
              <a:t>active sportswear, dual sizing, footwear, furnishings, heavy outerwear, inseam, menswear, miscellaneous wearing apparel, short run, sportswear, suit separates, tailored clothing, and work clothing</a:t>
            </a:r>
          </a:p>
        </p:txBody>
      </p:sp>
    </p:spTree>
    <p:extLst>
      <p:ext uri="{BB962C8B-B14F-4D97-AF65-F5344CB8AC3E}">
        <p14:creationId xmlns:p14="http://schemas.microsoft.com/office/powerpoint/2010/main" val="58672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 Apparel Sizes and Merchandise Classifications</a:t>
            </a:r>
          </a:p>
        </p:txBody>
      </p:sp>
      <p:sp>
        <p:nvSpPr>
          <p:cNvPr id="3" name="Content Placeholder 2"/>
          <p:cNvSpPr>
            <a:spLocks noGrp="1"/>
          </p:cNvSpPr>
          <p:nvPr>
            <p:ph idx="1"/>
          </p:nvPr>
        </p:nvSpPr>
        <p:spPr>
          <a:xfrm>
            <a:off x="4118871" y="2335487"/>
            <a:ext cx="8825659" cy="3416300"/>
          </a:xfrm>
        </p:spPr>
        <p:txBody>
          <a:bodyPr>
            <a:noAutofit/>
          </a:bodyPr>
          <a:lstStyle/>
          <a:p>
            <a:endParaRPr lang="en-US" dirty="0"/>
          </a:p>
          <a:p>
            <a:pPr lvl="1"/>
            <a:r>
              <a:rPr lang="en-US" sz="1800" dirty="0"/>
              <a:t>Tailored clothing:</a:t>
            </a:r>
          </a:p>
          <a:p>
            <a:pPr lvl="2"/>
            <a:r>
              <a:rPr lang="en-US" sz="1800" dirty="0"/>
              <a:t>Suits usually sized by chest measurement (36-44) and length</a:t>
            </a:r>
          </a:p>
          <a:p>
            <a:pPr lvl="3"/>
            <a:r>
              <a:rPr lang="en-US" sz="1800" dirty="0"/>
              <a:t>Short – 5’5” to 5’7”</a:t>
            </a:r>
          </a:p>
          <a:p>
            <a:pPr lvl="3"/>
            <a:r>
              <a:rPr lang="en-US" sz="1800" dirty="0"/>
              <a:t>Regular – 5’8” to 5’11”</a:t>
            </a:r>
          </a:p>
          <a:p>
            <a:pPr lvl="3"/>
            <a:r>
              <a:rPr lang="en-US" sz="1800" dirty="0"/>
              <a:t>Long – 6’ to 6’3”</a:t>
            </a:r>
          </a:p>
          <a:p>
            <a:pPr lvl="3"/>
            <a:r>
              <a:rPr lang="en-US" sz="1800" dirty="0"/>
              <a:t>Extra Long – 6’4” and over</a:t>
            </a:r>
          </a:p>
          <a:p>
            <a:pPr lvl="2"/>
            <a:r>
              <a:rPr lang="en-US" sz="1800" dirty="0"/>
              <a:t>Extra Large – size 50 and over and six feet or taller</a:t>
            </a:r>
          </a:p>
          <a:p>
            <a:pPr lvl="2"/>
            <a:r>
              <a:rPr lang="en-US" sz="1800" dirty="0"/>
              <a:t>Portly – large sizes and 5’5” to 6’</a:t>
            </a:r>
          </a:p>
          <a:p>
            <a:pPr lvl="2"/>
            <a:r>
              <a:rPr lang="en-US" sz="1800" dirty="0"/>
              <a:t>Athletic cut – expanded chests and narrowed waistlines</a:t>
            </a:r>
          </a:p>
          <a:p>
            <a:endParaRPr lang="en-US" dirty="0"/>
          </a:p>
        </p:txBody>
      </p:sp>
      <p:pic>
        <p:nvPicPr>
          <p:cNvPr id="2052" name="Picture 4" descr="http://media2.popsugar-assets.com/files/2010/11/44/0/192/1922398/4feae65ce71f05f1_62354173/i/Pictures-Ryan-Gosling-Blue-Valentine-Screening-2010-11-08-05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07" y="2459421"/>
            <a:ext cx="2933459" cy="405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3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 Apparel Sizes and Merchandise Classifications</a:t>
            </a:r>
          </a:p>
        </p:txBody>
      </p:sp>
      <p:sp>
        <p:nvSpPr>
          <p:cNvPr id="3" name="Content Placeholder 2"/>
          <p:cNvSpPr>
            <a:spLocks noGrp="1"/>
          </p:cNvSpPr>
          <p:nvPr>
            <p:ph idx="1"/>
          </p:nvPr>
        </p:nvSpPr>
        <p:spPr>
          <a:xfrm>
            <a:off x="0" y="2508907"/>
            <a:ext cx="8825659" cy="3416300"/>
          </a:xfrm>
        </p:spPr>
        <p:txBody>
          <a:bodyPr>
            <a:normAutofit fontScale="77500" lnSpcReduction="20000"/>
          </a:bodyPr>
          <a:lstStyle/>
          <a:p>
            <a:endParaRPr lang="en-US" dirty="0"/>
          </a:p>
          <a:p>
            <a:pPr lvl="1"/>
            <a:r>
              <a:rPr lang="en-US" sz="3000" dirty="0"/>
              <a:t>Shirts</a:t>
            </a:r>
          </a:p>
          <a:p>
            <a:pPr lvl="2"/>
            <a:r>
              <a:rPr lang="en-US" sz="3000" dirty="0"/>
              <a:t>S, M, L, XL, XXL, 3XL, 4XL for sports shirts and sweaters</a:t>
            </a:r>
          </a:p>
          <a:p>
            <a:pPr lvl="2"/>
            <a:r>
              <a:rPr lang="en-US" sz="3000" dirty="0"/>
              <a:t>Neck width and sleeve length for dress shirts.  Example:  16” neck size x 32” sleeve length</a:t>
            </a:r>
          </a:p>
          <a:p>
            <a:pPr lvl="3"/>
            <a:r>
              <a:rPr lang="en-US" sz="3000" dirty="0"/>
              <a:t>Only long-sleeved shirts are considered dress shirts.</a:t>
            </a:r>
          </a:p>
          <a:p>
            <a:pPr lvl="3"/>
            <a:r>
              <a:rPr lang="en-US" sz="3000" dirty="0"/>
              <a:t>Ties are only worn with dress shirts.</a:t>
            </a:r>
          </a:p>
          <a:p>
            <a:endParaRPr lang="en-US" dirty="0"/>
          </a:p>
        </p:txBody>
      </p:sp>
      <p:pic>
        <p:nvPicPr>
          <p:cNvPr id="1026" name="Picture 2" descr="http://i01.i.aliimg.com/wsphoto/v0/531329429_1/2012-New-Wholesale-Men-s-tshirt-men-s-shirt-slim-shirts-cotton-t-shirt-shirt-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659" y="2770023"/>
            <a:ext cx="3155184" cy="315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8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 Apparel Sizes and Merchandise Classifications</a:t>
            </a:r>
          </a:p>
        </p:txBody>
      </p:sp>
      <p:sp>
        <p:nvSpPr>
          <p:cNvPr id="3" name="Content Placeholder 2"/>
          <p:cNvSpPr>
            <a:spLocks noGrp="1"/>
          </p:cNvSpPr>
          <p:nvPr>
            <p:ph idx="1"/>
          </p:nvPr>
        </p:nvSpPr>
        <p:spPr>
          <a:xfrm>
            <a:off x="-263943" y="2477376"/>
            <a:ext cx="8825659" cy="3416300"/>
          </a:xfrm>
        </p:spPr>
        <p:txBody>
          <a:bodyPr>
            <a:normAutofit fontScale="92500" lnSpcReduction="20000"/>
          </a:bodyPr>
          <a:lstStyle/>
          <a:p>
            <a:endParaRPr lang="en-US" dirty="0"/>
          </a:p>
          <a:p>
            <a:pPr lvl="1"/>
            <a:r>
              <a:rPr lang="en-US" sz="3200" dirty="0"/>
              <a:t>Pants</a:t>
            </a:r>
          </a:p>
          <a:p>
            <a:pPr lvl="2"/>
            <a:r>
              <a:rPr lang="en-US" sz="3200" dirty="0"/>
              <a:t>Waist size and inseam length.  Example:  34” waist x 36” length</a:t>
            </a:r>
          </a:p>
          <a:p>
            <a:pPr lvl="2"/>
            <a:r>
              <a:rPr lang="en-US" sz="3200" dirty="0"/>
              <a:t>Some men’s pants may come in S, M, L, XL, and XXL.</a:t>
            </a:r>
          </a:p>
          <a:p>
            <a:pPr lvl="2"/>
            <a:r>
              <a:rPr lang="en-US" sz="3200" dirty="0"/>
              <a:t>Some dress slacks are left unhemmed to be finished by the store’s tailor.</a:t>
            </a:r>
          </a:p>
          <a:p>
            <a:endParaRPr lang="en-US" dirty="0"/>
          </a:p>
        </p:txBody>
      </p:sp>
      <p:pic>
        <p:nvPicPr>
          <p:cNvPr id="3074" name="Picture 2" descr="http://slimages.macys.com/is/image/MCY/products/5/optimized/878635_fpx.tif?wid=1320&amp;hei=1616&amp;fit=fit,1&amp;$filter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025" y="2733743"/>
            <a:ext cx="3126291" cy="382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8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 Apparel Sizes and Merchandise Classifications</a:t>
            </a:r>
          </a:p>
        </p:txBody>
      </p:sp>
      <p:sp>
        <p:nvSpPr>
          <p:cNvPr id="3" name="Content Placeholder 2"/>
          <p:cNvSpPr>
            <a:spLocks noGrp="1"/>
          </p:cNvSpPr>
          <p:nvPr>
            <p:ph idx="1"/>
          </p:nvPr>
        </p:nvSpPr>
        <p:spPr>
          <a:xfrm>
            <a:off x="0" y="2524673"/>
            <a:ext cx="8825659" cy="3416300"/>
          </a:xfrm>
        </p:spPr>
        <p:txBody>
          <a:bodyPr>
            <a:normAutofit fontScale="55000" lnSpcReduction="20000"/>
          </a:bodyPr>
          <a:lstStyle/>
          <a:p>
            <a:endParaRPr lang="en-US" dirty="0"/>
          </a:p>
          <a:p>
            <a:pPr lvl="1"/>
            <a:r>
              <a:rPr lang="en-US" sz="4000" dirty="0" smtClean="0"/>
              <a:t>Sportswear (again, not athletic wear) </a:t>
            </a:r>
            <a:endParaRPr lang="en-US" sz="4000" dirty="0"/>
          </a:p>
          <a:p>
            <a:pPr lvl="2"/>
            <a:r>
              <a:rPr lang="en-US" sz="4000" dirty="0"/>
              <a:t>Streetwear (</a:t>
            </a:r>
            <a:r>
              <a:rPr lang="en-US" sz="4000" dirty="0" err="1"/>
              <a:t>Urbanwear</a:t>
            </a:r>
            <a:r>
              <a:rPr lang="en-US" sz="4000" dirty="0"/>
              <a:t>) – Sean Jean, Crooks &amp; Castles, </a:t>
            </a:r>
            <a:r>
              <a:rPr lang="en-US" sz="4000" dirty="0" err="1"/>
              <a:t>Rocawear</a:t>
            </a:r>
            <a:r>
              <a:rPr lang="en-US" sz="4000" dirty="0"/>
              <a:t>, Nixon, G-unit</a:t>
            </a:r>
          </a:p>
          <a:p>
            <a:pPr lvl="2"/>
            <a:r>
              <a:rPr lang="en-US" sz="4000" dirty="0"/>
              <a:t>Jeans – boot cut, carpenter, and loose and baggy</a:t>
            </a:r>
          </a:p>
          <a:p>
            <a:pPr lvl="2"/>
            <a:r>
              <a:rPr lang="en-US" sz="4000" dirty="0"/>
              <a:t>Shirts – casual (long-sleeved, short-sleeved, polo, and knit)</a:t>
            </a:r>
          </a:p>
          <a:p>
            <a:pPr lvl="2"/>
            <a:r>
              <a:rPr lang="en-US" sz="4000" dirty="0"/>
              <a:t>Pants – casual, cargo, utility, dress, and khaki</a:t>
            </a:r>
          </a:p>
          <a:p>
            <a:pPr lvl="2"/>
            <a:r>
              <a:rPr lang="en-US" sz="4000" dirty="0"/>
              <a:t>Sweaters – cardigan, pullover (crewneck, V-neck), and turtleneck</a:t>
            </a:r>
          </a:p>
        </p:txBody>
      </p:sp>
      <p:pic>
        <p:nvPicPr>
          <p:cNvPr id="4098" name="Picture 2" descr="http://www.denimblog.com/wp-content/uploads/2013/07/bradley-cooper-diesel-e137328821132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685" y="2965310"/>
            <a:ext cx="2508797" cy="322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50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 Apparel Sizes and Merchandise Classifications</a:t>
            </a:r>
          </a:p>
        </p:txBody>
      </p:sp>
      <p:sp>
        <p:nvSpPr>
          <p:cNvPr id="3" name="Content Placeholder 2"/>
          <p:cNvSpPr>
            <a:spLocks noGrp="1"/>
          </p:cNvSpPr>
          <p:nvPr>
            <p:ph idx="1"/>
          </p:nvPr>
        </p:nvSpPr>
        <p:spPr>
          <a:xfrm>
            <a:off x="3708967" y="2398548"/>
            <a:ext cx="8825659" cy="3416300"/>
          </a:xfrm>
        </p:spPr>
        <p:txBody>
          <a:bodyPr/>
          <a:lstStyle/>
          <a:p>
            <a:endParaRPr lang="en-US" sz="4000" dirty="0"/>
          </a:p>
          <a:p>
            <a:pPr lvl="1"/>
            <a:r>
              <a:rPr lang="en-US" sz="4000" dirty="0"/>
              <a:t>Tailored clothing – overcoats, suits, sport coats, and blazers</a:t>
            </a:r>
          </a:p>
          <a:p>
            <a:pPr lvl="1"/>
            <a:r>
              <a:rPr lang="en-US" sz="4000" dirty="0"/>
              <a:t>Outerwear – Coats, parkas, jackets, and snow wear</a:t>
            </a:r>
          </a:p>
          <a:p>
            <a:endParaRPr lang="en-US" dirty="0"/>
          </a:p>
        </p:txBody>
      </p:sp>
      <p:pic>
        <p:nvPicPr>
          <p:cNvPr id="5122" name="Picture 2" descr="http://www.needpeacoat.com/mens-department/images/mens-navy-london-pea-coa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86" y="2874926"/>
            <a:ext cx="2965997" cy="293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8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 Apparel Sizes and Merchandise Classifications</a:t>
            </a:r>
          </a:p>
        </p:txBody>
      </p:sp>
      <p:sp>
        <p:nvSpPr>
          <p:cNvPr id="3" name="Content Placeholder 2"/>
          <p:cNvSpPr>
            <a:spLocks noGrp="1"/>
          </p:cNvSpPr>
          <p:nvPr>
            <p:ph idx="1"/>
          </p:nvPr>
        </p:nvSpPr>
        <p:spPr>
          <a:xfrm>
            <a:off x="0" y="1815224"/>
            <a:ext cx="8825659" cy="3416300"/>
          </a:xfrm>
        </p:spPr>
        <p:txBody>
          <a:bodyPr>
            <a:normAutofit lnSpcReduction="10000"/>
          </a:bodyPr>
          <a:lstStyle/>
          <a:p>
            <a:endParaRPr lang="en-US" dirty="0"/>
          </a:p>
          <a:p>
            <a:pPr lvl="1"/>
            <a:r>
              <a:rPr lang="en-US" sz="3600" dirty="0"/>
              <a:t>Furnishings</a:t>
            </a:r>
          </a:p>
          <a:p>
            <a:pPr lvl="2"/>
            <a:r>
              <a:rPr lang="en-US" sz="3600" dirty="0"/>
              <a:t>Dress shirts, ties, and socks</a:t>
            </a:r>
          </a:p>
          <a:p>
            <a:pPr lvl="2"/>
            <a:r>
              <a:rPr lang="en-US" sz="3600" dirty="0"/>
              <a:t>Underwear – boxers, </a:t>
            </a:r>
            <a:r>
              <a:rPr lang="en-US" sz="3600" dirty="0" err="1"/>
              <a:t>boxerbriefs</a:t>
            </a:r>
            <a:r>
              <a:rPr lang="en-US" sz="3600" dirty="0"/>
              <a:t>, briefs, and t-shirts</a:t>
            </a:r>
          </a:p>
          <a:p>
            <a:pPr lvl="2"/>
            <a:r>
              <a:rPr lang="en-US" sz="3600" dirty="0"/>
              <a:t>Sleepwear – robes and pajamas</a:t>
            </a:r>
          </a:p>
          <a:p>
            <a:endParaRPr lang="en-US" dirty="0"/>
          </a:p>
        </p:txBody>
      </p:sp>
      <p:sp>
        <p:nvSpPr>
          <p:cNvPr id="4" name="AutoShape 2" descr="Image result for boxer sh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spermfertility.com/wp-content/uploads/2012/08/Boxer-Shorts-Darren-Ch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231524"/>
            <a:ext cx="1463018" cy="150053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undershirtguy.com/wp-content/uploads/2012/01/evolve-define-mens-shapewear-crew-neck-undershirt-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264" y="5129410"/>
            <a:ext cx="1704757" cy="170475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www.alpacacollections.com/sites/default/files/robe%20light%20blue%20white%20back%20Q1000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5659" y="2632841"/>
            <a:ext cx="2827989" cy="392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7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 Apparel Sizes and Merchandise Classifications</a:t>
            </a:r>
          </a:p>
        </p:txBody>
      </p:sp>
      <p:sp>
        <p:nvSpPr>
          <p:cNvPr id="3" name="Content Placeholder 2"/>
          <p:cNvSpPr>
            <a:spLocks noGrp="1"/>
          </p:cNvSpPr>
          <p:nvPr>
            <p:ph idx="1"/>
          </p:nvPr>
        </p:nvSpPr>
        <p:spPr>
          <a:xfrm>
            <a:off x="-137817" y="2524672"/>
            <a:ext cx="5907998" cy="3416300"/>
          </a:xfrm>
        </p:spPr>
        <p:txBody>
          <a:bodyPr/>
          <a:lstStyle/>
          <a:p>
            <a:endParaRPr lang="en-US" dirty="0"/>
          </a:p>
          <a:p>
            <a:pPr lvl="1"/>
            <a:r>
              <a:rPr lang="en-US" b="1" dirty="0" smtClean="0"/>
              <a:t>Active wear </a:t>
            </a:r>
            <a:r>
              <a:rPr lang="en-US" dirty="0" smtClean="0"/>
              <a:t>–( This IS athletic clothing) Hoodies</a:t>
            </a:r>
            <a:r>
              <a:rPr lang="en-US" dirty="0"/>
              <a:t>, tees, warm-ups, jerseys, fleece pants, and </a:t>
            </a:r>
            <a:r>
              <a:rPr lang="en-US" dirty="0" smtClean="0"/>
              <a:t>shorts</a:t>
            </a:r>
            <a:endParaRPr lang="en-US" dirty="0"/>
          </a:p>
          <a:p>
            <a:pPr lvl="1"/>
            <a:r>
              <a:rPr lang="en-US" b="1" dirty="0"/>
              <a:t>Work clothing </a:t>
            </a:r>
            <a:r>
              <a:rPr lang="en-US" dirty="0"/>
              <a:t>– work shirts and pants, overalls and jeans, and uniforms</a:t>
            </a:r>
          </a:p>
          <a:p>
            <a:pPr lvl="1"/>
            <a:r>
              <a:rPr lang="en-US" b="1" dirty="0"/>
              <a:t>Formal wear </a:t>
            </a:r>
            <a:r>
              <a:rPr lang="en-US" dirty="0"/>
              <a:t>– wedding attire, tuxedos, and dinner jacket</a:t>
            </a:r>
          </a:p>
          <a:p>
            <a:endParaRPr lang="en-US" dirty="0"/>
          </a:p>
        </p:txBody>
      </p:sp>
      <p:pic>
        <p:nvPicPr>
          <p:cNvPr id="7170" name="Picture 2" descr="http://crossfitfw.com/wp-content/uploads/2015/02/Nike-Legend-Dri-FIT-Poly-Mens-Training-T-Shirt-371642_063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537" y="2524672"/>
            <a:ext cx="1668956" cy="16689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hoepalace.com/media/catalog/product/m/e/melo-10-dri-fit-mens-basketball-shorts-blacklight-blue-011cc2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729" y="2521388"/>
            <a:ext cx="1672240" cy="16722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s-media-cache-ak0.pinimg.com/736x/03/0e/db/030edb8ba8ee9861a17354ba03f2e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015" y="4513083"/>
            <a:ext cx="1640333" cy="227192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s-media-cache-ak0.pinimg.com/236x/af/87/b6/af87b66885c422805af85753c3da5b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572" y="4513083"/>
            <a:ext cx="1407385" cy="227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22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a:t>
            </a:r>
            <a:endParaRPr lang="en-US" dirty="0"/>
          </a:p>
        </p:txBody>
      </p:sp>
      <p:sp>
        <p:nvSpPr>
          <p:cNvPr id="3" name="Content Placeholder 2"/>
          <p:cNvSpPr>
            <a:spLocks noGrp="1"/>
          </p:cNvSpPr>
          <p:nvPr>
            <p:ph idx="1"/>
          </p:nvPr>
        </p:nvSpPr>
        <p:spPr/>
        <p:txBody>
          <a:bodyPr>
            <a:normAutofit/>
          </a:bodyPr>
          <a:lstStyle/>
          <a:p>
            <a:r>
              <a:rPr lang="en-US" sz="2800" dirty="0" err="1"/>
              <a:t>activewear</a:t>
            </a:r>
            <a:r>
              <a:rPr lang="en-US" sz="2800" dirty="0"/>
              <a:t>, double-ticket sizing, dresses, evening and bridal, foundations, intimate apparel, junior, lingerie, loungewear, maternity</a:t>
            </a:r>
            <a:r>
              <a:rPr lang="en-US" sz="2800" dirty="0" smtClean="0"/>
              <a:t>,, </a:t>
            </a:r>
            <a:r>
              <a:rPr lang="en-US" sz="2800" dirty="0"/>
              <a:t>misses, outerwear, petite, sleepwear, sportswear separates, suits, swimwear/beachwear, </a:t>
            </a:r>
          </a:p>
        </p:txBody>
      </p:sp>
    </p:spTree>
    <p:extLst>
      <p:ext uri="{BB962C8B-B14F-4D97-AF65-F5344CB8AC3E}">
        <p14:creationId xmlns:p14="http://schemas.microsoft.com/office/powerpoint/2010/main" val="4100356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a:t>
            </a:r>
            <a:r>
              <a:rPr lang="en-US" dirty="0" smtClean="0"/>
              <a:t>Classifications </a:t>
            </a:r>
            <a:r>
              <a:rPr lang="en-US" dirty="0"/>
              <a:t>and A</a:t>
            </a:r>
            <a:r>
              <a:rPr lang="en-US" dirty="0" smtClean="0"/>
              <a:t>pparel </a:t>
            </a:r>
            <a:r>
              <a:rPr lang="en-US" dirty="0"/>
              <a:t>for </a:t>
            </a:r>
            <a:r>
              <a:rPr lang="en-US" dirty="0" smtClean="0"/>
              <a:t>Infants</a:t>
            </a:r>
            <a:r>
              <a:rPr lang="en-US" dirty="0"/>
              <a:t>, </a:t>
            </a:r>
            <a:r>
              <a:rPr lang="en-US" dirty="0" smtClean="0"/>
              <a:t>Toddlers</a:t>
            </a:r>
            <a:r>
              <a:rPr lang="en-US" dirty="0"/>
              <a:t>, and </a:t>
            </a:r>
            <a:r>
              <a:rPr lang="en-US" dirty="0" smtClean="0"/>
              <a:t>Children</a:t>
            </a:r>
            <a:endParaRPr lang="en-US" dirty="0"/>
          </a:p>
        </p:txBody>
      </p:sp>
      <p:sp>
        <p:nvSpPr>
          <p:cNvPr id="3" name="Content Placeholder 2"/>
          <p:cNvSpPr>
            <a:spLocks noGrp="1"/>
          </p:cNvSpPr>
          <p:nvPr>
            <p:ph idx="1"/>
          </p:nvPr>
        </p:nvSpPr>
        <p:spPr>
          <a:xfrm>
            <a:off x="997299" y="2587735"/>
            <a:ext cx="5592687" cy="3416300"/>
          </a:xfrm>
        </p:spPr>
        <p:txBody>
          <a:bodyPr/>
          <a:lstStyle/>
          <a:p>
            <a:r>
              <a:rPr lang="en-US" sz="2400" dirty="0"/>
              <a:t>Infants</a:t>
            </a:r>
          </a:p>
          <a:p>
            <a:pPr lvl="2"/>
            <a:r>
              <a:rPr lang="en-US" sz="2400" dirty="0"/>
              <a:t>Newborn, 0-24 months (3-6 months, 6-12 months, 12-18 months, 18-24 months)</a:t>
            </a:r>
          </a:p>
          <a:p>
            <a:pPr lvl="2"/>
            <a:r>
              <a:rPr lang="en-US" sz="2400" dirty="0"/>
              <a:t>Newborn, small, medium, large, and extra large</a:t>
            </a:r>
          </a:p>
          <a:p>
            <a:endParaRPr lang="en-US" dirty="0"/>
          </a:p>
        </p:txBody>
      </p:sp>
      <p:pic>
        <p:nvPicPr>
          <p:cNvPr id="8194" name="Picture 2" descr="http://www.holland-designs.com/uploaded/thumbnails/db_file_img_213_360xau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258" y="2705044"/>
            <a:ext cx="3429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1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Classifications and Apparel for Infants, Toddlers, and Children</a:t>
            </a:r>
          </a:p>
        </p:txBody>
      </p:sp>
      <p:sp>
        <p:nvSpPr>
          <p:cNvPr id="3" name="Content Placeholder 2"/>
          <p:cNvSpPr>
            <a:spLocks noGrp="1"/>
          </p:cNvSpPr>
          <p:nvPr>
            <p:ph idx="1"/>
          </p:nvPr>
        </p:nvSpPr>
        <p:spPr/>
        <p:txBody>
          <a:bodyPr/>
          <a:lstStyle/>
          <a:p>
            <a:pPr lvl="0"/>
            <a:r>
              <a:rPr lang="en-US" sz="4000" dirty="0"/>
              <a:t>Toddlers – (crawling and walking), 2T-4T</a:t>
            </a:r>
          </a:p>
          <a:p>
            <a:endParaRPr lang="en-US" dirty="0"/>
          </a:p>
        </p:txBody>
      </p:sp>
      <p:pic>
        <p:nvPicPr>
          <p:cNvPr id="9222" name="Picture 6" descr="https://s-media-cache-ak0.pinimg.com/236x/41/b9/a2/41b9a255152906b9cd08b15f7aec09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853" y="3988675"/>
            <a:ext cx="2575618" cy="257561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s-media-cache-ak0.pinimg.com/736x/8d/19/ee/8d19eec21cbfbe426a8dd62d20d0b9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44" y="3988675"/>
            <a:ext cx="2534995" cy="257562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wellroundedny.com/wp-content/uploads/2014/06/toddler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961" y="3988674"/>
            <a:ext cx="5151238" cy="257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05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Classifications and Apparel for Infants, Toddlers, and Children</a:t>
            </a:r>
          </a:p>
        </p:txBody>
      </p:sp>
      <p:sp>
        <p:nvSpPr>
          <p:cNvPr id="3" name="Content Placeholder 2"/>
          <p:cNvSpPr>
            <a:spLocks noGrp="1"/>
          </p:cNvSpPr>
          <p:nvPr>
            <p:ph idx="1"/>
          </p:nvPr>
        </p:nvSpPr>
        <p:spPr/>
        <p:txBody>
          <a:bodyPr>
            <a:normAutofit fontScale="92500"/>
          </a:bodyPr>
          <a:lstStyle/>
          <a:p>
            <a:pPr lvl="1"/>
            <a:r>
              <a:rPr lang="en-US" sz="2400" dirty="0"/>
              <a:t>Children</a:t>
            </a:r>
          </a:p>
          <a:p>
            <a:pPr lvl="2"/>
            <a:r>
              <a:rPr lang="en-US" sz="2400" dirty="0"/>
              <a:t>Preschool</a:t>
            </a:r>
          </a:p>
          <a:p>
            <a:pPr lvl="3"/>
            <a:r>
              <a:rPr lang="en-US" sz="2400" dirty="0"/>
              <a:t>Slim, regular, girls and boys, 3, 4, 5, 6, 6X, and 7</a:t>
            </a:r>
          </a:p>
          <a:p>
            <a:pPr lvl="3"/>
            <a:r>
              <a:rPr lang="en-US" sz="2400" dirty="0"/>
              <a:t>Small (2-3), medium (4-5), and large (6-7)</a:t>
            </a:r>
          </a:p>
          <a:p>
            <a:pPr lvl="2"/>
            <a:r>
              <a:rPr lang="en-US" sz="2400" dirty="0"/>
              <a:t>Older</a:t>
            </a:r>
          </a:p>
          <a:p>
            <a:pPr lvl="3"/>
            <a:r>
              <a:rPr lang="en-US" sz="2400" dirty="0"/>
              <a:t>Girls sizes 7 through 16 and also slim or plus sizes</a:t>
            </a:r>
          </a:p>
          <a:p>
            <a:pPr lvl="3"/>
            <a:r>
              <a:rPr lang="en-US" sz="2400" dirty="0"/>
              <a:t>Boys sizes 8 through 22 and also slim or husky sizes</a:t>
            </a:r>
          </a:p>
          <a:p>
            <a:endParaRPr lang="en-US" dirty="0"/>
          </a:p>
        </p:txBody>
      </p:sp>
    </p:spTree>
    <p:extLst>
      <p:ext uri="{BB962C8B-B14F-4D97-AF65-F5344CB8AC3E}">
        <p14:creationId xmlns:p14="http://schemas.microsoft.com/office/powerpoint/2010/main" val="474936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Classifications and Apparel for Infants, Toddlers, and Children</a:t>
            </a:r>
          </a:p>
        </p:txBody>
      </p:sp>
      <p:sp>
        <p:nvSpPr>
          <p:cNvPr id="3" name="Content Placeholder 2"/>
          <p:cNvSpPr>
            <a:spLocks noGrp="1"/>
          </p:cNvSpPr>
          <p:nvPr>
            <p:ph idx="1"/>
          </p:nvPr>
        </p:nvSpPr>
        <p:spPr/>
        <p:txBody>
          <a:bodyPr>
            <a:normAutofit fontScale="92500" lnSpcReduction="10000"/>
          </a:bodyPr>
          <a:lstStyle/>
          <a:p>
            <a:pPr lvl="3"/>
            <a:r>
              <a:rPr lang="en-US" sz="3200" b="1" dirty="0"/>
              <a:t>Infants – babies and toddlers younger than three years old</a:t>
            </a:r>
          </a:p>
          <a:p>
            <a:r>
              <a:rPr lang="en-US" dirty="0" smtClean="0"/>
              <a:t>based </a:t>
            </a:r>
            <a:r>
              <a:rPr lang="en-US" dirty="0"/>
              <a:t>on comfort and practicality </a:t>
            </a:r>
            <a:endParaRPr lang="en-US" dirty="0" smtClean="0"/>
          </a:p>
          <a:p>
            <a:r>
              <a:rPr lang="en-US" dirty="0" smtClean="0"/>
              <a:t>Fabrics </a:t>
            </a:r>
            <a:r>
              <a:rPr lang="en-US" dirty="0"/>
              <a:t>should be soft, absorbent, shrink resistant and durable with great </a:t>
            </a:r>
            <a:r>
              <a:rPr lang="en-US" dirty="0" err="1"/>
              <a:t>washability</a:t>
            </a:r>
            <a:r>
              <a:rPr lang="en-US" dirty="0"/>
              <a:t>. </a:t>
            </a:r>
            <a:endParaRPr lang="en-US" dirty="0" smtClean="0"/>
          </a:p>
          <a:p>
            <a:r>
              <a:rPr lang="en-US" dirty="0" smtClean="0"/>
              <a:t>Front </a:t>
            </a:r>
            <a:r>
              <a:rPr lang="en-US" dirty="0"/>
              <a:t>openings and snaps down the legs provide easier dressing and changing of diapers</a:t>
            </a:r>
            <a:r>
              <a:rPr lang="en-US" dirty="0" smtClean="0"/>
              <a:t>.</a:t>
            </a:r>
          </a:p>
          <a:p>
            <a:r>
              <a:rPr lang="en-US" dirty="0" smtClean="0"/>
              <a:t> </a:t>
            </a:r>
            <a:r>
              <a:rPr lang="en-US" dirty="0"/>
              <a:t>Safety considerations include the flammability of materials, especially for sleepwear.  Buttons, snaps and trims are dangerous if they can be pulled off and swallowed or poked into a nose or an ear by the baby. </a:t>
            </a:r>
          </a:p>
          <a:p>
            <a:endParaRPr lang="en-US" dirty="0"/>
          </a:p>
        </p:txBody>
      </p:sp>
    </p:spTree>
    <p:extLst>
      <p:ext uri="{BB962C8B-B14F-4D97-AF65-F5344CB8AC3E}">
        <p14:creationId xmlns:p14="http://schemas.microsoft.com/office/powerpoint/2010/main" val="299441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Classifications and Apparel for Infants, Toddlers, and Children</a:t>
            </a:r>
          </a:p>
        </p:txBody>
      </p:sp>
      <p:sp>
        <p:nvSpPr>
          <p:cNvPr id="3" name="Content Placeholder 2"/>
          <p:cNvSpPr>
            <a:spLocks noGrp="1"/>
          </p:cNvSpPr>
          <p:nvPr>
            <p:ph idx="1"/>
          </p:nvPr>
        </p:nvSpPr>
        <p:spPr/>
        <p:txBody>
          <a:bodyPr>
            <a:normAutofit lnSpcReduction="10000"/>
          </a:bodyPr>
          <a:lstStyle/>
          <a:p>
            <a:endParaRPr lang="en-US" dirty="0"/>
          </a:p>
          <a:p>
            <a:r>
              <a:rPr lang="en-US" sz="3200" b="1" dirty="0" smtClean="0"/>
              <a:t>Toddlers- </a:t>
            </a:r>
            <a:r>
              <a:rPr lang="en-US" sz="3200" b="1" dirty="0"/>
              <a:t>children who are actively moving around and walking.  </a:t>
            </a:r>
            <a:endParaRPr lang="en-US" sz="3200" b="1" dirty="0" smtClean="0"/>
          </a:p>
          <a:p>
            <a:r>
              <a:rPr lang="en-US" dirty="0" smtClean="0"/>
              <a:t>Toddlers </a:t>
            </a:r>
            <a:r>
              <a:rPr lang="en-US" dirty="0"/>
              <a:t>are usually between the ages of one and three to four years old.  They have short bodies and legs and still have their baby roundness. Toddlers’ sizes are from 1T to 4T or 5T. </a:t>
            </a:r>
            <a:endParaRPr lang="en-US" dirty="0" smtClean="0"/>
          </a:p>
          <a:p>
            <a:r>
              <a:rPr lang="en-US" dirty="0" smtClean="0"/>
              <a:t> </a:t>
            </a:r>
            <a:r>
              <a:rPr lang="en-US" dirty="0"/>
              <a:t>Sizes are generally based on age and established according to measurements of height, chest, waist, and approximate weight. </a:t>
            </a:r>
            <a:endParaRPr lang="en-US" dirty="0" smtClean="0"/>
          </a:p>
          <a:p>
            <a:r>
              <a:rPr lang="en-US" dirty="0" smtClean="0"/>
              <a:t>They </a:t>
            </a:r>
            <a:r>
              <a:rPr lang="en-US" dirty="0"/>
              <a:t>are made for comfort, constant action, and easy care.  </a:t>
            </a:r>
          </a:p>
          <a:p>
            <a:endParaRPr lang="en-US" dirty="0"/>
          </a:p>
        </p:txBody>
      </p:sp>
    </p:spTree>
    <p:extLst>
      <p:ext uri="{BB962C8B-B14F-4D97-AF65-F5344CB8AC3E}">
        <p14:creationId xmlns:p14="http://schemas.microsoft.com/office/powerpoint/2010/main" val="154785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Classifications and Apparel for Infants, Toddlers, and Children</a:t>
            </a:r>
          </a:p>
        </p:txBody>
      </p:sp>
      <p:sp>
        <p:nvSpPr>
          <p:cNvPr id="3" name="Content Placeholder 2"/>
          <p:cNvSpPr>
            <a:spLocks noGrp="1"/>
          </p:cNvSpPr>
          <p:nvPr>
            <p:ph idx="1"/>
          </p:nvPr>
        </p:nvSpPr>
        <p:spPr/>
        <p:txBody>
          <a:bodyPr>
            <a:normAutofit lnSpcReduction="10000"/>
          </a:bodyPr>
          <a:lstStyle/>
          <a:p>
            <a:r>
              <a:rPr lang="en-US" sz="3200" b="1" dirty="0"/>
              <a:t>Children – girls ages 3 through 13 and boys ages 3 through 16</a:t>
            </a:r>
          </a:p>
          <a:p>
            <a:r>
              <a:rPr lang="en-US" dirty="0"/>
              <a:t>When young children show an interest in dressing themselves, they develop greater independence and responsibility if their clothes have self-help features. </a:t>
            </a:r>
            <a:endParaRPr lang="en-US" dirty="0" smtClean="0"/>
          </a:p>
          <a:p>
            <a:r>
              <a:rPr lang="en-US" dirty="0" smtClean="0"/>
              <a:t>large </a:t>
            </a:r>
            <a:r>
              <a:rPr lang="en-US" dirty="0"/>
              <a:t>armholes, well-marked backs and fronts, and easy to fasten front closings.  Growth features allow garments to expand as children grow.  Features like adjustable straps, lengths that can be let down, elastic waistbands, stretch fabrics and wrap styles.  </a:t>
            </a:r>
            <a:endParaRPr lang="en-US" dirty="0" smtClean="0"/>
          </a:p>
          <a:p>
            <a:r>
              <a:rPr lang="en-US" dirty="0" smtClean="0"/>
              <a:t>Older </a:t>
            </a:r>
            <a:r>
              <a:rPr lang="en-US" dirty="0"/>
              <a:t>kids clothing offer more sophisticated styling. </a:t>
            </a:r>
          </a:p>
          <a:p>
            <a:endParaRPr lang="en-US" dirty="0"/>
          </a:p>
        </p:txBody>
      </p:sp>
    </p:spTree>
    <p:extLst>
      <p:ext uri="{BB962C8B-B14F-4D97-AF65-F5344CB8AC3E}">
        <p14:creationId xmlns:p14="http://schemas.microsoft.com/office/powerpoint/2010/main" val="412022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fashion accessories in the fashion industry</a:t>
            </a:r>
            <a:br>
              <a:rPr lang="en-US" dirty="0"/>
            </a:br>
            <a:endParaRPr lang="en-US" dirty="0"/>
          </a:p>
        </p:txBody>
      </p:sp>
      <p:sp>
        <p:nvSpPr>
          <p:cNvPr id="6" name="Rectangle 3"/>
          <p:cNvSpPr>
            <a:spLocks noGrp="1" noChangeArrowheads="1"/>
          </p:cNvSpPr>
          <p:nvPr>
            <p:ph idx="1"/>
          </p:nvPr>
        </p:nvSpPr>
        <p:spPr bwMode="auto">
          <a:xfrm>
            <a:off x="567560" y="2418824"/>
            <a:ext cx="1120928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Jewelry – rings, bracelets, necklaces, brooches, watches, and earrings</a:t>
            </a:r>
            <a:endParaRPr kumimoji="0" lang="en-US" altLang="en-US" sz="2400" b="0" i="0" u="none" strike="noStrike" cap="none" normalizeH="0" baseline="0" dirty="0" smtClean="0">
              <a:ln>
                <a:noFill/>
              </a:ln>
              <a:solidFill>
                <a:schemeClr val="tx1"/>
              </a:solidFill>
              <a:effectLst/>
              <a:latin typeface="+mn-lt"/>
            </a:endParaRPr>
          </a:p>
          <a:p>
            <a:pPr lvl="2" defTabSz="914400">
              <a:buClrTx/>
              <a:buSzTx/>
            </a:pPr>
            <a:r>
              <a:rPr kumimoji="0" lang="en-US" altLang="en-US" sz="2400" b="1" i="1"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Fine jewelry</a:t>
            </a:r>
            <a:r>
              <a:rPr kumimoji="0" lang="en-US" altLang="en-US" sz="2400" b="0"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  The most expensive and highest quality jewelry.  Made of fine metals such as gold, silver, and platinum.  May also include precious stones (diamonds, rubies, emeralds, and sapphires) or semi-precious stones (topaz, garnet, and citrine).</a:t>
            </a:r>
            <a:endParaRPr kumimoji="0" lang="en-US" altLang="en-US" sz="2400" b="0" i="0" u="none" strike="noStrike" cap="none" normalizeH="0" baseline="0" dirty="0" smtClean="0">
              <a:ln>
                <a:noFill/>
              </a:ln>
              <a:solidFill>
                <a:schemeClr val="tx1"/>
              </a:solidFill>
              <a:effectLst/>
              <a:latin typeface="+mn-lt"/>
            </a:endParaRPr>
          </a:p>
          <a:p>
            <a:pPr lvl="2" defTabSz="914400">
              <a:buClrTx/>
              <a:buSzTx/>
            </a:pPr>
            <a:r>
              <a:rPr kumimoji="0" lang="en-US" altLang="en-US" sz="2400" b="1" i="1"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Bridge jewelry</a:t>
            </a:r>
            <a:r>
              <a:rPr kumimoji="0" lang="en-US" altLang="en-US" sz="2400" b="1"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  </a:t>
            </a:r>
            <a:r>
              <a:rPr kumimoji="0" lang="en-US" altLang="en-US" sz="2400" b="0"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Jewelry made to look like fine jewelry but less expensive.  Examples:  Joan Rivers jewelry, Kenneth Jay Lane jewelry, and Nolan Miller jewelry</a:t>
            </a:r>
            <a:endParaRPr kumimoji="0" lang="en-US" altLang="en-US" sz="2400" b="0" i="0" u="none" strike="noStrike" cap="none" normalizeH="0" baseline="0" dirty="0" smtClean="0">
              <a:ln>
                <a:noFill/>
              </a:ln>
              <a:solidFill>
                <a:schemeClr val="tx1"/>
              </a:solidFill>
              <a:effectLst/>
              <a:latin typeface="+mn-lt"/>
            </a:endParaRPr>
          </a:p>
          <a:p>
            <a:pPr lvl="2" defTabSz="914400">
              <a:buClrTx/>
              <a:buSzTx/>
            </a:pPr>
            <a:r>
              <a:rPr kumimoji="0" lang="en-US" altLang="en-US" sz="2400" b="1" i="1"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Costume jewelry</a:t>
            </a:r>
            <a:r>
              <a:rPr kumimoji="0" lang="en-US" altLang="en-US" sz="2400" b="0"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  The least expensive and the most commonly purchased jewelry.  Example:  Claire’s Boutique</a:t>
            </a:r>
            <a:endParaRPr kumimoji="0" lang="en-US" altLang="en-US" sz="24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457439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fashion accessories in the fashion industry</a:t>
            </a:r>
            <a:br>
              <a:rPr lang="en-US" dirty="0"/>
            </a:br>
            <a:endParaRPr lang="en-US" dirty="0"/>
          </a:p>
        </p:txBody>
      </p:sp>
      <p:sp>
        <p:nvSpPr>
          <p:cNvPr id="3" name="Content Placeholder 2"/>
          <p:cNvSpPr>
            <a:spLocks noGrp="1"/>
          </p:cNvSpPr>
          <p:nvPr>
            <p:ph idx="1"/>
          </p:nvPr>
        </p:nvSpPr>
        <p:spPr>
          <a:xfrm>
            <a:off x="-263943" y="2461610"/>
            <a:ext cx="8825659" cy="3416300"/>
          </a:xfrm>
        </p:spPr>
        <p:txBody>
          <a:bodyPr/>
          <a:lstStyle/>
          <a:p>
            <a:pPr lvl="1"/>
            <a:r>
              <a:rPr lang="en-US" sz="3200" dirty="0"/>
              <a:t>Footwear – dress shoes, casual shoes, slippers, athletic shoes, sandals, and boots</a:t>
            </a:r>
          </a:p>
          <a:p>
            <a:pPr lvl="1"/>
            <a:r>
              <a:rPr lang="en-US" sz="3200" dirty="0"/>
              <a:t>Hosiery – pantyhose, stockings, and socks</a:t>
            </a:r>
          </a:p>
          <a:p>
            <a:pPr marL="0" indent="0">
              <a:buNone/>
            </a:pPr>
            <a:endParaRPr lang="en-US" dirty="0"/>
          </a:p>
        </p:txBody>
      </p:sp>
      <p:pic>
        <p:nvPicPr>
          <p:cNvPr id="11266" name="Picture 2" descr="http://a.dilcdn.com/bl/wp-content/uploads/sites/8/2013/01/buckle-back-ankle-bo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179" y="2333626"/>
            <a:ext cx="3209083" cy="428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683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fashion accessories in the fashion industry</a:t>
            </a:r>
            <a:br>
              <a:rPr lang="en-US" dirty="0"/>
            </a:br>
            <a:endParaRPr lang="en-US" dirty="0"/>
          </a:p>
        </p:txBody>
      </p:sp>
      <p:sp>
        <p:nvSpPr>
          <p:cNvPr id="3" name="Content Placeholder 2"/>
          <p:cNvSpPr>
            <a:spLocks noGrp="1"/>
          </p:cNvSpPr>
          <p:nvPr>
            <p:ph idx="1"/>
          </p:nvPr>
        </p:nvSpPr>
        <p:spPr>
          <a:xfrm>
            <a:off x="1832871" y="2303955"/>
            <a:ext cx="8825659" cy="3416300"/>
          </a:xfrm>
        </p:spPr>
        <p:txBody>
          <a:bodyPr/>
          <a:lstStyle/>
          <a:p>
            <a:pPr marL="342900" lvl="1" indent="-342900"/>
            <a:r>
              <a:rPr lang="en-US" sz="3200" dirty="0"/>
              <a:t>Handbags and small leather goods – clutch, satchel, tote, </a:t>
            </a:r>
            <a:r>
              <a:rPr lang="en-US" sz="3200" dirty="0" err="1"/>
              <a:t>shoulderbag</a:t>
            </a:r>
            <a:r>
              <a:rPr lang="en-US" sz="3200" dirty="0"/>
              <a:t>, billfolds, checkbook cases, eyeglass cases, and briefcases</a:t>
            </a:r>
          </a:p>
          <a:p>
            <a:pPr marL="0" indent="0">
              <a:buNone/>
            </a:pPr>
            <a:endParaRPr lang="en-US" dirty="0"/>
          </a:p>
        </p:txBody>
      </p:sp>
      <p:pic>
        <p:nvPicPr>
          <p:cNvPr id="12290" name="Picture 2" descr="http://slimages.macys.com/is/image/MCY/products/8/optimized/2850948_fpx.tif?bgc=255,255,255&amp;wid=224&amp;qlt=90,0&amp;layer=comp&amp;op_sharpen=0&amp;resMode=bicub&amp;op_usm=0.7,1.0,0.5,0&amp;fm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89" y="4394627"/>
            <a:ext cx="1862411" cy="227812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cdn1.ebags.com/is/image/im0/269450_3_1?resmode=4&amp;op_usm=1,1,1,&amp;qlt=95,1&amp;hei=500&amp;wid=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134" y="4394627"/>
            <a:ext cx="2130425" cy="21304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i.ebayimg.com/00/s/MzAwWDMwMA==/z/kxMAAOSwGvhUD2hm/$_35.JPG?set_i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693" y="4507723"/>
            <a:ext cx="2017329" cy="201732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http://www.spottedfashion.com/wp-content/uploads/2012/07/Balenciaga-Yellow-Mangue-Town-Ba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http://www.spottedfashion.com/wp-content/uploads/2012/05/Balenciaga-Purple-Glycine-Part-Time-Bag-20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3156" y="4288529"/>
            <a:ext cx="3014941" cy="234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04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fashion accessories in the fashion industry</a:t>
            </a:r>
            <a:br>
              <a:rPr lang="en-US" dirty="0"/>
            </a:br>
            <a:endParaRPr lang="en-US" dirty="0"/>
          </a:p>
        </p:txBody>
      </p:sp>
      <p:sp>
        <p:nvSpPr>
          <p:cNvPr id="3" name="Content Placeholder 2"/>
          <p:cNvSpPr>
            <a:spLocks noGrp="1"/>
          </p:cNvSpPr>
          <p:nvPr>
            <p:ph idx="1"/>
          </p:nvPr>
        </p:nvSpPr>
        <p:spPr/>
        <p:txBody>
          <a:bodyPr/>
          <a:lstStyle/>
          <a:p>
            <a:pPr lvl="1"/>
            <a:r>
              <a:rPr lang="en-US" sz="3200" dirty="0"/>
              <a:t>Belts – rope, sash, cummerbund, and belts with buckles</a:t>
            </a:r>
          </a:p>
          <a:p>
            <a:pPr lvl="1"/>
            <a:r>
              <a:rPr lang="en-US" sz="3200" dirty="0"/>
              <a:t>Headwear – visors, hats, and caps</a:t>
            </a:r>
          </a:p>
          <a:p>
            <a:pPr lvl="1"/>
            <a:r>
              <a:rPr lang="en-US" sz="3200" dirty="0" err="1"/>
              <a:t>Handwear</a:t>
            </a:r>
            <a:r>
              <a:rPr lang="en-US" sz="3200" dirty="0"/>
              <a:t> – gloves, mittens, and work gloves</a:t>
            </a:r>
          </a:p>
          <a:p>
            <a:pPr lvl="1"/>
            <a:r>
              <a:rPr lang="en-US" sz="3200" dirty="0"/>
              <a:t>Neckwear – scarves, shawls, and ties</a:t>
            </a:r>
          </a:p>
          <a:p>
            <a:endParaRPr lang="en-US" dirty="0"/>
          </a:p>
        </p:txBody>
      </p:sp>
    </p:spTree>
    <p:extLst>
      <p:ext uri="{BB962C8B-B14F-4D97-AF65-F5344CB8AC3E}">
        <p14:creationId xmlns:p14="http://schemas.microsoft.com/office/powerpoint/2010/main" val="164163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Size Classifications</a:t>
            </a:r>
            <a:endParaRPr lang="en-US" dirty="0"/>
          </a:p>
        </p:txBody>
      </p:sp>
      <p:sp>
        <p:nvSpPr>
          <p:cNvPr id="3" name="Content Placeholder 2"/>
          <p:cNvSpPr>
            <a:spLocks noGrp="1"/>
          </p:cNvSpPr>
          <p:nvPr>
            <p:ph idx="1"/>
          </p:nvPr>
        </p:nvSpPr>
        <p:spPr>
          <a:xfrm>
            <a:off x="164354" y="2654300"/>
            <a:ext cx="8825659" cy="3416300"/>
          </a:xfrm>
        </p:spPr>
        <p:txBody>
          <a:bodyPr/>
          <a:lstStyle/>
          <a:p>
            <a:pPr lvl="1"/>
            <a:r>
              <a:rPr lang="en-US" dirty="0"/>
              <a:t>Misses</a:t>
            </a:r>
          </a:p>
          <a:p>
            <a:pPr lvl="2"/>
            <a:r>
              <a:rPr lang="en-US" dirty="0"/>
              <a:t>Fuller figure, longer </a:t>
            </a:r>
            <a:r>
              <a:rPr lang="en-US" dirty="0" err="1"/>
              <a:t>waisted</a:t>
            </a:r>
            <a:endParaRPr lang="en-US" dirty="0"/>
          </a:p>
          <a:p>
            <a:pPr lvl="2"/>
            <a:r>
              <a:rPr lang="en-US" dirty="0"/>
              <a:t>Sizes even numbers 0 to 20</a:t>
            </a:r>
          </a:p>
          <a:p>
            <a:pPr lvl="1"/>
            <a:r>
              <a:rPr lang="en-US" dirty="0"/>
              <a:t>Juniors</a:t>
            </a:r>
          </a:p>
          <a:p>
            <a:pPr lvl="2"/>
            <a:r>
              <a:rPr lang="en-US" dirty="0"/>
              <a:t>A size, not age</a:t>
            </a:r>
          </a:p>
          <a:p>
            <a:pPr lvl="2"/>
            <a:r>
              <a:rPr lang="en-US" dirty="0"/>
              <a:t>Youthful look; slender and shorter </a:t>
            </a:r>
            <a:r>
              <a:rPr lang="en-US" dirty="0" err="1"/>
              <a:t>waisted</a:t>
            </a:r>
            <a:endParaRPr lang="en-US" dirty="0"/>
          </a:p>
          <a:p>
            <a:pPr lvl="2"/>
            <a:r>
              <a:rPr lang="en-US" dirty="0"/>
              <a:t>Sizes odd numbers 0-15</a:t>
            </a:r>
          </a:p>
          <a:p>
            <a:endParaRPr lang="en-US" dirty="0"/>
          </a:p>
        </p:txBody>
      </p:sp>
      <p:pic>
        <p:nvPicPr>
          <p:cNvPr id="1026" name="Picture 2" descr="http://i89.photobucket.com/albums/k205/caligirlv007/Periwinkle%20Pinup%20Set/size-chart-juni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060" y="4625975"/>
            <a:ext cx="5895702" cy="2232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89.photobucket.com/albums/k205/caligirlv007/Periwinkle%20Pinup%20Set/size-chart-mi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61" y="2408014"/>
            <a:ext cx="5895702" cy="221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61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Accessories</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err="1"/>
              <a:t>Acccessories</a:t>
            </a:r>
            <a:r>
              <a:rPr lang="en-US" sz="3600" dirty="0"/>
              <a:t> can extend wardrobes and add a variety by pulling different garments together and updating old ones. They are often impulse items( purchased on the spur of the moment without preplanning) and known to be extenders(can be mixed and matched within a wardrobe for more outfits. </a:t>
            </a:r>
          </a:p>
          <a:p>
            <a:endParaRPr lang="en-US" dirty="0"/>
          </a:p>
        </p:txBody>
      </p:sp>
    </p:spTree>
    <p:extLst>
      <p:ext uri="{BB962C8B-B14F-4D97-AF65-F5344CB8AC3E}">
        <p14:creationId xmlns:p14="http://schemas.microsoft.com/office/powerpoint/2010/main" val="2646080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Cosmetics as Accessories</a:t>
            </a:r>
            <a:endParaRPr lang="en-US" dirty="0"/>
          </a:p>
        </p:txBody>
      </p:sp>
      <p:sp>
        <p:nvSpPr>
          <p:cNvPr id="3" name="Content Placeholder 2"/>
          <p:cNvSpPr>
            <a:spLocks noGrp="1"/>
          </p:cNvSpPr>
          <p:nvPr>
            <p:ph idx="1"/>
          </p:nvPr>
        </p:nvSpPr>
        <p:spPr>
          <a:xfrm>
            <a:off x="-610783" y="2286000"/>
            <a:ext cx="7813544" cy="2937056"/>
          </a:xfrm>
        </p:spPr>
        <p:txBody>
          <a:bodyPr>
            <a:normAutofit fontScale="62500" lnSpcReduction="20000"/>
          </a:bodyPr>
          <a:lstStyle/>
          <a:p>
            <a:pPr lvl="2"/>
            <a:r>
              <a:rPr lang="en-US" sz="3200" b="1" i="1" dirty="0"/>
              <a:t>Cosmetics</a:t>
            </a:r>
            <a:r>
              <a:rPr lang="en-US" sz="3200" b="1" dirty="0"/>
              <a:t>:  </a:t>
            </a:r>
            <a:r>
              <a:rPr lang="en-US" sz="3200" dirty="0"/>
              <a:t>Products applied to the face, skin, or hair to improve appearance.  Examples:  toner, blush, eye shadow, and lipstick</a:t>
            </a:r>
          </a:p>
          <a:p>
            <a:pPr lvl="2"/>
            <a:r>
              <a:rPr lang="en-US" sz="3200" b="1" i="1" dirty="0"/>
              <a:t>Toiletries</a:t>
            </a:r>
            <a:r>
              <a:rPr lang="en-US" sz="3200" dirty="0"/>
              <a:t>:  Personal care products used in grooming.  Examples:  deodorant, shampoo, and conditioner</a:t>
            </a:r>
          </a:p>
          <a:p>
            <a:pPr lvl="2"/>
            <a:r>
              <a:rPr lang="en-US" sz="3200" b="1" i="1" dirty="0"/>
              <a:t>Fragrances</a:t>
            </a:r>
            <a:r>
              <a:rPr lang="en-US" sz="3200" dirty="0"/>
              <a:t>:  Products that add a pleasant scent such as perfume, cologne, and bath products.  Examples:  Givenchy </a:t>
            </a:r>
            <a:r>
              <a:rPr lang="en-US" sz="3200" dirty="0" err="1"/>
              <a:t>Amarige</a:t>
            </a:r>
            <a:r>
              <a:rPr lang="en-US" sz="3200" dirty="0"/>
              <a:t>, Calvin Klein’s CK One, and bubble baths</a:t>
            </a:r>
          </a:p>
          <a:p>
            <a:endParaRPr lang="en-US" dirty="0"/>
          </a:p>
        </p:txBody>
      </p:sp>
      <p:pic>
        <p:nvPicPr>
          <p:cNvPr id="13316" name="Picture 4" descr="http://www.boots.ie/wcsstore/cmsassets/Boots/Library/Icon/Homepage/Brand%20Treatments/Bumble%20and%20bumble/2013/P2A/bumble_and_bumble_surf_new_c9094/bumble_and_bumble_surf_new_c9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561" y="4699091"/>
            <a:ext cx="4479487" cy="181600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lookfantastic.com/blog/wp-content/uploads/2015/03/Roller-Lash-vs-Theyre-R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6367" y="2286000"/>
            <a:ext cx="1366715" cy="193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5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Size Classifications (Cont’d)</a:t>
            </a:r>
            <a:endParaRPr lang="en-US" dirty="0"/>
          </a:p>
        </p:txBody>
      </p:sp>
      <p:sp>
        <p:nvSpPr>
          <p:cNvPr id="3" name="Content Placeholder 2"/>
          <p:cNvSpPr>
            <a:spLocks noGrp="1"/>
          </p:cNvSpPr>
          <p:nvPr>
            <p:ph idx="1"/>
          </p:nvPr>
        </p:nvSpPr>
        <p:spPr>
          <a:xfrm>
            <a:off x="265955" y="2641600"/>
            <a:ext cx="4941046" cy="3416300"/>
          </a:xfrm>
        </p:spPr>
        <p:txBody>
          <a:bodyPr/>
          <a:lstStyle/>
          <a:p>
            <a:pPr lvl="1"/>
            <a:r>
              <a:rPr lang="en-US" dirty="0"/>
              <a:t>Petites</a:t>
            </a:r>
          </a:p>
          <a:p>
            <a:pPr lvl="2"/>
            <a:r>
              <a:rPr lang="en-US" dirty="0"/>
              <a:t>Shorter women usually 5’4” and under</a:t>
            </a:r>
          </a:p>
          <a:p>
            <a:pPr lvl="2"/>
            <a:r>
              <a:rPr lang="en-US" dirty="0"/>
              <a:t>Sized using a “P” after the number</a:t>
            </a:r>
          </a:p>
          <a:p>
            <a:pPr lvl="1"/>
            <a:r>
              <a:rPr lang="en-US" dirty="0"/>
              <a:t>Women’s (plus and half sizes)</a:t>
            </a:r>
          </a:p>
          <a:p>
            <a:pPr lvl="2"/>
            <a:r>
              <a:rPr lang="en-US" dirty="0"/>
              <a:t>Larger fuller figures of average height</a:t>
            </a:r>
          </a:p>
          <a:p>
            <a:pPr lvl="2"/>
            <a:r>
              <a:rPr lang="en-US" dirty="0"/>
              <a:t>Sized using a “W” after the number</a:t>
            </a:r>
          </a:p>
          <a:p>
            <a:endParaRPr lang="en-US" dirty="0"/>
          </a:p>
        </p:txBody>
      </p:sp>
      <p:pic>
        <p:nvPicPr>
          <p:cNvPr id="2052" name="Picture 4" descr="http://madisonplus.com/wp-content/uploads/2010/06/voluptuous-mannequ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2442442"/>
            <a:ext cx="4765675" cy="397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2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Size Classifications (Cont’d)</a:t>
            </a:r>
            <a:endParaRPr lang="en-US" dirty="0"/>
          </a:p>
        </p:txBody>
      </p:sp>
      <p:sp>
        <p:nvSpPr>
          <p:cNvPr id="3" name="Content Placeholder 2"/>
          <p:cNvSpPr>
            <a:spLocks noGrp="1"/>
          </p:cNvSpPr>
          <p:nvPr>
            <p:ph idx="1"/>
          </p:nvPr>
        </p:nvSpPr>
        <p:spPr>
          <a:xfrm>
            <a:off x="1154955" y="2603500"/>
            <a:ext cx="6617445" cy="3416300"/>
          </a:xfrm>
        </p:spPr>
        <p:txBody>
          <a:bodyPr/>
          <a:lstStyle/>
          <a:p>
            <a:pPr lvl="1"/>
            <a:r>
              <a:rPr lang="en-US" dirty="0"/>
              <a:t>Maternity</a:t>
            </a:r>
          </a:p>
          <a:p>
            <a:pPr lvl="2"/>
            <a:r>
              <a:rPr lang="en-US" dirty="0"/>
              <a:t>Garments that allow for expansion</a:t>
            </a:r>
          </a:p>
          <a:p>
            <a:pPr lvl="2"/>
            <a:r>
              <a:rPr lang="en-US" dirty="0"/>
              <a:t>Available in a range of womenswear sizes in the categories listed above</a:t>
            </a:r>
          </a:p>
          <a:p>
            <a:pPr lvl="1"/>
            <a:r>
              <a:rPr lang="en-US" i="1" dirty="0"/>
              <a:t>Double ticketed:</a:t>
            </a:r>
            <a:r>
              <a:rPr lang="en-US" dirty="0"/>
              <a:t>  Apparel marked with two sizes (9/10)</a:t>
            </a:r>
          </a:p>
          <a:p>
            <a:endParaRPr lang="en-US" dirty="0"/>
          </a:p>
        </p:txBody>
      </p:sp>
      <p:pic>
        <p:nvPicPr>
          <p:cNvPr id="3074" name="Picture 2" descr="http://mumplace.com/wp-content/uploads/2015/01/maternity-wear-175x2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1475" y="2603500"/>
            <a:ext cx="1666875"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03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a:bodyPr>
          <a:lstStyle/>
          <a:p>
            <a:r>
              <a:rPr lang="en-US" sz="5400" dirty="0" smtClean="0"/>
              <a:t>How can you tell the difference between juniors and misses clothing sizes?</a:t>
            </a:r>
            <a:endParaRPr lang="en-US" sz="5400" dirty="0"/>
          </a:p>
        </p:txBody>
      </p:sp>
    </p:spTree>
    <p:extLst>
      <p:ext uri="{BB962C8B-B14F-4D97-AF65-F5344CB8AC3E}">
        <p14:creationId xmlns:p14="http://schemas.microsoft.com/office/powerpoint/2010/main" val="29409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Women’s </a:t>
            </a:r>
            <a:r>
              <a:rPr lang="en-US" dirty="0" smtClean="0"/>
              <a:t>Apparel </a:t>
            </a:r>
            <a:r>
              <a:rPr lang="en-US" dirty="0"/>
              <a:t>M</a:t>
            </a:r>
            <a:r>
              <a:rPr lang="en-US" dirty="0" smtClean="0"/>
              <a:t>erchandise </a:t>
            </a:r>
            <a:r>
              <a:rPr lang="en-US" dirty="0"/>
              <a:t>C</a:t>
            </a:r>
            <a:r>
              <a:rPr lang="en-US" dirty="0" smtClean="0"/>
              <a:t>lassifications</a:t>
            </a:r>
            <a:r>
              <a:rPr lang="en-US" dirty="0"/>
              <a:t/>
            </a:r>
            <a:br>
              <a:rPr lang="en-US" dirty="0"/>
            </a:br>
            <a:endParaRPr lang="en-US" dirty="0"/>
          </a:p>
        </p:txBody>
      </p:sp>
      <p:sp>
        <p:nvSpPr>
          <p:cNvPr id="3" name="Content Placeholder 2"/>
          <p:cNvSpPr>
            <a:spLocks noGrp="1"/>
          </p:cNvSpPr>
          <p:nvPr>
            <p:ph idx="1"/>
          </p:nvPr>
        </p:nvSpPr>
        <p:spPr>
          <a:xfrm>
            <a:off x="253254" y="2387600"/>
            <a:ext cx="8825659" cy="3416300"/>
          </a:xfrm>
        </p:spPr>
        <p:txBody>
          <a:bodyPr>
            <a:normAutofit fontScale="85000" lnSpcReduction="10000"/>
          </a:bodyPr>
          <a:lstStyle/>
          <a:p>
            <a:pPr marL="457200" lvl="1" indent="0">
              <a:buNone/>
            </a:pPr>
            <a:r>
              <a:rPr lang="en-US" sz="2100" b="1" dirty="0" smtClean="0"/>
              <a:t>Dresses </a:t>
            </a:r>
            <a:r>
              <a:rPr lang="en-US" sz="2100" b="1" dirty="0"/>
              <a:t>– one-piece or two-piece</a:t>
            </a:r>
          </a:p>
          <a:p>
            <a:r>
              <a:rPr lang="en-US" dirty="0"/>
              <a:t>All occasion, daytime, and sundresses</a:t>
            </a:r>
          </a:p>
          <a:p>
            <a:r>
              <a:rPr lang="en-US" dirty="0"/>
              <a:t>Evening, bridal, and after-five gowns, cocktail dresses, and formal </a:t>
            </a:r>
            <a:r>
              <a:rPr lang="en-US" dirty="0" smtClean="0"/>
              <a:t>wear</a:t>
            </a:r>
          </a:p>
          <a:p>
            <a:pPr marL="0" indent="0">
              <a:buNone/>
            </a:pPr>
            <a:r>
              <a:rPr lang="en-US" sz="2100" b="1" dirty="0" smtClean="0"/>
              <a:t>	Sportswear- *</a:t>
            </a:r>
            <a:r>
              <a:rPr lang="en-US" sz="2100" dirty="0" smtClean="0"/>
              <a:t>does NOT mean athletic wear*</a:t>
            </a:r>
            <a:endParaRPr lang="en-US" sz="2100" b="1" dirty="0"/>
          </a:p>
          <a:p>
            <a:r>
              <a:rPr lang="en-US" dirty="0"/>
              <a:t>Pants – </a:t>
            </a:r>
            <a:r>
              <a:rPr lang="en-US" dirty="0" err="1"/>
              <a:t>capri</a:t>
            </a:r>
            <a:r>
              <a:rPr lang="en-US" dirty="0"/>
              <a:t>/cropped, shorts, casual, and dress</a:t>
            </a:r>
          </a:p>
          <a:p>
            <a:r>
              <a:rPr lang="en-US" dirty="0"/>
              <a:t>Skirts – </a:t>
            </a:r>
            <a:r>
              <a:rPr lang="en-US" dirty="0" err="1"/>
              <a:t>a-line</a:t>
            </a:r>
            <a:r>
              <a:rPr lang="en-US" dirty="0"/>
              <a:t> and pencil</a:t>
            </a:r>
          </a:p>
          <a:p>
            <a:r>
              <a:rPr lang="en-US" dirty="0"/>
              <a:t>Sweaters – turtleneck, cardigan, and pullover</a:t>
            </a:r>
          </a:p>
          <a:p>
            <a:r>
              <a:rPr lang="en-US" dirty="0"/>
              <a:t>Tops – blouses, knit tops, shirts, tanks, and tees</a:t>
            </a:r>
          </a:p>
          <a:p>
            <a:r>
              <a:rPr lang="en-US" dirty="0"/>
              <a:t>Suits – jackets with pants and/or skirt</a:t>
            </a:r>
          </a:p>
          <a:p>
            <a:r>
              <a:rPr lang="en-US" dirty="0"/>
              <a:t>Jeans and other denim wear – 5-pocket, low rise, boot cut, stretch, skirts, and shirts</a:t>
            </a:r>
          </a:p>
          <a:p>
            <a:endParaRPr lang="en-US" dirty="0"/>
          </a:p>
        </p:txBody>
      </p:sp>
    </p:spTree>
    <p:extLst>
      <p:ext uri="{BB962C8B-B14F-4D97-AF65-F5344CB8AC3E}">
        <p14:creationId xmlns:p14="http://schemas.microsoft.com/office/powerpoint/2010/main" val="133292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Sportswear</a:t>
            </a:r>
            <a:endParaRPr lang="en-US" dirty="0"/>
          </a:p>
        </p:txBody>
      </p:sp>
      <p:pic>
        <p:nvPicPr>
          <p:cNvPr id="4098" name="Picture 2" descr="http://www.moddeals.com/assets/products/149444/large/bottoms-pants-boat-trip-capri-pants-white-shop-moddeal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575" y="2501900"/>
            <a:ext cx="2619163" cy="3416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ananarepublic.com/Asset_Archive/BRWeb/Assets/Product/606/606750/big/br606750-01vliv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076" y="2501901"/>
            <a:ext cx="2563458" cy="3416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media-cache-ak0.pinimg.com/236x/67/9f/06/679f06e50de38db7c890820df0fdbf9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900" y="2501900"/>
            <a:ext cx="2733675" cy="34170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srsurgicalsandgarments.com/uploads/1088/144645/womens-the-diva-skinny-jeans-acad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865" y="2501900"/>
            <a:ext cx="2574602"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4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Women’s Apparel Merchandise C</a:t>
            </a:r>
            <a:r>
              <a:rPr lang="en-US" dirty="0" smtClean="0"/>
              <a:t>lassifications (Cont’d)</a:t>
            </a:r>
            <a:endParaRPr lang="en-US" dirty="0"/>
          </a:p>
        </p:txBody>
      </p:sp>
      <p:sp>
        <p:nvSpPr>
          <p:cNvPr id="3" name="Content Placeholder 2"/>
          <p:cNvSpPr>
            <a:spLocks noGrp="1"/>
          </p:cNvSpPr>
          <p:nvPr>
            <p:ph idx="1"/>
          </p:nvPr>
        </p:nvSpPr>
        <p:spPr>
          <a:xfrm>
            <a:off x="5384799" y="3073400"/>
            <a:ext cx="6045201" cy="1816100"/>
          </a:xfrm>
        </p:spPr>
        <p:txBody>
          <a:bodyPr/>
          <a:lstStyle/>
          <a:p>
            <a:endParaRPr lang="en-US" dirty="0"/>
          </a:p>
          <a:p>
            <a:pPr marL="457200" lvl="1" indent="0">
              <a:buNone/>
            </a:pPr>
            <a:r>
              <a:rPr lang="en-US" sz="2000" b="1" dirty="0"/>
              <a:t>Active sportswear </a:t>
            </a:r>
            <a:r>
              <a:rPr lang="en-US" sz="2000" dirty="0" smtClean="0"/>
              <a:t>*This IS athletic wear*</a:t>
            </a:r>
            <a:endParaRPr lang="en-US" sz="2000" b="1" dirty="0" smtClean="0"/>
          </a:p>
          <a:p>
            <a:pPr lvl="1"/>
            <a:r>
              <a:rPr lang="en-US" dirty="0" smtClean="0"/>
              <a:t> </a:t>
            </a:r>
            <a:r>
              <a:rPr lang="en-US" dirty="0"/>
              <a:t>Swimwear, beachwear, exercise attire, dancewear, and warm-up </a:t>
            </a:r>
            <a:r>
              <a:rPr lang="en-US" dirty="0" smtClean="0"/>
              <a:t>suits</a:t>
            </a:r>
          </a:p>
          <a:p>
            <a:pPr marL="457200" lvl="1" indent="0">
              <a:buNone/>
            </a:pPr>
            <a:endParaRPr lang="en-US" dirty="0"/>
          </a:p>
          <a:p>
            <a:endParaRPr lang="en-US" dirty="0"/>
          </a:p>
        </p:txBody>
      </p:sp>
      <p:sp>
        <p:nvSpPr>
          <p:cNvPr id="4" name="AutoShape 2" descr="data:image/jpeg;base64,/9j/4AAQSkZJRgABAQAAAQABAAD/2wCEAAkGBxQSEhUUEhQWFRQVFBQVFhQUFBQUFhQYGBUYFxgYFBQYHCggGBolHRcUITEhJSkrLi4uFx8zODMsNygtLisBCgoKDg0OGhAQGCwcHCQsLCwsLCwsLCwsLCwsLCwsLCwsLCwsLCwsLCwsLCwsLCwsLCwsLCwsLCwsLCwsLCwsLP/AABEIAKYBMAMBEQACEQEDEQH/xAAcAAACAgMBAQAAAAAAAAAAAAAGBwAFAQMECAL/xABJEAABAwIDAgoGBgcHBAMAAAABAAIDBBEFEiEGMQcTIkFRYXGBkaEUMlKSscEjQnKCorIzYnPC0eHwCCRDU2OD0hUlNOJUk7P/xAAbAQACAwEBAQAAAAAAAAAAAAAABAECAwUGB//EADARAAICAQMCBQMDBAMBAAAAAAABAgMRBBIhBTETFCIyQVFhcQYzgRUjQlIWNGIk/9oADAMBAAIRAxEAPwA7dtHMayeJrhxcbsrRlbfcL3PPrdJ23SjLCHa9PFw3MvcJxFxjkklcA1hOtgAABckrWqbkm2YW1qMkogLSba1c0r3Mc1sJeeLaYxmDL6Ziee2vesLNTJPgcjpIY57hDFjtRbVw90KnmbCvl6z7kx2YNJzD3Qo8zYStNA46raOpa0EPbr+o1R5qwstLWa9ntpqmWLNK5ubnsxo5+ha+PMrLTQQY4RVGSO7jdwJB+I8iEzVNyjkStgoywdq1MzKAIgAc2hxl8crY4iAcuZ+gO88kdW4+KXutcewxTUp8s1Q4xMd7h7oS/mJm3gQOmnxOQnUjwCsr5sq6YojcVeS4bi22pbobi+h50ePMPAicseOSCRuYjJmAdoBodN6mF8t2GE6I7eAoCdEzKAIgDCAIgAP2+2jlpeLbAQHuzOcS0Os0aDQ9JJ8FjbZt7DGnpU857Czj4UMSMwZnjy2JP0Lb2HX4KrtaWTXy8d2C7O31aIy8vZvaP0bec2WHmJ5wa+VrLqh2rqnNu57fcaFR6mwnylZ3U2005Ni4e6EeZsIelgdz8amFjcEAgkZRqOcK3mJp8lPLQfY4NstqZoJYxA4ZZImPF2h1yZLc/Ut7bWsYKUURmnuLnBcVkkka15FixxOgGosoptlJ4ZF9MYLKCFNChEARAAftHtFLHUcXEQGtaM12g8o68/VZLW2uLwhqmlSWWaYto5z9Ye6Fh5iZv5aB1Q45MfrD3QjzMyr00D7ZjExJ5Q3+yFC1MyXp4HLUbRTA2Dhp+qEeZmStLAKcKqDJDG929zQTza8+ieg8xTEJrEmhZYc7++1XXNJ+Yrn2+86lf7aNPCVtEaWgZCy2epncHA/5bAC63aeLHYSmqlmAnOWLcgtsxtXBo2U8Uel3q+8N3el5UST4GlqItDIp5mPaHRva9pG9jg4eIWbi18ApZMTOGUhUZoiur38ho6LKncuc2CYjG7OxjgbOIuN3MT53WyTS5KNpsONl5NXt6Q13yPyTWmfdCWqj2YQpsUIEAfMrw0Ek2ABJPQBvQCWeBPjapssz5JGuGZ2ltQGjRo6d1llbppS5R6CHT5KC2hFRYnE/1JGnqvY+B1SkqZx7ows09kO6LON1lRcC7T+TZJPoobISKipO+5sOtCTzwaqLfCQa4RViWFjwQbtFyOkaHzuulHOOTm2QcJNM7FYoQoAwgCIAV23J4ytePYjY3yzfvJDUP1HS0qxAWtPRkSzPscocIw7muAHEdXrBUlYliOeTRLlllHJybHdcKjNS/oaizVkySywtrnv5IJHUNB3rOV1cO8ikpJILDROLbW8SFnPW0pcPIv4iQMbT0B46lBNyxjwbbrZ8w+K3hqVbFYNaGvUwmwIWqGD/AE3n4JzT+8w1Xs/kLU+IEQBEAJXFsbvUzktN+OkGpAIyuIAPcAp8g7Ocic+txpe3b2N9Njtv8P8AF/JH9K/9C7/UyX+B2M2haDfiz7wUf0iX+wf8nh/oze3aQA3EZ7MwUrpDz7isv1RHHsZxSYwSScg16z/BXXSI/MjB/qmz4ghg7HVnG0rDuLbsIHUdPKxUWVeE9p0tHq/NV+I+GArG5MSqG9Mrj4m/zXKu956CnmpC94W8Sz1UcI/wWOv9qRwd+VrfFNUewTt97A5hWxmdNNM5hzMc5julji0+IUNJkptFvFtRVjT0h5+1Z3mRdZumL+DRWyRrqsanlFpJXOHRew7wLXQqor4DxZP5CTZSMw8RKTyJ2y26nRSFrhfsLD3lZ3x4ya0S+BwbMu+m7Yj+Zqrp/cRqvagpToiQIAH9vK3iqGY3sXN4sdrzl+F1Me4zpIb7ooSMJTCPYVm5zelWGDbDVyM9WR7ex7h81Vwi+6MpUwfdHW3Fpzvmf4qngw+hTy1X+prknc71nF32iT8VZQiuyLxrhHshp8HEhNJY/VkeB5H5lZT7nlOqpLUPAVKhziFAGEARACwxNmeuqj0Ot4NAXOvfrZ1KOK0U2z1IWMkLv8SWSQfZvxevfGfJef6rJqyP4Jz3wd//AEiF29g7rt+C5/nrorCkDky0pcNiYNGN7xf4pazW3y7yK7mW9CdfkllJuXLM5clsNyfj2MQMrznr3i9w3JYXuBdjSbLtaFelMdq4rCfZmO8sr/Za1g79T8Grv6ZctiuqfZBImxMiAIgBB7Qkem1Nv/kS/mP8106fajyeuWbZGIimEcuSOhqsZM2tdZBXJEEBhwb1ZEskfM5geO1pAPk4eCR1keEz0HQrcSlX/Jw7Qs4vFSeaRrHeWX91cHUL1HutK81ih4Rx/wBym/2//wA2ren2i93uKNgWxkbQEAZuoJPsOQAYYLU58NkFzno6lk4H+lOBC8DqD8jj0XVZrKLVvE8jY2KqMzone1E4flPyS1PEzfU+wN08IEQAAcL9RaCBntSlx+6w/wDIK8DqdKjmxv7CwiYt0emgbiDzKTc+Mx6lIGyN56B4qANov0+SAGXwWz3imZf1Xtd7zbfurCxHluswxan9g4WZxyFAGEARACzgaXS1bhqXTzAf/Y4D5LmWvM2dWvitHy+K7yWeo0CNludrBlv3m5715jqV8Z3NfTgpHhH1GSCuc8Mk6xIsdpVnXSO1VGuSrLmBO1LgxYH0+tbVP5g+3usaPiF6XRRxWh2HsQa7LQ2hzHe9znd3qjyb5rt0LEBDUSzMuFuYEQBCgDztiMgdUzuG500pHfISunX2R5PU++X5OiArdHNmdbCrowZtUlD5uoJwX+xM2Wsj/WzN8W3+SX1SzWdPpE9uqX3O3hFblraZ/OWZT915P7y89qT6Ho+zQnuE2MjEpOhzInDsyAfEFaUe0yu9xQMWxkbmqARHIJZ8tcpILHBsQ4l5v6kkb4ZR0skblN/snK4dbQoJG/wVVWaKnLuYujvzXAc34hLRWLBm31VDTTggRACv4Y3njKYcwbKe8lv8AtIHZ6R/kwAY9bI9DA6Y3KTcxO3nCAOeKZSB1scoAMuDStyVBYd0jSO9uo8syysXBxOtVZrU18DSCxPMmSgDCANVVMGMc86BrXOPcLqG8IlLLFhhsrhT5j68j9/Q51zm7tSuFrLvDg5nXceMF5TUYDABzBeLlJybYvJ8nPWU9lMJc4BM4RKttpZotcN11WMu5Rl1E62p3DVNVGeOQQw03jkk55pHP7nEkfFerohtgkOpYQx6GLJGxvQ1o8l2YLCSOTN5kzerlSIAqNq8T9GpZZecNs37TuS3zN+5Xrjulgw1Nnh1uQg4WWXSisHlJyyWEJWqFZnWxXF2bXusEFEuTUHILtFvs2f71B+1Z8Vlf+2xrp3Gqh+S/wCFAjjaX2vpPC7f5rzmp7H0jRfIvOFnB7sgq28wEMg8Sx3jmHeFNEuMEaiPOReNTAsboyhlka6l9tB3oRDPliCDaCgkbHBfKRQx23skeR2tkJF/AJO14nkdrWa8DlpKgSMa9u5wB/knIvKyc6UdrwblYgX3DFSXghl9iQtPY8X+LQrwZ1OlTxY4/UVsZW6PSRZ0ROUjCN1UPo39OVxHaBcKG+Ck5Yi2gew+cneiDbRWmTkuS5ierG5bYNWGKWOQfUe13gdR4XVJLKFtXV4lUo/YesTw4AjcQCOwpY8O1h4PsoIMIAF9vq7LAIW+vO4MsN+QavPwH3ljdLERjTQ3Tz9AewyzmWGtn272kg+a871aSjRh/J0J8BBAF5SIqzRiLQWlVT9ZMQRoJy4vafqu0PaSupbBKKZvJcBRhw0C579xgz62gquLpn9LhxY7XnL8yntHBztSIgsyKugZaIW5reS9dFYG5fQYdNKHta4biAV04vKOPJYeDarEEQAt+F3EP0NODzmV3YAWtv4u8E1po8tnG6rbhKAu2tTqOE2b4ldGMjrY5WRi0appyTYAm28qreTWNaSy2fbArIzkEGx1OX1cQH1XZz2N1/gsdTLFbHOlw3amOPjk7+FGJ4qIZD+jLA1p6HBxJB6zmb/QXn9Qj6Ho2sNfIL8IFWHUM0R3xejE9rnAjyPmq1LDNb0trFUxNCBvjQSb8eweWn4mSQcioiEsThuI3OB/WBt7wQQcLCgDc0oJDzgyxB30tM23GX4yIONg655Qvza/FYWwy8jdE1jDHDsfWE5ozoNXAHexwNpGEdINvEq1WVwZ6mKeJoJwtxMpNtMP4+imYBchhe3tbyvkpXc30tmy1SEFGUwj10HwdMZVhmLLOiojUEQtNnS3jBO4FwsD5qsuxhqpqutyBGOJ0b3RvFnscWuHQQbFRWyNNYpJNFvC5aDeTugcqsh8odWxdZxtHETvaMh+7oPKyXksM8VrqvDvki8VRQwgAO2hjbJiELXnK1sdgTzmRx0HXZlh2rCeHJIbobjW2iuwmPUkANBc5wa3cA85hbuIXjut3brVBdkMSfpReMC46Ric2JeqVnj1lolFSYUW05nP15MrR+rrr4/Bd23TPyytZaVmZbUW+H7lxf8AIoyl29qcrIW8xlaT4FdjpSTub+xrSuTGFVQtKw72SOZ3A6eVvFena4N8Z5D/AACEtgYHbzyrdAOoHgnq1iKOVdJObwWK0MiFACL2wruPrp33uGu4tvUGcnTvDj3ro0xxE8rr7N9rKxjUwc9s3MYrJFGyVs3Fszc5IaO03t5A+CiUki1Fbsl9kfFGdERC3ud8YV0KyYZcG8F5pH+zGB7zv/VJ61+lI7nQYZslL6IKdrcBbW05iJyuBD2PtfK5u7ToOo71zJxyj1tVmyWRK8IMLoqeXMx4fIadj9NGGMa5+fmaAee/YsILnDHrZZhlC4jW4idMaCR+7Q7H+m4HBEwfTQ08UsP2xGLs7HAkeB5lJnnk87s00Oh5wdCD0EdKgubmlAFhhFYYJo5mi5YdW3tmad7b838lDWUaQlteR3bF1XpNdNJBJJJEC175ZG5czy0gtjaAAGBgiaOk3PbRL1F5PFeGMkLYUIQgDz1tNh3o1VLFzNccv2Tq3yIW8Xwer0lu+qLOKMrRHQgwi2Qd/eoP2rPiqy7C3UP+vL8HzwxYNxFa2do5FQ3X9ozQ+IynxWUGc3pN+Y7H8AzTO0TB30zuhKgkZvBZWXbNF0Frx3jKfgFjYjzXWq8TjP6h6sjiEQAHcINBmZxmXNycp3jK4OvGQRqDmJsUnq5bK3JjmlkuYs58HpgyNrRzADyXz22TnY2aTeWWzGqyRmzRW05fZg3uNuzrWlGmdt0YpBuwsnbtFTBlJlboGZAOwGy9b1SpQ0e1fGDGp5nkp8O3BeJ/yGZFLt7h7pY2lu9pBC6GgtVdvPyXqZq2NoJKmV5dG5kd2B7ja5LW5XajeTbwXsqErOV2LXXKEcfI02tsnzlmUAaaybJG953Na53gCVK7lZvEWzzw15ddx3uJce0m5XVisI8da8ybOmJaIWkdcbVdGEmXlbgubCJ5bcoSMkbp9WJ2U27nSJG6z+7g7/T9P/8ALKfywTw99wE1FnKvWGWka1QnIYfBtD9HK7peG+63/wBiubrH6kj03QYYrlL7hkkzvie/tAZ2tpy02jk4xkgFuWWljmX7OUqtGkJPGBLtCCTfGgD1vhLMsEQ6Iox4MAVjIQvDZsn6LUiqibaGpJzgbmTbz2B45XaHKCyYumFQWN8RQyUejeCCZj8NjLWgODnskIFi5zToXdJylilFJtthsFJUhQAqeGDDss0U4Gj25D2tOnk7yWkGdvpdvDgADCtkd6DLrZyTLUQnoljP4giXYprFmmS+w1OEXAPTaJ7Gj6SP6WLpzN3gdouO9LJnktHd4VqfwISik6UynwexrllZLaEqTYNeDSoy1eX22Ob4cr5LOa4ON1mGac/RjXWB5giAKTauS0bW+08eABPxsuH123bp8fU1pXqK2mboF4uKGGd0YTMUUZYYfT65z2Ds516vpGj2LxZdzGcvg59qf/Gf2s/MEx1f/qsmn3oocN3BeD/yGZFi+AOtdMRhuKZwXWGx2Z3n+C9r0uG2hC83lnUumUIgCl20lyUNSf8ASePeGX5q9azJC+qeKpP7CNYNF1UjyEu5vhVkZyLCmjLiGtFy4hoHWTYKW8LJjGDnJRXyMfa2IU2ETMG5sAZ2lxDT4klcpS3WZPZ+H4WmUF9BOYS7QLow7HmtSuS6iWyOdIamwMOWkafbc93nlHwXK1Us2M9d0aG3TL7hGlzrC24eaHPh7JOeGoYT9l7XMPmW+Chlo9zz+FBc6YGXIHTp4oA9eQCzWjoaPgrGRU7Y4A2vo5qd1gXtORxF8kg1Y7udbuugDyhLC6N7mPGV7HOY5p5nNNiPEFVNEbGFBI7eAOvvHUwk6tfHKB1PBabe4PEKUVmNgKShlAAtwj4dx1DJ7UdpB908r8JcrRfI3obNly+4j2lbo9ZDuWuCH6WP9oz8wUy7E6j9qX4Z6DSp4cQXCHgvole/KLRzfSs6iTyh3Ov4hb1vJ6jpd/iV4fdFXC5anWQUbET5ayE/r5feaW/NZz7CPU47tPIdKXPHkQANbTvvLG3oaXeJt8ivK/qGfMYjFP1NUC83E1ZYU0dyAunoaXbaomUnguWiwXuIRUYpIXKragf3Z/3fzBIdWWdNI0q96B3DDovAv3Dci6jTtKyzFl1Tts0DqXvNNDZVFC77mxbkEQAM8I77YfN18WPGVgWtC9aEte8UMTY3LqHlH3N0QUmcg74O8Hzyce4ciPRvW+2/uB8UrqrMLajq9I0m+fiyXC7F3wqxF2GTW5jGT2CRqTq9x3tV+28Ccwtmi6kOx5XUPkuoloc98sdWCU3FQRM9ljQe22vmuNY8ybPd6Svw6Yx+x2qgwDHCZTh+F1gPNC547WWePyqGSu55dUFyxweAyTRMaLufIxoHSS4AfFBJ63aNFYyMoA848NeD8RibntFm1MbZerOOQ8D3Wn76hl4gM1QWGHwJVxZiIZzSxSMI7BnB/D5qURLsehApMzKANFbCHxvYdzmOae8EIRMXiSZ5weyxI6HEeBKZie0qeYpljgZ+ni/aM/MFMuxbUftS/DPQiVPEC/4ZcOz0jJgOVDKLn9V/JP4sivW+TqdKt23bfqKmFyYPUJl1gE+WeE9EsZ8HhVl2MtYs0S/A/EseIIgASxd96l49kMA90H5rxHXJN6kaq9p9wrjxZdlzhbd5XqehV95i9hYr0xkV+0Eeanl6mk+7r8kj1GO7TTX2L1vEkDFBHoCvnnyOSLiFdDR82JGMi/C+gR7CxFIEQAC8LWIZKZkI3zPBP2Y7O+JamNPHMsnM6nZivb9RZRMuuijzM3gscKoHSyMjbve4Ds6T2AInJRjkiqDtsUF8jtw6jbDG2Ngs1oAHzJ6yuRKW55Z7SmpVQUY/BW7bUhloKljd5icR2t5XyRB4kgvWa2hHYSLtBXXh2PHaniQRYLT554mczpGA9l9fJTa8QbMdLDffCP3HUFxT3iREEg1wky5cLrD0wPb73J+ahkrueXVBcNOCah43E6cHcwvlNv1GEi/3sqkhnpNSUIgBO/2h5GZKMXHG55Dbn4vKAT2ZsqhkxE0FBoNfgHwIvnkqnerE3i2db3jleDfzhSismPAKShlAHy82F+pALueb6h13vPS9x/EUzE9pQsQX4LfY+k4ysgbzcY1x7GnMfgiTwimvs2US/A+kseOBvhFewYdUcYbAts3UC77gsAv1gK0e41os+PHAiGmyZR6/4O/BmOklYxmrnOaB2kqJdjO+1Rrbf0PRbBYC+psNUqeKfcygAZ2lpskjZRucMru0bvL4LynX9M8q1DFMvg0U5uvMx7mrL7C36Ec97r2XQ7Y7HD5F7Ud675kfE0Yc0tO4gg9hFlnbHdBolcMDcN3Fp3tJBHYbL5xbX4driOvsWtOmdE8WozkEC+grsKkUgRAABwu0t4YZPYkLT2Pb/Fo8Uzpn6sHK6rDMExdUw/oLoI83Yw04O6XNVZuZjHHU63OgsBv51hqniGB3o8N2oz9BoBc09Ya6iPM1zfaaR4iylFZLMWjz7h8ZYC072EtI6CDY/Bdet8Hi9XF72X+AThtRC47hIzf1m3zU2rMGZaR7L4P7jnXGPdkQAu+HOv4vDcl9Zp42dzc0h/IFDJj3PPYKg0HTwA0DbVMxHKBZEHdAsXOA7eR4KUVkN9SUIgDy/wAKOOemYlM4G8cREEdjcZY75j3vLz4KpdIGmBBY9L8FWG8RhkFxZ0oMx/3NW/hyqUZy7hcFJBlAHBjtRxdPM/2YpD35TbzUruXqjusS+554br5/FMpHtoR4wGnBhFesb1MefK3zVLOxzurvFP8AI4VgeXEtwubRcdOKVn6OB13a3zSW/duR23WkUd7pmlwvEl8gZBqtkzt54GfwTYELvqXjUciO43G3KI7jbxWU5HA6rqHnw1/IzVkcUiAOHGqbjIXt57XHaNQktfSraJRLweJAvhkmgXzuXpkOMu6WWzgV0+m6l1Xp/BjOPBdhe9i8rIsRDAEsRaGVTwNMwa7vOh+C8N1utQ1La+RyvmB2xJGmWJJlWi9gddoPUvoOnnvrTFn3PtbkEQAK8JsGagefYfG78Yb8HFbUP1oR6hHNLFLTldNM8nZFBZsPXcXVMvukvGfvbvMDxWWpjugM9LsVeoX34GwFyz2JCgBC4zRGCrnYdbTPIuLaOOYeRXUpeYo8lro7bWfULra9++63xlHNziSaHhQT8ZGx4+sxrvEAriyWJNHuqZ761L7HQoNRRf2h3fQ0g5uNkPeGAfMqGWiJRiguPvgEkHoc7frCpLj2GKMD8pUopMZqkqUO3eMeh0FTODZ7YnBl/wDMdyGfiIQCPKUY/reVU0LPBaE1E8ULfWlkawdWYgXQSetIIgxrWtFmtAaB0ACwVjI2BAGUAD23zyKCot7IHi5oKmPcZ0azfERETk0j2UA14NpstYwe017fw3+Szs7HO6vHNLGZtVjDaSllmcbFrbNvzvOjR42WKXJ5qit2WKKPOD5C4lzjdziS4nnJNySt0evhFRSSO7DWF72sbq5xDWtBJJJ3AKc8FpzjCLk/g9EYFhwp4I4m/VaL9bjq4+N0u3lnjrrHZNyZ3lQZEQBghQ1lYACZ4uKlezodp2HUeS+d9Ro8K+UR6DzFFhTyXCRrltZDQQUb7sHgvonTbvF08WKSWGb0+VBTHv8Ayx+zb+Z29eN/UK/vL8DdPsOmI7lxIS7EsuqH1B3/ABXvumvOniKy7nQnypEAD3CBHmw+otzNDvdc0/JaVe9CutX9mQmKUrqo8lYi0op8j2vv6rmu8DdTJZi0LwlsmpfRjxieHAEbiAR3ritYZ72D3RTPooLCP2udnxGodYaPDdAPqtAv2rpadelHl+oybsZzxf1uTWDjSY4tkiTSQX9gDw0XHv8A3Ge06e86aH4LdZjoqf7QtOTSUz/ZqC0/eid/x81DLREWwqC47v7P03Iq2X1zQut2hw/dUorIbikoLD+0DVltBFGP8SpbfsYxzviAoZMRCMUFxn8BuCcbWOqHAZadmnTxkmjbD7Ik8kESfA+1YoQIAygCo2tpjLR1DBqTE8gb7kDMNO5Su5tp5bbYv7nneF39f0UxE9nVLIZ8HbL10PVmNt/1D4KJ9hPqssUMYPCVTCSjLHXAdIzdv0ufklZS28o83pJuFqkhPzbOyx+qM45iN/gtIaiDPSV62t/Zh9wX7LOa41M7bEaRNI1vuLvkO9WlNNcHL6lrFP8Atw/kZqzOMQoAwgCIAGNrYwwslJDWnkOJIAvvbqe9eZ65o5TasgsjND+CspcWi5n5j0N189y4FXTL5PtgZ8NsI9m6zjY3G1gH5Rre+g1817LpendFO1vIpfHbLBbrpmAJY7f0v/bb8XLxv6g/dX4HKPYdMIXCr5eCWX1I2zB2L6JoYbaIr7Ccu5uTZBEAV20dLxtLPH7UTwO3KbK0HiSMr47q2hBUj7/0P4LqxZ5K0s4StEIzHZgLiaaEu38Uy/uhcez3M9xpG3TFv6HeVQYEJihvVVBI14+bfv8A0jt4XUpXpR5DWyfiM2RBMI5cuRybNQ5KWEf6bT4i/wA1xrnmbZ7jQw20QT+iLNUGwU4T8DNZh00bPXbllZc2F2G5B+7m8lDJj3PN3/R5wbcU8n9Vpd+VZ+JH5Yx4UvoOvgLwh8MVRJI3K5742gH1rNBOvQLuOitGSl2MrYuLwxoq5mLvhnDXwU8bgHF05cARcgNYQSPeHisbZYQzpoqUuReP2LheAWlzD1WLfA/xSyvaHJaeL+w3eDjZoUNIG3zPkdxj3WtvAyi3U23eSnY8rJzJ98BUrFSBAGUAfErMwIPOCPEWQCeHkQdbslNFI6MNDw17hdptz6aE6cy0V8Fwz1em11Tim+Az4NsBdHOXv5JYw2aLH1tNT4qjuU3hCPVNWrIKMS24QasF0MI3gmRw/C395L3PCwcvTx5yVuF0Jmkawc+89A5ysIR3MYsntQxIYg1oa0WAAAHUE6lg5zeeTYpAhQBhAEQBWbSYd6RTSxc7mHL1OGrT4gKk45TL1y2yTFLgD7O7VzcHZ7oZOxb+TK3oeHdxbb5FOaZ+nBztWvUmEiZFAB20xTia6NuUODoAd9iCHvC4XVtAtQ084Y9pY7os2QYwXFrWsF3OAFzfebcwXO0/R0pLMjSdWE2HLRYL1kY7Ukc0yrARAGHC6CGsoSddgPFTyRh3qvcBcc17jTsstPPuHDQjPoStWYzwWNLs9dzGl987mt0bbebb7q39TzwkYf8AG0uZz4GxBEGtDRuaAB2AWWLeeTqRiopRRsKCwmcZwU+mVDY7fpXOsdPX5envLaGujD0yRytV0Wdvrrfc20OBSukYzKBmcBfM3QX1O/oumfP1Ps+Tlf0PUxknJcZG/G2wAHMLJBvLPURjtWD6QWPl7QQQdxBB71DBcCXZTGGofEfqPc3uB0+S5tiwzs1S3RTGFsGLRy/tB+VNaX2iOs96ChMigr+EyTPWws/y4s3fI4/JgSmofwdDRx4bJhFJxkjGe04A9g1PkClq45khm2W2DYz2hdQ4xlAECAMoAiAAraWnyVN+Z4Du8aH4eaVuWGN0PKwdmzsjY+PkebNDWa+9/JTTwmyL020kCM85qKl8x3E6DoA0A8lnOWWb1x2xwHey1Dkj4w+s/d1NB08d/gt6Y4WRS+eXgvFsYkQBCgDCAIgCIAU1ZRcVWTs3APzN7H8ofHyXOtWJHXplurTCzZKS0rh7Ud/dI/5FaaZ8tC2rXCYWp0RFht8c2JMHs07fN7z/AASeo7nR0a9DZYbMU+epZ0MBee7QeZCpRFuROqniAfp85pEARAEQAuttKfJWF3tsa7vHJ/dSty5HtM/SdOCi8sH2vgCVStepGlz9DDxOnNIgBc4u3/uE3aw/gakrvcdCj2F5gEV5wfZaT3nT5lFC5yV1EsRwFSdESIAiAFrwjUfFVDJhukFj9plh8C3wSeoj8nQ0cspovNhKgEyt6cjh2ag/JGmfdFdbHlMLSU4IiTxjEfSq6R7ToXWb9hlmtPfqe9c+17mdfTw2QSDfYiC8rnH6kfm42+APir6dcmOtfCQbJ05xEAQIAygCIAG9s2cmN3Q4jxF/ksL+xvp3yDlU5xicG6tIDnDn5NwD2DNr3LCDzwMzSWGV+EM5LiDpbwKrLhl/gaFCQY2W3ZG27LBPR7HNl3ZvViCIAhQBhAEQBEALzbAZcQBto6CMnufIPgAktQvUjo6TmDNmH1XFytf9Vp1+yRY/HyWdb2yL2w3QwHzXAi43HceldA5YqMZquOxGocNWx5YgfstGb8RcO5I3vMjraaOKg02LpLRukO95sOxv87+C308cLIlqpZlgJEwLEQBEARAARwhts+B3U9p8QfmVhcN6X5NWBfp4ftfulZV+5G13sYeJw5xEAK0VXGV07huMrgOxvJ+SRteZHTqWIINtmIdHv6XZR2D+Z8ltRHjIpqZZeC8TAuRAEQAE8KTRxEV9/GnTqym5/KsL/aNaP3g9sbi4jkic7Qaxv7Dpc9QOU9yWqltmO6iG+vgOts6hzaR+S/KLWOcPqtc4BxvzaaX605Y8ROdRFOaTFZ6MI5bjdcDsSWMnVyGWx9cI5spOkjQ2/Q4ElvjcjvC0olteBbVwco7l8B8nTmkQBCgDUagDegDAqWoApNr35oQR9V4J7LEfEhZXLg2ofqKDB6wMkYXbs1j0Wdob9x8kpW8SG7Y7onzNSiOaoaywaH3A5uU1r9PeV7VyVqeYrIZ4FMHwRnoaGntbofgma3mKE7FiTLBaFCIAhQBhAEQBh7gASdANSehQHcWctX6TVSTkciwYy/sNvbxJce9JTe+R1aobIYOyCpYDb1ib2aBc9wCFEh/cI6jEvQ6MPlHLDbMjvq5xvlZ8L9Fky5bIciOzxLMRF3hkLhmc/wBZ7i89ZOp87lIN5eTr4SWEMzZacPpmW5szT2gn5EHvT9T9JyL1ixlstTEiAIgDDnW1KgBbbaYs2okaI9WRhzc/M5xI1b1C29LWS3Me08HFZZ3Yacs0P2mDxIHzVYL1F7eYMPE4c4qdpsVFPA52YB7gWxjnLyLCw6t57FWTwi9cdzwLzCKcRvAvfQ677npuke7Op8DLwSLLBGOltz2nX5p2Cwjl2PMmdyuUIgD5eDzeaAADhKikcIyW8hoeLjdd2Xf4LG2LaGtNOMW8gdRiw6lz59zprsHmzO0oythnsR6jZCRa1tGyA7ui6bquysSEL9O098CyxDZKlfcgGMnnYeT7u4d1lu64sXWomgPxPCnUzhaQPYfVe02II1sRfQpedbXKHqblYsMNcB2jjlYxsjgyXcWu0zHpaevfZbwsTWBO7Tyi3hcF+tRcgQBhzAd6AOaWj6NEADe1LHCMNJ0Lhr06E2KzsWUa0tKRRxQm2u5JNPI8nwfUmZjiSSQ+wv0EDLr3AK+NxCwi42dqpGODGjM1xuR0X0uLblpVujwY3Qi1kMAmhMygCFAGEAV2JV3ENL3EZRzlQ2lyy0YuTwgXxbH3VUfFxMLI3aPkdoXN52tb1/BLzs3LCHatPse6RY4Rs4wtBkvlto3dcdJPyU11cclLtQ84R01eIwUgLWxtDrcljAGl3abbuklaScYrJjCE7XgB8XxJ1TLnkN8ujGC5a2/Qee9tXc9upI2Tc2dOqlVrg24fE+ZwaxhPPu5ulEINk2SUOWHuztA6GMh29zs1r3toB8k9XHajl32KcsotVoYny+9jbfY27UACOMYxWRutxdmHTO0F1uvq7VSbaXBpUot8lJUV8s4s+VxaRYtBsD9oC10vukxxVwXY0eiDLlIuNFUvksQSA1w+rr4aoTSYYymWm1FVXRuDoOVEW6ljA9zT1jf0bgUxNy+BOqMO0hcmtEtT9PNnm15MjrPA6mHcOwLFqT7jScFxEIqJgdbqDtVRF+Rk4e4GJhbuyNt4J1djmy7s6FJUiAIgD4nga9pa8BzSLEEXB7kADk+w9M43GdovfKHAjcR9YEjQ9KydMWMQ1VkeDmj4P4Bve8+ob8kG7RludLajfoq+AjTzs/oFNHTcWwMBJA5zvWqWFgVlLc8nDi2AQ1A5bSCNzmHKR8j3hS1ngITcHlFRPsSwnSV1uhwafMWWTpQ1HWy+UElDT8WxrL3yi11pFYQrN7nk6FYqRAEQBorKRkrS14uD/WnWoaBcFHJso3XLK4epvAPquvbv3LJ1JjC1DxjBItmMrg4SEWFrW67gjXehVEvUcYwEDGALXAu3k+1JBEARAGEAc9bRMlADxe27W3NZVlFS7loTcXlHPHgsLTfJftJI8CbKFWkWd038lgArmZTYps3FO4ueX6lpIBFtO0aA2F1nKtS7m1eolBYRzQbGU7fbO7e4cxvfQbzzqqpiaPWWMuaOgji/RtDfEk95WiikYSslP3M6bKxQiAIgCEIA1SUrHb2tPa0FRhE5ZzTYPA4WMbe4ZfMWVdsWWU5L5NUWAQN3MPYXvI8CdVXwo5yWd03xkswFqZFfi+BwVTcs8bX21BIs5p6WvGrT2KMEp45Kmm2SEdwyU25szQSB2gi6XdPPDGlqnjDQRU0ORjWjc0Aa9SYisIVby8mxSQf/2Q=="/>
          <p:cNvSpPr>
            <a:spLocks noChangeAspect="1" noChangeArrowheads="1"/>
          </p:cNvSpPr>
          <p:nvPr/>
        </p:nvSpPr>
        <p:spPr bwMode="auto">
          <a:xfrm>
            <a:off x="155575" y="-144462"/>
            <a:ext cx="285995" cy="1620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cdn.shopify.com/s/files/1/0271/1965/products/beyond-yoga-salt-peer-back.jpg?v=14173989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70" y="2628900"/>
            <a:ext cx="300736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247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64</TotalTime>
  <Words>1486</Words>
  <Application>Microsoft Office PowerPoint</Application>
  <PresentationFormat>Widescreen</PresentationFormat>
  <Paragraphs>155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 3</vt:lpstr>
      <vt:lpstr>Ion Boardroom</vt:lpstr>
      <vt:lpstr>1.03 </vt:lpstr>
      <vt:lpstr>Vocab</vt:lpstr>
      <vt:lpstr>Women’s Size Classifications</vt:lpstr>
      <vt:lpstr>Women’s Size Classifications (Cont’d)</vt:lpstr>
      <vt:lpstr>Women’s Size Classifications (Cont’d)</vt:lpstr>
      <vt:lpstr>Review</vt:lpstr>
      <vt:lpstr>Women’s Apparel Merchandise Classifications </vt:lpstr>
      <vt:lpstr>Sportswear</vt:lpstr>
      <vt:lpstr>Women’s Apparel Merchandise Classifications (Cont’d)</vt:lpstr>
      <vt:lpstr>Women’s Apparel Merchandise Classifications (Cont’d)</vt:lpstr>
      <vt:lpstr>Women’s Apparel Merchandise Classifications (Cont’d)</vt:lpstr>
      <vt:lpstr>Men’s Apparel Sizes and Merchandise Classifications</vt:lpstr>
      <vt:lpstr>Men’s Apparel Sizes and Merchandise Classifications</vt:lpstr>
      <vt:lpstr>Men’s Apparel Sizes and Merchandise Classifications</vt:lpstr>
      <vt:lpstr>Men’s Apparel Sizes and Merchandise Classifications</vt:lpstr>
      <vt:lpstr>Men’s Apparel Sizes and Merchandise Classifications</vt:lpstr>
      <vt:lpstr>Men’s Apparel Sizes and Merchandise Classifications</vt:lpstr>
      <vt:lpstr>Men’s Apparel Sizes and Merchandise Classifications</vt:lpstr>
      <vt:lpstr>Men’s Apparel Sizes and Merchandise Classifications</vt:lpstr>
      <vt:lpstr>Size Classifications and Apparel for Infants, Toddlers, and Children</vt:lpstr>
      <vt:lpstr>Size Classifications and Apparel for Infants, Toddlers, and Children</vt:lpstr>
      <vt:lpstr>Size Classifications and Apparel for Infants, Toddlers, and Children</vt:lpstr>
      <vt:lpstr>Size Classifications and Apparel for Infants, Toddlers, and Children</vt:lpstr>
      <vt:lpstr>Size Classifications and Apparel for Infants, Toddlers, and Children</vt:lpstr>
      <vt:lpstr>Size Classifications and Apparel for Infants, Toddlers, and Children</vt:lpstr>
      <vt:lpstr>Purpose of fashion accessories in the fashion industry </vt:lpstr>
      <vt:lpstr>Purpose of fashion accessories in the fashion industry </vt:lpstr>
      <vt:lpstr>Purpose of fashion accessories in the fashion industry </vt:lpstr>
      <vt:lpstr>Purpose of fashion accessories in the fashion industry </vt:lpstr>
      <vt:lpstr>Purpose of Accessories</vt:lpstr>
      <vt:lpstr>Cosmetics as Accessories</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dc:title>
  <dc:creator>Traynor, Michelle J.</dc:creator>
  <cp:lastModifiedBy>Eton, Rebecca A.</cp:lastModifiedBy>
  <cp:revision>8</cp:revision>
  <dcterms:created xsi:type="dcterms:W3CDTF">2015-09-15T11:13:09Z</dcterms:created>
  <dcterms:modified xsi:type="dcterms:W3CDTF">2015-09-18T11:36:21Z</dcterms:modified>
</cp:coreProperties>
</file>